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6"/>
  </p:notesMasterIdLst>
  <p:sldIdLst>
    <p:sldId id="263" r:id="rId2"/>
    <p:sldId id="266" r:id="rId3"/>
    <p:sldId id="268" r:id="rId4"/>
    <p:sldId id="269" r:id="rId5"/>
    <p:sldId id="270" r:id="rId6"/>
    <p:sldId id="271" r:id="rId7"/>
    <p:sldId id="272" r:id="rId8"/>
    <p:sldId id="273" r:id="rId9"/>
    <p:sldId id="274" r:id="rId10"/>
    <p:sldId id="275" r:id="rId11"/>
    <p:sldId id="276" r:id="rId12"/>
    <p:sldId id="277" r:id="rId13"/>
    <p:sldId id="294" r:id="rId14"/>
    <p:sldId id="295" r:id="rId15"/>
    <p:sldId id="291" r:id="rId16"/>
    <p:sldId id="292" r:id="rId17"/>
    <p:sldId id="293" r:id="rId18"/>
    <p:sldId id="278" r:id="rId19"/>
    <p:sldId id="383" r:id="rId20"/>
    <p:sldId id="281" r:id="rId21"/>
    <p:sldId id="282" r:id="rId22"/>
    <p:sldId id="283" r:id="rId23"/>
    <p:sldId id="388" r:id="rId24"/>
    <p:sldId id="284" r:id="rId25"/>
    <p:sldId id="285" r:id="rId26"/>
    <p:sldId id="384" r:id="rId27"/>
    <p:sldId id="286" r:id="rId28"/>
    <p:sldId id="385" r:id="rId29"/>
    <p:sldId id="296" r:id="rId30"/>
    <p:sldId id="297" r:id="rId31"/>
    <p:sldId id="298" r:id="rId32"/>
    <p:sldId id="299" r:id="rId33"/>
    <p:sldId id="300" r:id="rId34"/>
    <p:sldId id="369" r:id="rId35"/>
    <p:sldId id="301" r:id="rId36"/>
    <p:sldId id="302" r:id="rId37"/>
    <p:sldId id="303" r:id="rId38"/>
    <p:sldId id="304" r:id="rId39"/>
    <p:sldId id="305" r:id="rId40"/>
    <p:sldId id="306" r:id="rId41"/>
    <p:sldId id="307" r:id="rId42"/>
    <p:sldId id="371" r:id="rId43"/>
    <p:sldId id="308" r:id="rId44"/>
    <p:sldId id="309" r:id="rId45"/>
    <p:sldId id="310" r:id="rId46"/>
    <p:sldId id="311" r:id="rId47"/>
    <p:sldId id="312" r:id="rId48"/>
    <p:sldId id="313" r:id="rId49"/>
    <p:sldId id="314" r:id="rId50"/>
    <p:sldId id="315" r:id="rId51"/>
    <p:sldId id="316" r:id="rId52"/>
    <p:sldId id="317" r:id="rId53"/>
    <p:sldId id="318" r:id="rId54"/>
    <p:sldId id="319" r:id="rId55"/>
    <p:sldId id="320" r:id="rId56"/>
    <p:sldId id="386" r:id="rId57"/>
    <p:sldId id="387" r:id="rId58"/>
    <p:sldId id="322" r:id="rId59"/>
    <p:sldId id="323" r:id="rId60"/>
    <p:sldId id="373" r:id="rId61"/>
    <p:sldId id="324" r:id="rId62"/>
    <p:sldId id="325" r:id="rId63"/>
    <p:sldId id="326" r:id="rId64"/>
    <p:sldId id="327" r:id="rId65"/>
    <p:sldId id="374" r:id="rId66"/>
    <p:sldId id="377" r:id="rId67"/>
    <p:sldId id="375" r:id="rId68"/>
    <p:sldId id="376" r:id="rId69"/>
    <p:sldId id="329" r:id="rId70"/>
    <p:sldId id="330" r:id="rId71"/>
    <p:sldId id="331" r:id="rId72"/>
    <p:sldId id="332" r:id="rId73"/>
    <p:sldId id="333" r:id="rId74"/>
    <p:sldId id="334" r:id="rId75"/>
    <p:sldId id="389" r:id="rId76"/>
    <p:sldId id="390" r:id="rId77"/>
    <p:sldId id="391" r:id="rId78"/>
    <p:sldId id="393" r:id="rId79"/>
    <p:sldId id="395" r:id="rId80"/>
    <p:sldId id="392" r:id="rId81"/>
    <p:sldId id="394" r:id="rId82"/>
    <p:sldId id="335" r:id="rId83"/>
    <p:sldId id="336" r:id="rId84"/>
    <p:sldId id="378" r:id="rId85"/>
    <p:sldId id="343" r:id="rId86"/>
    <p:sldId id="344" r:id="rId87"/>
    <p:sldId id="345" r:id="rId88"/>
    <p:sldId id="346" r:id="rId89"/>
    <p:sldId id="347" r:id="rId90"/>
    <p:sldId id="348" r:id="rId91"/>
    <p:sldId id="352" r:id="rId92"/>
    <p:sldId id="381" r:id="rId93"/>
    <p:sldId id="396" r:id="rId94"/>
    <p:sldId id="349" r:id="rId95"/>
    <p:sldId id="379" r:id="rId96"/>
    <p:sldId id="382" r:id="rId97"/>
    <p:sldId id="353" r:id="rId98"/>
    <p:sldId id="380"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257" r:id="rId11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80298"/>
    <a:srgbClr val="AA02AA"/>
    <a:srgbClr val="8B038B"/>
    <a:srgbClr val="DE5500"/>
    <a:srgbClr val="C049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801" autoAdjust="0"/>
  </p:normalViewPr>
  <p:slideViewPr>
    <p:cSldViewPr>
      <p:cViewPr varScale="1">
        <p:scale>
          <a:sx n="65" d="100"/>
          <a:sy n="65" d="100"/>
        </p:scale>
        <p:origin x="1260"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69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28"/>
    </mc:Choice>
    <mc:Fallback>
      <c:style val="28"/>
    </mc:Fallback>
  </mc:AlternateContent>
  <c:chart>
    <c:autoTitleDeleted val="1"/>
    <c:plotArea>
      <c:layout>
        <c:manualLayout>
          <c:layoutTarget val="inner"/>
          <c:xMode val="edge"/>
          <c:yMode val="edge"/>
          <c:x val="3.5111360926101856E-2"/>
          <c:y val="0.12544014161700912"/>
          <c:w val="0.9617847671569002"/>
          <c:h val="0.75648732058912771"/>
        </c:manualLayout>
      </c:layout>
      <c:barChart>
        <c:barDir val="col"/>
        <c:grouping val="clustered"/>
        <c:varyColors val="0"/>
        <c:ser>
          <c:idx val="0"/>
          <c:order val="0"/>
          <c:tx>
            <c:strRef>
              <c:f>Sheet1!$B$1</c:f>
              <c:strCache>
                <c:ptCount val="1"/>
                <c:pt idx="0">
                  <c:v>频度</c:v>
                </c:pt>
              </c:strCache>
            </c:strRef>
          </c:tx>
          <c:invertIfNegative val="0"/>
          <c:dPt>
            <c:idx val="0"/>
            <c:invertIfNegative val="0"/>
            <c:bubble3D val="0"/>
            <c:spPr>
              <a:solidFill>
                <a:schemeClr val="accent6"/>
              </a:solidFill>
            </c:spPr>
          </c:dPt>
          <c:dPt>
            <c:idx val="4"/>
            <c:invertIfNegative val="0"/>
            <c:bubble3D val="0"/>
            <c:spPr>
              <a:solidFill>
                <a:srgbClr val="FF0000"/>
              </a:solidFill>
            </c:spPr>
          </c:dPt>
          <c:dPt>
            <c:idx val="7"/>
            <c:invertIfNegative val="0"/>
            <c:bubble3D val="0"/>
            <c:spPr>
              <a:solidFill>
                <a:schemeClr val="accent6"/>
              </a:solidFill>
            </c:spPr>
          </c:dPt>
          <c:dPt>
            <c:idx val="8"/>
            <c:invertIfNegative val="0"/>
            <c:bubble3D val="0"/>
            <c:spPr>
              <a:solidFill>
                <a:schemeClr val="accent6"/>
              </a:solidFill>
            </c:spPr>
          </c:dPt>
          <c:dPt>
            <c:idx val="13"/>
            <c:invertIfNegative val="0"/>
            <c:bubble3D val="0"/>
            <c:spPr>
              <a:solidFill>
                <a:schemeClr val="accent6"/>
              </a:solidFill>
            </c:spPr>
          </c:dPt>
          <c:dPt>
            <c:idx val="14"/>
            <c:invertIfNegative val="0"/>
            <c:bubble3D val="0"/>
            <c:spPr>
              <a:solidFill>
                <a:schemeClr val="accent6"/>
              </a:solidFill>
            </c:spPr>
          </c:dPt>
          <c:dPt>
            <c:idx val="17"/>
            <c:invertIfNegative val="0"/>
            <c:bubble3D val="0"/>
            <c:spPr>
              <a:solidFill>
                <a:schemeClr val="accent6"/>
              </a:solidFill>
            </c:spPr>
          </c:dPt>
          <c:dPt>
            <c:idx val="18"/>
            <c:invertIfNegative val="0"/>
            <c:bubble3D val="0"/>
            <c:spPr>
              <a:solidFill>
                <a:schemeClr val="accent6"/>
              </a:solidFill>
            </c:spPr>
          </c:dPt>
          <c:dPt>
            <c:idx val="19"/>
            <c:invertIfNegative val="0"/>
            <c:bubble3D val="0"/>
            <c:spPr>
              <a:solidFill>
                <a:schemeClr val="accent6"/>
              </a:solidFill>
            </c:spPr>
          </c:dPt>
          <c:dLbls>
            <c:numFmt formatCode="0.000\!\!\!\ %" sourceLinked="0"/>
            <c:spPr>
              <a:noFill/>
              <a:ln>
                <a:noFill/>
              </a:ln>
              <a:effectLst/>
            </c:spPr>
            <c:txPr>
              <a:bodyPr rot="-5400000" vert="horz"/>
              <a:lstStyle/>
              <a:p>
                <a:pPr>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Sheet1!$A$2:$A$27</c:f>
              <c:strCache>
                <c:ptCount val="26"/>
                <c:pt idx="0">
                  <c:v>A </c:v>
                </c:pt>
                <c:pt idx="1">
                  <c:v>B </c:v>
                </c:pt>
                <c:pt idx="2">
                  <c:v>C </c:v>
                </c:pt>
                <c:pt idx="3">
                  <c:v>D </c:v>
                </c:pt>
                <c:pt idx="4">
                  <c:v>E </c:v>
                </c:pt>
                <c:pt idx="5">
                  <c:v>F </c:v>
                </c:pt>
                <c:pt idx="6">
                  <c:v>G </c:v>
                </c:pt>
                <c:pt idx="7">
                  <c:v>H </c:v>
                </c:pt>
                <c:pt idx="8">
                  <c:v>I </c:v>
                </c:pt>
                <c:pt idx="9">
                  <c:v>J </c:v>
                </c:pt>
                <c:pt idx="10">
                  <c:v>K </c:v>
                </c:pt>
                <c:pt idx="11">
                  <c:v>L </c:v>
                </c:pt>
                <c:pt idx="12">
                  <c:v>M </c:v>
                </c:pt>
                <c:pt idx="13">
                  <c:v>N </c:v>
                </c:pt>
                <c:pt idx="14">
                  <c:v>O </c:v>
                </c:pt>
                <c:pt idx="15">
                  <c:v>P </c:v>
                </c:pt>
                <c:pt idx="16">
                  <c:v>Q </c:v>
                </c:pt>
                <c:pt idx="17">
                  <c:v>R </c:v>
                </c:pt>
                <c:pt idx="18">
                  <c:v>S </c:v>
                </c:pt>
                <c:pt idx="19">
                  <c:v>T </c:v>
                </c:pt>
                <c:pt idx="20">
                  <c:v>U </c:v>
                </c:pt>
                <c:pt idx="21">
                  <c:v>V </c:v>
                </c:pt>
                <c:pt idx="22">
                  <c:v>W </c:v>
                </c:pt>
                <c:pt idx="23">
                  <c:v>X </c:v>
                </c:pt>
                <c:pt idx="24">
                  <c:v>Y </c:v>
                </c:pt>
                <c:pt idx="25">
                  <c:v>Z </c:v>
                </c:pt>
              </c:strCache>
            </c:strRef>
          </c:cat>
          <c:val>
            <c:numRef>
              <c:f>Sheet1!$B$2:$B$27</c:f>
              <c:numCache>
                <c:formatCode>0.000%</c:formatCode>
                <c:ptCount val="26"/>
                <c:pt idx="0">
                  <c:v>8.1670000000000048E-2</c:v>
                </c:pt>
                <c:pt idx="1">
                  <c:v>1.4919999999999998E-2</c:v>
                </c:pt>
                <c:pt idx="2">
                  <c:v>2.7820000000000056E-2</c:v>
                </c:pt>
                <c:pt idx="3">
                  <c:v>4.2529999999999998E-2</c:v>
                </c:pt>
                <c:pt idx="4">
                  <c:v>0.12701999999999999</c:v>
                </c:pt>
                <c:pt idx="5">
                  <c:v>2.2280000000000102E-2</c:v>
                </c:pt>
                <c:pt idx="6">
                  <c:v>2.0149999999999998E-2</c:v>
                </c:pt>
                <c:pt idx="7">
                  <c:v>6.0940000000000022E-2</c:v>
                </c:pt>
                <c:pt idx="8">
                  <c:v>6.9959999999999994E-2</c:v>
                </c:pt>
                <c:pt idx="9">
                  <c:v>1.5299999999999999E-3</c:v>
                </c:pt>
                <c:pt idx="10">
                  <c:v>7.7200000000000194E-3</c:v>
                </c:pt>
                <c:pt idx="11">
                  <c:v>4.0250000000000001E-2</c:v>
                </c:pt>
                <c:pt idx="12">
                  <c:v>2.4059999999999998E-2</c:v>
                </c:pt>
                <c:pt idx="13">
                  <c:v>6.7489999999999994E-2</c:v>
                </c:pt>
                <c:pt idx="14">
                  <c:v>7.5070000000000123E-2</c:v>
                </c:pt>
                <c:pt idx="15">
                  <c:v>1.9290000000000043E-2</c:v>
                </c:pt>
                <c:pt idx="16">
                  <c:v>9.5000000000000444E-4</c:v>
                </c:pt>
                <c:pt idx="17">
                  <c:v>5.9870000000000131E-2</c:v>
                </c:pt>
                <c:pt idx="18">
                  <c:v>6.3270000000000007E-2</c:v>
                </c:pt>
                <c:pt idx="19">
                  <c:v>9.0560000000000265E-2</c:v>
                </c:pt>
                <c:pt idx="20">
                  <c:v>2.7580000000000052E-2</c:v>
                </c:pt>
                <c:pt idx="21">
                  <c:v>9.7800000000000161E-3</c:v>
                </c:pt>
                <c:pt idx="22">
                  <c:v>2.3599999999999993E-2</c:v>
                </c:pt>
                <c:pt idx="23">
                  <c:v>1.5000000000000072E-3</c:v>
                </c:pt>
                <c:pt idx="24">
                  <c:v>1.974000000000008E-2</c:v>
                </c:pt>
                <c:pt idx="25">
                  <c:v>7.4000000000000443E-4</c:v>
                </c:pt>
              </c:numCache>
            </c:numRef>
          </c:val>
        </c:ser>
        <c:dLbls>
          <c:showLegendKey val="0"/>
          <c:showVal val="1"/>
          <c:showCatName val="0"/>
          <c:showSerName val="0"/>
          <c:showPercent val="0"/>
          <c:showBubbleSize val="0"/>
        </c:dLbls>
        <c:gapWidth val="150"/>
        <c:axId val="-289775504"/>
        <c:axId val="-289780400"/>
      </c:barChart>
      <c:catAx>
        <c:axId val="-289775504"/>
        <c:scaling>
          <c:orientation val="minMax"/>
        </c:scaling>
        <c:delete val="0"/>
        <c:axPos val="b"/>
        <c:numFmt formatCode="g/&quot;通&quot;&quot;用&quot;&quot;格&quot;&quot;式&quot;" sourceLinked="0"/>
        <c:majorTickMark val="out"/>
        <c:minorTickMark val="none"/>
        <c:tickLblPos val="nextTo"/>
        <c:crossAx val="-289780400"/>
        <c:crosses val="autoZero"/>
        <c:auto val="0"/>
        <c:lblAlgn val="ctr"/>
        <c:lblOffset val="0"/>
        <c:noMultiLvlLbl val="0"/>
      </c:catAx>
      <c:valAx>
        <c:axId val="-289780400"/>
        <c:scaling>
          <c:orientation val="minMax"/>
          <c:max val="0.14000000000000001"/>
          <c:min val="0"/>
        </c:scaling>
        <c:delete val="0"/>
        <c:axPos val="l"/>
        <c:title>
          <c:tx>
            <c:rich>
              <a:bodyPr rot="0" vert="horz"/>
              <a:lstStyle/>
              <a:p>
                <a:pPr>
                  <a:defRPr/>
                </a:pPr>
                <a:r>
                  <a:rPr lang="zh-CN"/>
                  <a:t>频率</a:t>
                </a:r>
              </a:p>
            </c:rich>
          </c:tx>
          <c:layout>
            <c:manualLayout>
              <c:xMode val="edge"/>
              <c:yMode val="edge"/>
              <c:x val="2.0834162177307759E-3"/>
              <c:y val="4.5222852111832065E-2"/>
            </c:manualLayout>
          </c:layout>
          <c:overlay val="0"/>
        </c:title>
        <c:numFmt formatCode="0.000%" sourceLinked="1"/>
        <c:majorTickMark val="out"/>
        <c:minorTickMark val="none"/>
        <c:tickLblPos val="none"/>
        <c:crossAx val="-289775504"/>
        <c:crosses val="autoZero"/>
        <c:crossBetween val="between"/>
        <c:majorUnit val="2.0000000000000042E-2"/>
      </c:valAx>
    </c:plotArea>
    <c:plotVisOnly val="1"/>
    <c:dispBlanksAs val="gap"/>
    <c:showDLblsOverMax val="0"/>
  </c:chart>
  <c:txPr>
    <a:bodyPr/>
    <a:lstStyle/>
    <a:p>
      <a:pPr>
        <a:defRPr sz="1200"/>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28"/>
    </mc:Choice>
    <mc:Fallback>
      <c:style val="28"/>
    </mc:Fallback>
  </mc:AlternateContent>
  <c:chart>
    <c:autoTitleDeleted val="1"/>
    <c:plotArea>
      <c:layout>
        <c:manualLayout>
          <c:layoutTarget val="inner"/>
          <c:xMode val="edge"/>
          <c:yMode val="edge"/>
          <c:x val="3.5111360926101856E-2"/>
          <c:y val="0.12544014161700912"/>
          <c:w val="0.9617847671569002"/>
          <c:h val="0.75648732058912771"/>
        </c:manualLayout>
      </c:layout>
      <c:barChart>
        <c:barDir val="col"/>
        <c:grouping val="clustered"/>
        <c:varyColors val="0"/>
        <c:ser>
          <c:idx val="0"/>
          <c:order val="0"/>
          <c:tx>
            <c:strRef>
              <c:f>Sheet1!$B$1</c:f>
              <c:strCache>
                <c:ptCount val="1"/>
                <c:pt idx="0">
                  <c:v>频度</c:v>
                </c:pt>
              </c:strCache>
            </c:strRef>
          </c:tx>
          <c:invertIfNegative val="0"/>
          <c:dPt>
            <c:idx val="0"/>
            <c:invertIfNegative val="0"/>
            <c:bubble3D val="0"/>
            <c:spPr>
              <a:solidFill>
                <a:srgbClr val="FF0000"/>
              </a:solidFill>
            </c:spPr>
          </c:dPt>
          <c:dPt>
            <c:idx val="4"/>
            <c:invertIfNegative val="0"/>
            <c:bubble3D val="0"/>
            <c:spPr>
              <a:solidFill>
                <a:srgbClr val="FF0000"/>
              </a:solidFill>
            </c:spPr>
          </c:dPt>
          <c:dPt>
            <c:idx val="7"/>
            <c:invertIfNegative val="0"/>
            <c:bubble3D val="0"/>
            <c:spPr>
              <a:solidFill>
                <a:schemeClr val="accent2"/>
              </a:solidFill>
            </c:spPr>
          </c:dPt>
          <c:dPt>
            <c:idx val="8"/>
            <c:invertIfNegative val="0"/>
            <c:bubble3D val="0"/>
            <c:spPr>
              <a:solidFill>
                <a:srgbClr val="FF0000"/>
              </a:solidFill>
            </c:spPr>
          </c:dPt>
          <c:dPt>
            <c:idx val="13"/>
            <c:invertIfNegative val="0"/>
            <c:bubble3D val="0"/>
            <c:spPr>
              <a:solidFill>
                <a:schemeClr val="accent2"/>
              </a:solidFill>
            </c:spPr>
          </c:dPt>
          <c:dPt>
            <c:idx val="14"/>
            <c:invertIfNegative val="0"/>
            <c:bubble3D val="0"/>
            <c:spPr>
              <a:solidFill>
                <a:schemeClr val="accent2"/>
              </a:solidFill>
            </c:spPr>
          </c:dPt>
          <c:dPt>
            <c:idx val="17"/>
            <c:invertIfNegative val="0"/>
            <c:bubble3D val="0"/>
            <c:spPr>
              <a:solidFill>
                <a:schemeClr val="accent6"/>
              </a:solidFill>
            </c:spPr>
          </c:dPt>
          <c:dPt>
            <c:idx val="18"/>
            <c:invertIfNegative val="0"/>
            <c:bubble3D val="0"/>
            <c:spPr>
              <a:solidFill>
                <a:schemeClr val="accent6"/>
              </a:solidFill>
            </c:spPr>
          </c:dPt>
          <c:dPt>
            <c:idx val="19"/>
            <c:invertIfNegative val="0"/>
            <c:bubble3D val="0"/>
            <c:spPr>
              <a:solidFill>
                <a:schemeClr val="accent6"/>
              </a:solidFill>
            </c:spPr>
          </c:dPt>
          <c:cat>
            <c:strRef>
              <c:f>Sheet1!$A$2:$A$27</c:f>
              <c:strCache>
                <c:ptCount val="26"/>
                <c:pt idx="0">
                  <c:v>A </c:v>
                </c:pt>
                <c:pt idx="1">
                  <c:v>B </c:v>
                </c:pt>
                <c:pt idx="2">
                  <c:v>C </c:v>
                </c:pt>
                <c:pt idx="3">
                  <c:v>D </c:v>
                </c:pt>
                <c:pt idx="4">
                  <c:v>E </c:v>
                </c:pt>
                <c:pt idx="5">
                  <c:v>F </c:v>
                </c:pt>
                <c:pt idx="6">
                  <c:v>G </c:v>
                </c:pt>
                <c:pt idx="7">
                  <c:v>H </c:v>
                </c:pt>
                <c:pt idx="8">
                  <c:v>I </c:v>
                </c:pt>
                <c:pt idx="9">
                  <c:v>J </c:v>
                </c:pt>
                <c:pt idx="10">
                  <c:v>K </c:v>
                </c:pt>
                <c:pt idx="11">
                  <c:v>L </c:v>
                </c:pt>
                <c:pt idx="12">
                  <c:v>M </c:v>
                </c:pt>
                <c:pt idx="13">
                  <c:v>N </c:v>
                </c:pt>
                <c:pt idx="14">
                  <c:v>O </c:v>
                </c:pt>
                <c:pt idx="15">
                  <c:v>P </c:v>
                </c:pt>
                <c:pt idx="16">
                  <c:v>Q </c:v>
                </c:pt>
                <c:pt idx="17">
                  <c:v>R </c:v>
                </c:pt>
                <c:pt idx="18">
                  <c:v>S </c:v>
                </c:pt>
                <c:pt idx="19">
                  <c:v>T </c:v>
                </c:pt>
                <c:pt idx="20">
                  <c:v>U </c:v>
                </c:pt>
                <c:pt idx="21">
                  <c:v>V </c:v>
                </c:pt>
                <c:pt idx="22">
                  <c:v>W </c:v>
                </c:pt>
                <c:pt idx="23">
                  <c:v>X </c:v>
                </c:pt>
                <c:pt idx="24">
                  <c:v>Y </c:v>
                </c:pt>
                <c:pt idx="25">
                  <c:v>Z </c:v>
                </c:pt>
              </c:strCache>
            </c:strRef>
          </c:cat>
          <c:val>
            <c:numRef>
              <c:f>Sheet1!$B$2:$B$27</c:f>
              <c:numCache>
                <c:formatCode>0.000%</c:formatCode>
                <c:ptCount val="26"/>
                <c:pt idx="0">
                  <c:v>8.1670000000000048E-2</c:v>
                </c:pt>
                <c:pt idx="1">
                  <c:v>1.4919999999999998E-2</c:v>
                </c:pt>
                <c:pt idx="2">
                  <c:v>2.7820000000000056E-2</c:v>
                </c:pt>
                <c:pt idx="3">
                  <c:v>4.2529999999999998E-2</c:v>
                </c:pt>
                <c:pt idx="4">
                  <c:v>0.12701999999999999</c:v>
                </c:pt>
                <c:pt idx="5">
                  <c:v>2.2280000000000102E-2</c:v>
                </c:pt>
                <c:pt idx="6">
                  <c:v>2.0149999999999998E-2</c:v>
                </c:pt>
                <c:pt idx="7">
                  <c:v>6.0940000000000022E-2</c:v>
                </c:pt>
                <c:pt idx="8">
                  <c:v>6.9959999999999994E-2</c:v>
                </c:pt>
                <c:pt idx="9">
                  <c:v>1.5299999999999999E-3</c:v>
                </c:pt>
                <c:pt idx="10">
                  <c:v>7.7200000000000194E-3</c:v>
                </c:pt>
                <c:pt idx="11">
                  <c:v>4.0250000000000001E-2</c:v>
                </c:pt>
                <c:pt idx="12">
                  <c:v>2.4059999999999998E-2</c:v>
                </c:pt>
                <c:pt idx="13">
                  <c:v>6.7489999999999994E-2</c:v>
                </c:pt>
                <c:pt idx="14">
                  <c:v>7.5070000000000123E-2</c:v>
                </c:pt>
                <c:pt idx="15">
                  <c:v>1.9290000000000043E-2</c:v>
                </c:pt>
                <c:pt idx="16">
                  <c:v>9.5000000000000444E-4</c:v>
                </c:pt>
                <c:pt idx="17">
                  <c:v>5.9870000000000131E-2</c:v>
                </c:pt>
                <c:pt idx="18">
                  <c:v>6.3270000000000007E-2</c:v>
                </c:pt>
                <c:pt idx="19">
                  <c:v>9.0560000000000265E-2</c:v>
                </c:pt>
                <c:pt idx="20">
                  <c:v>2.7580000000000052E-2</c:v>
                </c:pt>
                <c:pt idx="21">
                  <c:v>9.7800000000000161E-3</c:v>
                </c:pt>
                <c:pt idx="22">
                  <c:v>2.3599999999999993E-2</c:v>
                </c:pt>
                <c:pt idx="23">
                  <c:v>1.5000000000000072E-3</c:v>
                </c:pt>
                <c:pt idx="24">
                  <c:v>1.974000000000008E-2</c:v>
                </c:pt>
                <c:pt idx="25">
                  <c:v>7.4000000000000443E-4</c:v>
                </c:pt>
              </c:numCache>
            </c:numRef>
          </c:val>
        </c:ser>
        <c:dLbls>
          <c:showLegendKey val="0"/>
          <c:showVal val="0"/>
          <c:showCatName val="0"/>
          <c:showSerName val="0"/>
          <c:showPercent val="0"/>
          <c:showBubbleSize val="0"/>
        </c:dLbls>
        <c:gapWidth val="150"/>
        <c:axId val="-289779856"/>
        <c:axId val="-289768432"/>
      </c:barChart>
      <c:catAx>
        <c:axId val="-289779856"/>
        <c:scaling>
          <c:orientation val="minMax"/>
        </c:scaling>
        <c:delete val="0"/>
        <c:axPos val="b"/>
        <c:numFmt formatCode="g/&quot;通&quot;&quot;用&quot;&quot;格&quot;&quot;式&quot;" sourceLinked="0"/>
        <c:majorTickMark val="out"/>
        <c:minorTickMark val="none"/>
        <c:tickLblPos val="nextTo"/>
        <c:crossAx val="-289768432"/>
        <c:crosses val="autoZero"/>
        <c:auto val="0"/>
        <c:lblAlgn val="ctr"/>
        <c:lblOffset val="0"/>
        <c:noMultiLvlLbl val="0"/>
      </c:catAx>
      <c:valAx>
        <c:axId val="-289768432"/>
        <c:scaling>
          <c:orientation val="minMax"/>
          <c:max val="0.14000000000000001"/>
          <c:min val="0"/>
        </c:scaling>
        <c:delete val="0"/>
        <c:axPos val="l"/>
        <c:numFmt formatCode="0.000%" sourceLinked="1"/>
        <c:majorTickMark val="out"/>
        <c:minorTickMark val="none"/>
        <c:tickLblPos val="none"/>
        <c:crossAx val="-289779856"/>
        <c:crosses val="autoZero"/>
        <c:crossBetween val="between"/>
        <c:majorUnit val="2.0000000000000042E-2"/>
      </c:valAx>
    </c:plotArea>
    <c:plotVisOnly val="1"/>
    <c:dispBlanksAs val="gap"/>
    <c:showDLblsOverMax val="0"/>
  </c:chart>
  <c:txPr>
    <a:bodyPr/>
    <a:lstStyle/>
    <a:p>
      <a:pPr>
        <a:defRPr sz="1200"/>
      </a:pPr>
      <a:endParaRPr lang="zh-CN"/>
    </a:p>
  </c:txPr>
  <c:externalData r:id="rId1">
    <c:autoUpdate val="0"/>
  </c:externalData>
</c:chartSpace>
</file>

<file path=ppt/diagrams/_rels/data1.xml.rels><?xml version="1.0" encoding="UTF-8" standalone="yes"?>
<Relationships xmlns="http://schemas.openxmlformats.org/package/2006/relationships"><Relationship Id="rId3" Type="http://schemas.openxmlformats.org/officeDocument/2006/relationships/slide" Target="../slides/slide70.xml"/><Relationship Id="rId2" Type="http://schemas.openxmlformats.org/officeDocument/2006/relationships/slide" Target="../slides/slide52.xml"/><Relationship Id="rId1" Type="http://schemas.openxmlformats.org/officeDocument/2006/relationships/slide" Target="../slides/slide5.xml"/><Relationship Id="rId4" Type="http://schemas.openxmlformats.org/officeDocument/2006/relationships/slide" Target="../slides/slide10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EB0EFF-F55C-4BE0-BB1F-AD664D810A7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96A846B9-20BA-4FD4-A1EC-B3C5730B90D5}">
      <dgm:prSet/>
      <dgm:spPr/>
      <dgm:t>
        <a:bodyPr/>
        <a:lstStyle/>
        <a:p>
          <a:r>
            <a:rPr lang="zh-CN" altLang="en-US" u="none" dirty="0" smtClean="0">
              <a:latin typeface="楷体" pitchFamily="49" charset="-122"/>
              <a:ea typeface="楷体" pitchFamily="49" charset="-122"/>
            </a:rPr>
            <a:t>第一节 代换技术</a:t>
          </a:r>
          <a:endParaRPr lang="en-US" altLang="zh-CN" u="none" dirty="0" smtClean="0">
            <a:latin typeface="楷体" pitchFamily="49" charset="-122"/>
            <a:ea typeface="楷体" pitchFamily="49" charset="-122"/>
          </a:endParaRPr>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405378E4-AB55-4B28-9EAE-EC88D88E819A}" type="parTrans" cxnId="{41D1004E-966F-4E91-BFC7-39A6A9206666}">
      <dgm:prSet/>
      <dgm:spPr/>
      <dgm:t>
        <a:bodyPr/>
        <a:lstStyle/>
        <a:p>
          <a:endParaRPr lang="zh-CN" altLang="en-US">
            <a:latin typeface="楷体" pitchFamily="49" charset="-122"/>
            <a:ea typeface="楷体" pitchFamily="49" charset="-122"/>
          </a:endParaRPr>
        </a:p>
      </dgm:t>
    </dgm:pt>
    <dgm:pt modelId="{983930B0-37A2-46A9-B0A8-03175EF08AAF}" type="sibTrans" cxnId="{41D1004E-966F-4E91-BFC7-39A6A9206666}">
      <dgm:prSet/>
      <dgm:spPr/>
      <dgm:t>
        <a:bodyPr/>
        <a:lstStyle/>
        <a:p>
          <a:endParaRPr lang="zh-CN" altLang="en-US">
            <a:latin typeface="楷体" pitchFamily="49" charset="-122"/>
            <a:ea typeface="楷体" pitchFamily="49" charset="-122"/>
          </a:endParaRPr>
        </a:p>
      </dgm:t>
    </dgm:pt>
    <dgm:pt modelId="{541E791C-321F-474E-8DF2-4AD87F836E81}">
      <dgm:prSet/>
      <dgm:spPr/>
      <dgm:t>
        <a:bodyPr/>
        <a:lstStyle/>
        <a:p>
          <a:r>
            <a:rPr lang="zh-CN" altLang="en-US" dirty="0" smtClean="0">
              <a:latin typeface="楷体" pitchFamily="49" charset="-122"/>
              <a:ea typeface="楷体" pitchFamily="49" charset="-122"/>
            </a:rPr>
            <a:t>移位密码、仿射密码、单表代换、多表代换、一次一密密码</a:t>
          </a:r>
        </a:p>
      </dgm:t>
    </dgm:pt>
    <dgm:pt modelId="{63BEC3E4-467C-4B55-8E3D-81C1CE17138E}" type="parTrans" cxnId="{DFC7DEC6-F865-441D-A238-071C24927FF6}">
      <dgm:prSet/>
      <dgm:spPr/>
      <dgm:t>
        <a:bodyPr/>
        <a:lstStyle/>
        <a:p>
          <a:endParaRPr lang="zh-CN" altLang="en-US">
            <a:latin typeface="楷体" pitchFamily="49" charset="-122"/>
            <a:ea typeface="楷体" pitchFamily="49" charset="-122"/>
          </a:endParaRPr>
        </a:p>
      </dgm:t>
    </dgm:pt>
    <dgm:pt modelId="{7AB7B42D-D022-4D82-8856-D21FD76A2E98}" type="sibTrans" cxnId="{DFC7DEC6-F865-441D-A238-071C24927FF6}">
      <dgm:prSet/>
      <dgm:spPr/>
      <dgm:t>
        <a:bodyPr/>
        <a:lstStyle/>
        <a:p>
          <a:endParaRPr lang="zh-CN" altLang="en-US">
            <a:latin typeface="楷体" pitchFamily="49" charset="-122"/>
            <a:ea typeface="楷体" pitchFamily="49" charset="-122"/>
          </a:endParaRPr>
        </a:p>
      </dgm:t>
    </dgm:pt>
    <dgm:pt modelId="{FAEA69E1-E4C2-4E91-9F53-98C3A9C53FA4}">
      <dgm:prSet/>
      <dgm:spPr/>
      <dgm:t>
        <a:bodyPr/>
        <a:lstStyle/>
        <a:p>
          <a:r>
            <a:rPr lang="zh-CN" altLang="en-US" dirty="0" smtClean="0">
              <a:latin typeface="楷体" pitchFamily="49" charset="-122"/>
              <a:ea typeface="楷体" pitchFamily="49" charset="-122"/>
            </a:rPr>
            <a:t>穷举攻击、字频统计攻击、</a:t>
          </a:r>
          <a:r>
            <a:rPr lang="en-US" altLang="zh-CN" dirty="0" err="1" smtClean="0">
              <a:latin typeface="楷体" pitchFamily="49" charset="-122"/>
              <a:ea typeface="楷体" pitchFamily="49" charset="-122"/>
            </a:rPr>
            <a:t>Kasiski</a:t>
          </a:r>
          <a:r>
            <a:rPr lang="zh-CN" altLang="en-US" dirty="0" smtClean="0">
              <a:latin typeface="楷体" pitchFamily="49" charset="-122"/>
              <a:ea typeface="楷体" pitchFamily="49" charset="-122"/>
            </a:rPr>
            <a:t>分析、重合指数、重合互指数</a:t>
          </a:r>
          <a:endParaRPr lang="en-US" altLang="zh-CN" dirty="0" smtClean="0">
            <a:latin typeface="楷体" pitchFamily="49" charset="-122"/>
            <a:ea typeface="楷体" pitchFamily="49" charset="-122"/>
          </a:endParaRPr>
        </a:p>
      </dgm:t>
    </dgm:pt>
    <dgm:pt modelId="{BB6710AB-6DF9-4FC5-9EA5-05F02FF9148B}" type="parTrans" cxnId="{60105647-0A87-489C-9107-E5F58A4FB26E}">
      <dgm:prSet/>
      <dgm:spPr/>
      <dgm:t>
        <a:bodyPr/>
        <a:lstStyle/>
        <a:p>
          <a:endParaRPr lang="zh-CN" altLang="en-US">
            <a:latin typeface="楷体" pitchFamily="49" charset="-122"/>
            <a:ea typeface="楷体" pitchFamily="49" charset="-122"/>
          </a:endParaRPr>
        </a:p>
      </dgm:t>
    </dgm:pt>
    <dgm:pt modelId="{73E377E8-AEE4-4670-88AF-4E9A3FFBCFA0}" type="sibTrans" cxnId="{60105647-0A87-489C-9107-E5F58A4FB26E}">
      <dgm:prSet/>
      <dgm:spPr/>
      <dgm:t>
        <a:bodyPr/>
        <a:lstStyle/>
        <a:p>
          <a:endParaRPr lang="zh-CN" altLang="en-US">
            <a:latin typeface="楷体" pitchFamily="49" charset="-122"/>
            <a:ea typeface="楷体" pitchFamily="49" charset="-122"/>
          </a:endParaRPr>
        </a:p>
      </dgm:t>
    </dgm:pt>
    <dgm:pt modelId="{9760F652-6828-4020-B07C-9F6A20BBCB84}">
      <dgm:prSet/>
      <dgm:spPr/>
      <dgm:t>
        <a:bodyPr/>
        <a:lstStyle/>
        <a:p>
          <a:r>
            <a:rPr lang="zh-CN" altLang="en-US" dirty="0" smtClean="0">
              <a:latin typeface="楷体" pitchFamily="49" charset="-122"/>
              <a:ea typeface="楷体" pitchFamily="49" charset="-122"/>
            </a:rPr>
            <a:t>第二节 置换技术</a:t>
          </a:r>
          <a:endParaRPr lang="en-US" altLang="zh-CN" dirty="0" smtClean="0">
            <a:latin typeface="楷体" pitchFamily="49" charset="-122"/>
            <a:ea typeface="楷体" pitchFamily="49" charset="-122"/>
          </a:endParaRP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47E2BCD9-CC80-4FF6-A241-73ED5AB6EFFE}" type="parTrans" cxnId="{53F83AE2-B7C4-498B-B45E-6D2F5837347D}">
      <dgm:prSet/>
      <dgm:spPr/>
      <dgm:t>
        <a:bodyPr/>
        <a:lstStyle/>
        <a:p>
          <a:endParaRPr lang="zh-CN" altLang="en-US">
            <a:latin typeface="楷体" pitchFamily="49" charset="-122"/>
            <a:ea typeface="楷体" pitchFamily="49" charset="-122"/>
          </a:endParaRPr>
        </a:p>
      </dgm:t>
    </dgm:pt>
    <dgm:pt modelId="{AE1FE48D-5294-4162-9103-EF73B27200A2}" type="sibTrans" cxnId="{53F83AE2-B7C4-498B-B45E-6D2F5837347D}">
      <dgm:prSet/>
      <dgm:spPr/>
      <dgm:t>
        <a:bodyPr/>
        <a:lstStyle/>
        <a:p>
          <a:endParaRPr lang="zh-CN" altLang="en-US">
            <a:latin typeface="楷体" pitchFamily="49" charset="-122"/>
            <a:ea typeface="楷体" pitchFamily="49" charset="-122"/>
          </a:endParaRPr>
        </a:p>
      </dgm:t>
    </dgm:pt>
    <dgm:pt modelId="{8940A888-3808-4734-A1A1-EBBDC2DC12E3}">
      <dgm:prSet/>
      <dgm:spPr/>
      <dgm:t>
        <a:bodyPr/>
        <a:lstStyle/>
        <a:p>
          <a:r>
            <a:rPr lang="zh-CN" altLang="en-US" dirty="0" smtClean="0">
              <a:latin typeface="楷体" pitchFamily="49" charset="-122"/>
              <a:ea typeface="楷体" pitchFamily="49" charset="-122"/>
            </a:rPr>
            <a:t>常见置换技术、置换的理论</a:t>
          </a:r>
          <a:endParaRPr lang="en-US" altLang="zh-CN" dirty="0" smtClean="0">
            <a:latin typeface="楷体" pitchFamily="49" charset="-122"/>
            <a:ea typeface="楷体" pitchFamily="49" charset="-122"/>
          </a:endParaRPr>
        </a:p>
      </dgm:t>
    </dgm:pt>
    <dgm:pt modelId="{D78C27BF-E542-4F39-99D9-C3214038ED26}" type="parTrans" cxnId="{B092F0FB-31A4-49EC-AB52-9BB6C9DAB5DF}">
      <dgm:prSet/>
      <dgm:spPr/>
      <dgm:t>
        <a:bodyPr/>
        <a:lstStyle/>
        <a:p>
          <a:endParaRPr lang="zh-CN" altLang="en-US">
            <a:latin typeface="楷体" pitchFamily="49" charset="-122"/>
            <a:ea typeface="楷体" pitchFamily="49" charset="-122"/>
          </a:endParaRPr>
        </a:p>
      </dgm:t>
    </dgm:pt>
    <dgm:pt modelId="{C3AABC86-305D-4E39-A88F-B663A31C8A44}" type="sibTrans" cxnId="{B092F0FB-31A4-49EC-AB52-9BB6C9DAB5DF}">
      <dgm:prSet/>
      <dgm:spPr/>
      <dgm:t>
        <a:bodyPr/>
        <a:lstStyle/>
        <a:p>
          <a:endParaRPr lang="zh-CN" altLang="en-US">
            <a:latin typeface="楷体" pitchFamily="49" charset="-122"/>
            <a:ea typeface="楷体" pitchFamily="49" charset="-122"/>
          </a:endParaRPr>
        </a:p>
      </dgm:t>
    </dgm:pt>
    <dgm:pt modelId="{6CEAF856-E9F7-4C6C-9300-C8E8FF3ACB58}">
      <dgm:prSet/>
      <dgm:spPr/>
      <dgm:t>
        <a:bodyPr/>
        <a:lstStyle/>
        <a:p>
          <a:r>
            <a:rPr lang="zh-CN" altLang="en-US" dirty="0" smtClean="0">
              <a:latin typeface="楷体" pitchFamily="49" charset="-122"/>
              <a:ea typeface="楷体" pitchFamily="49" charset="-122"/>
            </a:rPr>
            <a:t>第三节 乘积密码</a:t>
          </a:r>
          <a:endParaRPr lang="en-US" altLang="zh-CN" dirty="0" smtClean="0">
            <a:latin typeface="楷体" pitchFamily="49" charset="-122"/>
            <a:ea typeface="楷体" pitchFamily="49" charset="-122"/>
          </a:endParaRPr>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A4FD0808-4294-455B-81BD-085550C4C458}" type="parTrans" cxnId="{77BB97D6-08F8-4581-B0B7-681EA8BF3E47}">
      <dgm:prSet/>
      <dgm:spPr/>
      <dgm:t>
        <a:bodyPr/>
        <a:lstStyle/>
        <a:p>
          <a:endParaRPr lang="zh-CN" altLang="en-US">
            <a:latin typeface="楷体" pitchFamily="49" charset="-122"/>
            <a:ea typeface="楷体" pitchFamily="49" charset="-122"/>
          </a:endParaRPr>
        </a:p>
      </dgm:t>
    </dgm:pt>
    <dgm:pt modelId="{F57BB2BE-B437-4377-858F-185A85315D13}" type="sibTrans" cxnId="{77BB97D6-08F8-4581-B0B7-681EA8BF3E47}">
      <dgm:prSet/>
      <dgm:spPr/>
      <dgm:t>
        <a:bodyPr/>
        <a:lstStyle/>
        <a:p>
          <a:endParaRPr lang="zh-CN" altLang="en-US">
            <a:latin typeface="楷体" pitchFamily="49" charset="-122"/>
            <a:ea typeface="楷体" pitchFamily="49" charset="-122"/>
          </a:endParaRPr>
        </a:p>
      </dgm:t>
    </dgm:pt>
    <dgm:pt modelId="{0BB1A564-1767-469F-9B00-8F211FE967A5}">
      <dgm:prSet/>
      <dgm:spPr/>
      <dgm:t>
        <a:bodyPr/>
        <a:lstStyle/>
        <a:p>
          <a:r>
            <a:rPr lang="zh-CN" altLang="en-US" smtClean="0">
              <a:latin typeface="楷体" pitchFamily="49" charset="-122"/>
              <a:ea typeface="楷体" pitchFamily="49" charset="-122"/>
            </a:rPr>
            <a:t>转轮机</a:t>
          </a:r>
          <a:endParaRPr lang="en-US" altLang="zh-CN" dirty="0" smtClean="0">
            <a:latin typeface="楷体" pitchFamily="49" charset="-122"/>
            <a:ea typeface="楷体" pitchFamily="49" charset="-122"/>
          </a:endParaRPr>
        </a:p>
      </dgm:t>
    </dgm:pt>
    <dgm:pt modelId="{10D976B4-3EC8-4459-911A-48A0977994C0}" type="parTrans" cxnId="{202181A1-B0B2-4CC9-92E9-13B05D4BFA14}">
      <dgm:prSet/>
      <dgm:spPr/>
      <dgm:t>
        <a:bodyPr/>
        <a:lstStyle/>
        <a:p>
          <a:endParaRPr lang="zh-CN" altLang="en-US">
            <a:latin typeface="楷体" pitchFamily="49" charset="-122"/>
            <a:ea typeface="楷体" pitchFamily="49" charset="-122"/>
          </a:endParaRPr>
        </a:p>
      </dgm:t>
    </dgm:pt>
    <dgm:pt modelId="{A46EEF7D-1A95-478D-9DCF-E80755139088}" type="sibTrans" cxnId="{202181A1-B0B2-4CC9-92E9-13B05D4BFA14}">
      <dgm:prSet/>
      <dgm:spPr/>
      <dgm:t>
        <a:bodyPr/>
        <a:lstStyle/>
        <a:p>
          <a:endParaRPr lang="zh-CN" altLang="en-US">
            <a:latin typeface="楷体" pitchFamily="49" charset="-122"/>
            <a:ea typeface="楷体" pitchFamily="49" charset="-122"/>
          </a:endParaRPr>
        </a:p>
      </dgm:t>
    </dgm:pt>
    <dgm:pt modelId="{D874F6D9-B5AF-4B40-B6BB-59164A4977D7}">
      <dgm:prSet/>
      <dgm:spPr/>
      <dgm:t>
        <a:bodyPr/>
        <a:lstStyle/>
        <a:p>
          <a:r>
            <a:rPr lang="en-US" altLang="zh-CN" smtClean="0">
              <a:latin typeface="楷体" pitchFamily="49" charset="-122"/>
              <a:ea typeface="楷体" pitchFamily="49" charset="-122"/>
            </a:rPr>
            <a:t>Enigma</a:t>
          </a:r>
          <a:endParaRPr lang="en-US" altLang="zh-CN" dirty="0" smtClean="0">
            <a:latin typeface="楷体" pitchFamily="49" charset="-122"/>
            <a:ea typeface="楷体" pitchFamily="49" charset="-122"/>
          </a:endParaRPr>
        </a:p>
      </dgm:t>
    </dgm:pt>
    <dgm:pt modelId="{97B3B037-E6FC-411D-A47B-09BC4C32986D}" type="parTrans" cxnId="{3A96319D-6D8C-445C-8CC2-A1CBABB1080A}">
      <dgm:prSet/>
      <dgm:spPr/>
      <dgm:t>
        <a:bodyPr/>
        <a:lstStyle/>
        <a:p>
          <a:endParaRPr lang="zh-CN" altLang="en-US">
            <a:latin typeface="楷体" pitchFamily="49" charset="-122"/>
            <a:ea typeface="楷体" pitchFamily="49" charset="-122"/>
          </a:endParaRPr>
        </a:p>
      </dgm:t>
    </dgm:pt>
    <dgm:pt modelId="{D1BA1375-84DA-4827-A1AD-20D433162574}" type="sibTrans" cxnId="{3A96319D-6D8C-445C-8CC2-A1CBABB1080A}">
      <dgm:prSet/>
      <dgm:spPr/>
      <dgm:t>
        <a:bodyPr/>
        <a:lstStyle/>
        <a:p>
          <a:endParaRPr lang="zh-CN" altLang="en-US">
            <a:latin typeface="楷体" pitchFamily="49" charset="-122"/>
            <a:ea typeface="楷体" pitchFamily="49" charset="-122"/>
          </a:endParaRPr>
        </a:p>
      </dgm:t>
    </dgm:pt>
    <dgm:pt modelId="{A318FEDE-9F5D-4A7B-8669-7C0FBD9A646D}">
      <dgm:prSet/>
      <dgm:spPr/>
      <dgm:t>
        <a:bodyPr/>
        <a:lstStyle/>
        <a:p>
          <a:r>
            <a:rPr lang="zh-CN" altLang="en-US" dirty="0" smtClean="0">
              <a:latin typeface="楷体" pitchFamily="49" charset="-122"/>
              <a:ea typeface="楷体" pitchFamily="49" charset="-122"/>
            </a:rPr>
            <a:t>第四节 信息隐藏技术</a:t>
          </a:r>
          <a:endParaRPr lang="zh-CN" altLang="en-US" dirty="0">
            <a:latin typeface="楷体" pitchFamily="49" charset="-122"/>
            <a:ea typeface="楷体" pitchFamily="49" charset="-122"/>
          </a:endParaRPr>
        </a:p>
      </dgm:t>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EAACDBFD-9CFC-482B-861D-43450937A413}" type="parTrans" cxnId="{DFE78973-C1DD-46B5-92C2-CF5E712C6127}">
      <dgm:prSet/>
      <dgm:spPr/>
      <dgm:t>
        <a:bodyPr/>
        <a:lstStyle/>
        <a:p>
          <a:endParaRPr lang="zh-CN" altLang="en-US">
            <a:latin typeface="楷体" pitchFamily="49" charset="-122"/>
            <a:ea typeface="楷体" pitchFamily="49" charset="-122"/>
          </a:endParaRPr>
        </a:p>
      </dgm:t>
    </dgm:pt>
    <dgm:pt modelId="{F35A9D3B-14AC-4364-A307-DF2DA34D5C4E}" type="sibTrans" cxnId="{DFE78973-C1DD-46B5-92C2-CF5E712C6127}">
      <dgm:prSet/>
      <dgm:spPr/>
      <dgm:t>
        <a:bodyPr/>
        <a:lstStyle/>
        <a:p>
          <a:endParaRPr lang="zh-CN" altLang="en-US">
            <a:latin typeface="楷体" pitchFamily="49" charset="-122"/>
            <a:ea typeface="楷体" pitchFamily="49" charset="-122"/>
          </a:endParaRPr>
        </a:p>
      </dgm:t>
    </dgm:pt>
    <dgm:pt modelId="{DD4C8043-271F-433C-8A4B-8E781995704D}">
      <dgm:prSet/>
      <dgm:spPr/>
      <dgm:t>
        <a:bodyPr/>
        <a:lstStyle/>
        <a:p>
          <a:endParaRPr lang="zh-CN" altLang="en-US" dirty="0">
            <a:latin typeface="楷体" pitchFamily="49" charset="-122"/>
            <a:ea typeface="楷体" pitchFamily="49" charset="-122"/>
          </a:endParaRPr>
        </a:p>
      </dgm:t>
    </dgm:pt>
    <dgm:pt modelId="{B806D0C7-3CED-4110-829D-50BD8B035FED}" type="sibTrans" cxnId="{CCA1F170-6424-4456-B889-CA301CD62B86}">
      <dgm:prSet/>
      <dgm:spPr/>
      <dgm:t>
        <a:bodyPr/>
        <a:lstStyle/>
        <a:p>
          <a:endParaRPr lang="zh-CN" altLang="en-US">
            <a:latin typeface="楷体" pitchFamily="49" charset="-122"/>
            <a:ea typeface="楷体" pitchFamily="49" charset="-122"/>
          </a:endParaRPr>
        </a:p>
      </dgm:t>
    </dgm:pt>
    <dgm:pt modelId="{63CE05BD-7DD2-4619-BA42-BC4F0D9DE1A7}" type="parTrans" cxnId="{CCA1F170-6424-4456-B889-CA301CD62B86}">
      <dgm:prSet/>
      <dgm:spPr/>
      <dgm:t>
        <a:bodyPr/>
        <a:lstStyle/>
        <a:p>
          <a:endParaRPr lang="zh-CN" altLang="en-US">
            <a:latin typeface="楷体" pitchFamily="49" charset="-122"/>
            <a:ea typeface="楷体" pitchFamily="49" charset="-122"/>
          </a:endParaRPr>
        </a:p>
      </dgm:t>
    </dgm:pt>
    <dgm:pt modelId="{DA8EDFF8-CFD8-4326-A402-5DEC0933F67A}" type="pres">
      <dgm:prSet presAssocID="{28EB0EFF-F55C-4BE0-BB1F-AD664D810A79}" presName="linear" presStyleCnt="0">
        <dgm:presLayoutVars>
          <dgm:animLvl val="lvl"/>
          <dgm:resizeHandles val="exact"/>
        </dgm:presLayoutVars>
      </dgm:prSet>
      <dgm:spPr/>
      <dgm:t>
        <a:bodyPr/>
        <a:lstStyle/>
        <a:p>
          <a:endParaRPr lang="zh-CN" altLang="en-US"/>
        </a:p>
      </dgm:t>
    </dgm:pt>
    <dgm:pt modelId="{E35DE731-F4D7-4E9D-92A4-5BCECF727090}" type="pres">
      <dgm:prSet presAssocID="{96A846B9-20BA-4FD4-A1EC-B3C5730B90D5}" presName="parentText" presStyleLbl="node1" presStyleIdx="0" presStyleCnt="4">
        <dgm:presLayoutVars>
          <dgm:chMax val="0"/>
          <dgm:bulletEnabled val="1"/>
        </dgm:presLayoutVars>
      </dgm:prSet>
      <dgm:spPr/>
      <dgm:t>
        <a:bodyPr/>
        <a:lstStyle/>
        <a:p>
          <a:endParaRPr lang="zh-CN" altLang="en-US"/>
        </a:p>
      </dgm:t>
    </dgm:pt>
    <dgm:pt modelId="{478F60E4-772F-4E01-B8BA-580C6EEED66D}" type="pres">
      <dgm:prSet presAssocID="{96A846B9-20BA-4FD4-A1EC-B3C5730B90D5}" presName="childText" presStyleLbl="revTx" presStyleIdx="0" presStyleCnt="4">
        <dgm:presLayoutVars>
          <dgm:bulletEnabled val="1"/>
        </dgm:presLayoutVars>
      </dgm:prSet>
      <dgm:spPr/>
      <dgm:t>
        <a:bodyPr/>
        <a:lstStyle/>
        <a:p>
          <a:endParaRPr lang="zh-CN" altLang="en-US"/>
        </a:p>
      </dgm:t>
    </dgm:pt>
    <dgm:pt modelId="{F8A2B2D6-30D8-49C7-B97D-6CCF4000BA68}" type="pres">
      <dgm:prSet presAssocID="{9760F652-6828-4020-B07C-9F6A20BBCB84}" presName="parentText" presStyleLbl="node1" presStyleIdx="1" presStyleCnt="4">
        <dgm:presLayoutVars>
          <dgm:chMax val="0"/>
          <dgm:bulletEnabled val="1"/>
        </dgm:presLayoutVars>
      </dgm:prSet>
      <dgm:spPr/>
      <dgm:t>
        <a:bodyPr/>
        <a:lstStyle/>
        <a:p>
          <a:endParaRPr lang="zh-CN" altLang="en-US"/>
        </a:p>
      </dgm:t>
    </dgm:pt>
    <dgm:pt modelId="{9A581F96-7104-4411-ABA7-9F11EF633DF6}" type="pres">
      <dgm:prSet presAssocID="{9760F652-6828-4020-B07C-9F6A20BBCB84}" presName="childText" presStyleLbl="revTx" presStyleIdx="1" presStyleCnt="4">
        <dgm:presLayoutVars>
          <dgm:bulletEnabled val="1"/>
        </dgm:presLayoutVars>
      </dgm:prSet>
      <dgm:spPr/>
      <dgm:t>
        <a:bodyPr/>
        <a:lstStyle/>
        <a:p>
          <a:endParaRPr lang="zh-CN" altLang="en-US"/>
        </a:p>
      </dgm:t>
    </dgm:pt>
    <dgm:pt modelId="{69092F77-CDD9-44B8-9DE6-CA337716E026}" type="pres">
      <dgm:prSet presAssocID="{6CEAF856-E9F7-4C6C-9300-C8E8FF3ACB58}" presName="parentText" presStyleLbl="node1" presStyleIdx="2" presStyleCnt="4">
        <dgm:presLayoutVars>
          <dgm:chMax val="0"/>
          <dgm:bulletEnabled val="1"/>
        </dgm:presLayoutVars>
      </dgm:prSet>
      <dgm:spPr/>
      <dgm:t>
        <a:bodyPr/>
        <a:lstStyle/>
        <a:p>
          <a:endParaRPr lang="zh-CN" altLang="en-US"/>
        </a:p>
      </dgm:t>
    </dgm:pt>
    <dgm:pt modelId="{94CA3018-275B-469D-91D5-B55DB56F4D3F}" type="pres">
      <dgm:prSet presAssocID="{6CEAF856-E9F7-4C6C-9300-C8E8FF3ACB58}" presName="childText" presStyleLbl="revTx" presStyleIdx="2" presStyleCnt="4">
        <dgm:presLayoutVars>
          <dgm:bulletEnabled val="1"/>
        </dgm:presLayoutVars>
      </dgm:prSet>
      <dgm:spPr/>
      <dgm:t>
        <a:bodyPr/>
        <a:lstStyle/>
        <a:p>
          <a:endParaRPr lang="zh-CN" altLang="en-US"/>
        </a:p>
      </dgm:t>
    </dgm:pt>
    <dgm:pt modelId="{9C5C644C-6286-49FA-9C58-B87819BB8971}" type="pres">
      <dgm:prSet presAssocID="{A318FEDE-9F5D-4A7B-8669-7C0FBD9A646D}" presName="parentText" presStyleLbl="node1" presStyleIdx="3" presStyleCnt="4">
        <dgm:presLayoutVars>
          <dgm:chMax val="0"/>
          <dgm:bulletEnabled val="1"/>
        </dgm:presLayoutVars>
      </dgm:prSet>
      <dgm:spPr/>
      <dgm:t>
        <a:bodyPr/>
        <a:lstStyle/>
        <a:p>
          <a:endParaRPr lang="zh-CN" altLang="en-US"/>
        </a:p>
      </dgm:t>
    </dgm:pt>
    <dgm:pt modelId="{046D8953-5243-415C-8D2F-20EDE449DD44}" type="pres">
      <dgm:prSet presAssocID="{A318FEDE-9F5D-4A7B-8669-7C0FBD9A646D}" presName="childText" presStyleLbl="revTx" presStyleIdx="3" presStyleCnt="4">
        <dgm:presLayoutVars>
          <dgm:bulletEnabled val="1"/>
        </dgm:presLayoutVars>
      </dgm:prSet>
      <dgm:spPr/>
      <dgm:t>
        <a:bodyPr/>
        <a:lstStyle/>
        <a:p>
          <a:endParaRPr lang="zh-CN" altLang="en-US"/>
        </a:p>
      </dgm:t>
    </dgm:pt>
  </dgm:ptLst>
  <dgm:cxnLst>
    <dgm:cxn modelId="{19DC4CF6-A1B5-481A-A8E2-9C2EE20D2204}" type="presOf" srcId="{6CEAF856-E9F7-4C6C-9300-C8E8FF3ACB58}" destId="{69092F77-CDD9-44B8-9DE6-CA337716E026}" srcOrd="0" destOrd="0" presId="urn:microsoft.com/office/officeart/2005/8/layout/vList2"/>
    <dgm:cxn modelId="{2D1DEEA1-29B1-4636-9241-C3CA00D8731E}" type="presOf" srcId="{9760F652-6828-4020-B07C-9F6A20BBCB84}" destId="{F8A2B2D6-30D8-49C7-B97D-6CCF4000BA68}" srcOrd="0" destOrd="0" presId="urn:microsoft.com/office/officeart/2005/8/layout/vList2"/>
    <dgm:cxn modelId="{A99B267B-0409-4616-9462-2500F7957050}" type="presOf" srcId="{0BB1A564-1767-469F-9B00-8F211FE967A5}" destId="{94CA3018-275B-469D-91D5-B55DB56F4D3F}" srcOrd="0" destOrd="0" presId="urn:microsoft.com/office/officeart/2005/8/layout/vList2"/>
    <dgm:cxn modelId="{41D1004E-966F-4E91-BFC7-39A6A9206666}" srcId="{28EB0EFF-F55C-4BE0-BB1F-AD664D810A79}" destId="{96A846B9-20BA-4FD4-A1EC-B3C5730B90D5}" srcOrd="0" destOrd="0" parTransId="{405378E4-AB55-4B28-9EAE-EC88D88E819A}" sibTransId="{983930B0-37A2-46A9-B0A8-03175EF08AAF}"/>
    <dgm:cxn modelId="{B400E869-2A00-419D-B319-FEEABB5CFA51}" type="presOf" srcId="{D874F6D9-B5AF-4B40-B6BB-59164A4977D7}" destId="{94CA3018-275B-469D-91D5-B55DB56F4D3F}" srcOrd="0" destOrd="1" presId="urn:microsoft.com/office/officeart/2005/8/layout/vList2"/>
    <dgm:cxn modelId="{53F83AE2-B7C4-498B-B45E-6D2F5837347D}" srcId="{28EB0EFF-F55C-4BE0-BB1F-AD664D810A79}" destId="{9760F652-6828-4020-B07C-9F6A20BBCB84}" srcOrd="1" destOrd="0" parTransId="{47E2BCD9-CC80-4FF6-A241-73ED5AB6EFFE}" sibTransId="{AE1FE48D-5294-4162-9103-EF73B27200A2}"/>
    <dgm:cxn modelId="{D88E8DF7-BEEC-4DB2-A8EA-9EE787FC1312}" type="presOf" srcId="{DD4C8043-271F-433C-8A4B-8E781995704D}" destId="{046D8953-5243-415C-8D2F-20EDE449DD44}" srcOrd="0" destOrd="0" presId="urn:microsoft.com/office/officeart/2005/8/layout/vList2"/>
    <dgm:cxn modelId="{77BB97D6-08F8-4581-B0B7-681EA8BF3E47}" srcId="{28EB0EFF-F55C-4BE0-BB1F-AD664D810A79}" destId="{6CEAF856-E9F7-4C6C-9300-C8E8FF3ACB58}" srcOrd="2" destOrd="0" parTransId="{A4FD0808-4294-455B-81BD-085550C4C458}" sibTransId="{F57BB2BE-B437-4377-858F-185A85315D13}"/>
    <dgm:cxn modelId="{60105647-0A87-489C-9107-E5F58A4FB26E}" srcId="{96A846B9-20BA-4FD4-A1EC-B3C5730B90D5}" destId="{FAEA69E1-E4C2-4E91-9F53-98C3A9C53FA4}" srcOrd="1" destOrd="0" parTransId="{BB6710AB-6DF9-4FC5-9EA5-05F02FF9148B}" sibTransId="{73E377E8-AEE4-4670-88AF-4E9A3FFBCFA0}"/>
    <dgm:cxn modelId="{DFE78973-C1DD-46B5-92C2-CF5E712C6127}" srcId="{28EB0EFF-F55C-4BE0-BB1F-AD664D810A79}" destId="{A318FEDE-9F5D-4A7B-8669-7C0FBD9A646D}" srcOrd="3" destOrd="0" parTransId="{EAACDBFD-9CFC-482B-861D-43450937A413}" sibTransId="{F35A9D3B-14AC-4364-A307-DF2DA34D5C4E}"/>
    <dgm:cxn modelId="{DFC7DEC6-F865-441D-A238-071C24927FF6}" srcId="{96A846B9-20BA-4FD4-A1EC-B3C5730B90D5}" destId="{541E791C-321F-474E-8DF2-4AD87F836E81}" srcOrd="0" destOrd="0" parTransId="{63BEC3E4-467C-4B55-8E3D-81C1CE17138E}" sibTransId="{7AB7B42D-D022-4D82-8856-D21FD76A2E98}"/>
    <dgm:cxn modelId="{1DD9C143-D181-4E48-9F95-2D6C6CC555DB}" type="presOf" srcId="{28EB0EFF-F55C-4BE0-BB1F-AD664D810A79}" destId="{DA8EDFF8-CFD8-4326-A402-5DEC0933F67A}" srcOrd="0" destOrd="0" presId="urn:microsoft.com/office/officeart/2005/8/layout/vList2"/>
    <dgm:cxn modelId="{D4DB40C0-95BB-495A-80FC-FE8009916457}" type="presOf" srcId="{96A846B9-20BA-4FD4-A1EC-B3C5730B90D5}" destId="{E35DE731-F4D7-4E9D-92A4-5BCECF727090}" srcOrd="0" destOrd="0" presId="urn:microsoft.com/office/officeart/2005/8/layout/vList2"/>
    <dgm:cxn modelId="{CCA1F170-6424-4456-B889-CA301CD62B86}" srcId="{A318FEDE-9F5D-4A7B-8669-7C0FBD9A646D}" destId="{DD4C8043-271F-433C-8A4B-8E781995704D}" srcOrd="0" destOrd="0" parTransId="{63CE05BD-7DD2-4619-BA42-BC4F0D9DE1A7}" sibTransId="{B806D0C7-3CED-4110-829D-50BD8B035FED}"/>
    <dgm:cxn modelId="{11E71962-8701-459D-BD54-ABD02134EA18}" type="presOf" srcId="{FAEA69E1-E4C2-4E91-9F53-98C3A9C53FA4}" destId="{478F60E4-772F-4E01-B8BA-580C6EEED66D}" srcOrd="0" destOrd="1" presId="urn:microsoft.com/office/officeart/2005/8/layout/vList2"/>
    <dgm:cxn modelId="{99884871-98A6-476B-8CE4-291E01AF5181}" type="presOf" srcId="{541E791C-321F-474E-8DF2-4AD87F836E81}" destId="{478F60E4-772F-4E01-B8BA-580C6EEED66D}" srcOrd="0" destOrd="0" presId="urn:microsoft.com/office/officeart/2005/8/layout/vList2"/>
    <dgm:cxn modelId="{B092F0FB-31A4-49EC-AB52-9BB6C9DAB5DF}" srcId="{9760F652-6828-4020-B07C-9F6A20BBCB84}" destId="{8940A888-3808-4734-A1A1-EBBDC2DC12E3}" srcOrd="0" destOrd="0" parTransId="{D78C27BF-E542-4F39-99D9-C3214038ED26}" sibTransId="{C3AABC86-305D-4E39-A88F-B663A31C8A44}"/>
    <dgm:cxn modelId="{3A96319D-6D8C-445C-8CC2-A1CBABB1080A}" srcId="{6CEAF856-E9F7-4C6C-9300-C8E8FF3ACB58}" destId="{D874F6D9-B5AF-4B40-B6BB-59164A4977D7}" srcOrd="1" destOrd="0" parTransId="{97B3B037-E6FC-411D-A47B-09BC4C32986D}" sibTransId="{D1BA1375-84DA-4827-A1AD-20D433162574}"/>
    <dgm:cxn modelId="{CCF5656A-F5BF-4ED0-A80F-0F0B18E9C642}" type="presOf" srcId="{8940A888-3808-4734-A1A1-EBBDC2DC12E3}" destId="{9A581F96-7104-4411-ABA7-9F11EF633DF6}" srcOrd="0" destOrd="0" presId="urn:microsoft.com/office/officeart/2005/8/layout/vList2"/>
    <dgm:cxn modelId="{AB4F51D9-414E-4EB4-A38E-93C4F5530125}" type="presOf" srcId="{A318FEDE-9F5D-4A7B-8669-7C0FBD9A646D}" destId="{9C5C644C-6286-49FA-9C58-B87819BB8971}" srcOrd="0" destOrd="0" presId="urn:microsoft.com/office/officeart/2005/8/layout/vList2"/>
    <dgm:cxn modelId="{202181A1-B0B2-4CC9-92E9-13B05D4BFA14}" srcId="{6CEAF856-E9F7-4C6C-9300-C8E8FF3ACB58}" destId="{0BB1A564-1767-469F-9B00-8F211FE967A5}" srcOrd="0" destOrd="0" parTransId="{10D976B4-3EC8-4459-911A-48A0977994C0}" sibTransId="{A46EEF7D-1A95-478D-9DCF-E80755139088}"/>
    <dgm:cxn modelId="{C4EE179A-1C81-4316-9754-271A4493D754}" type="presParOf" srcId="{DA8EDFF8-CFD8-4326-A402-5DEC0933F67A}" destId="{E35DE731-F4D7-4E9D-92A4-5BCECF727090}" srcOrd="0" destOrd="0" presId="urn:microsoft.com/office/officeart/2005/8/layout/vList2"/>
    <dgm:cxn modelId="{28582372-8C98-42F0-9602-BE33B32EA1FD}" type="presParOf" srcId="{DA8EDFF8-CFD8-4326-A402-5DEC0933F67A}" destId="{478F60E4-772F-4E01-B8BA-580C6EEED66D}" srcOrd="1" destOrd="0" presId="urn:microsoft.com/office/officeart/2005/8/layout/vList2"/>
    <dgm:cxn modelId="{4919A39F-E8A7-4E82-8F08-F484D2C180FE}" type="presParOf" srcId="{DA8EDFF8-CFD8-4326-A402-5DEC0933F67A}" destId="{F8A2B2D6-30D8-49C7-B97D-6CCF4000BA68}" srcOrd="2" destOrd="0" presId="urn:microsoft.com/office/officeart/2005/8/layout/vList2"/>
    <dgm:cxn modelId="{D762AC81-7BC3-434A-A11C-8AE243C267B8}" type="presParOf" srcId="{DA8EDFF8-CFD8-4326-A402-5DEC0933F67A}" destId="{9A581F96-7104-4411-ABA7-9F11EF633DF6}" srcOrd="3" destOrd="0" presId="urn:microsoft.com/office/officeart/2005/8/layout/vList2"/>
    <dgm:cxn modelId="{9D482DDE-DCFE-41AB-AB36-FD757203BA5B}" type="presParOf" srcId="{DA8EDFF8-CFD8-4326-A402-5DEC0933F67A}" destId="{69092F77-CDD9-44B8-9DE6-CA337716E026}" srcOrd="4" destOrd="0" presId="urn:microsoft.com/office/officeart/2005/8/layout/vList2"/>
    <dgm:cxn modelId="{808BE7C0-04BE-42EB-A58A-0CB9DC43C028}" type="presParOf" srcId="{DA8EDFF8-CFD8-4326-A402-5DEC0933F67A}" destId="{94CA3018-275B-469D-91D5-B55DB56F4D3F}" srcOrd="5" destOrd="0" presId="urn:microsoft.com/office/officeart/2005/8/layout/vList2"/>
    <dgm:cxn modelId="{9B45A2E0-9D81-4040-AA44-A97EBB9B5993}" type="presParOf" srcId="{DA8EDFF8-CFD8-4326-A402-5DEC0933F67A}" destId="{9C5C644C-6286-49FA-9C58-B87819BB8971}" srcOrd="6" destOrd="0" presId="urn:microsoft.com/office/officeart/2005/8/layout/vList2"/>
    <dgm:cxn modelId="{952FAD17-FD1B-46B5-A6EA-5BB46A04F435}" type="presParOf" srcId="{DA8EDFF8-CFD8-4326-A402-5DEC0933F67A}" destId="{046D8953-5243-415C-8D2F-20EDE449DD44}"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5DE731-F4D7-4E9D-92A4-5BCECF727090}">
      <dsp:nvSpPr>
        <dsp:cNvPr id="0" name=""/>
        <dsp:cNvSpPr/>
      </dsp:nvSpPr>
      <dsp:spPr>
        <a:xfrm>
          <a:off x="0" y="49409"/>
          <a:ext cx="8229600" cy="6540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zh-CN" altLang="en-US" sz="2600" u="none" kern="1200" dirty="0" smtClean="0">
              <a:latin typeface="楷体" pitchFamily="49" charset="-122"/>
              <a:ea typeface="楷体" pitchFamily="49" charset="-122"/>
            </a:rPr>
            <a:t>第一节 代换技术</a:t>
          </a:r>
          <a:endParaRPr lang="en-US" altLang="zh-CN" sz="2600" u="none" kern="1200" dirty="0" smtClean="0">
            <a:latin typeface="楷体" pitchFamily="49" charset="-122"/>
            <a:ea typeface="楷体" pitchFamily="49" charset="-122"/>
          </a:endParaRPr>
        </a:p>
      </dsp:txBody>
      <dsp:txXfrm>
        <a:off x="31927" y="81336"/>
        <a:ext cx="8165746" cy="590176"/>
      </dsp:txXfrm>
    </dsp:sp>
    <dsp:sp modelId="{478F60E4-772F-4E01-B8BA-580C6EEED66D}">
      <dsp:nvSpPr>
        <dsp:cNvPr id="0" name=""/>
        <dsp:cNvSpPr/>
      </dsp:nvSpPr>
      <dsp:spPr>
        <a:xfrm>
          <a:off x="0" y="703439"/>
          <a:ext cx="8229600" cy="726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zh-CN" altLang="en-US" sz="2000" kern="1200" dirty="0" smtClean="0">
              <a:latin typeface="楷体" pitchFamily="49" charset="-122"/>
              <a:ea typeface="楷体" pitchFamily="49" charset="-122"/>
            </a:rPr>
            <a:t>移位密码、仿射密码、单表代换、多表代换、一次一密密码</a:t>
          </a:r>
        </a:p>
        <a:p>
          <a:pPr marL="228600" lvl="1" indent="-228600" algn="l" defTabSz="889000">
            <a:lnSpc>
              <a:spcPct val="90000"/>
            </a:lnSpc>
            <a:spcBef>
              <a:spcPct val="0"/>
            </a:spcBef>
            <a:spcAft>
              <a:spcPct val="20000"/>
            </a:spcAft>
            <a:buChar char="••"/>
          </a:pPr>
          <a:r>
            <a:rPr lang="zh-CN" altLang="en-US" sz="2000" kern="1200" dirty="0" smtClean="0">
              <a:latin typeface="楷体" pitchFamily="49" charset="-122"/>
              <a:ea typeface="楷体" pitchFamily="49" charset="-122"/>
            </a:rPr>
            <a:t>穷举攻击、字频统计攻击、</a:t>
          </a:r>
          <a:r>
            <a:rPr lang="en-US" altLang="zh-CN" sz="2000" kern="1200" dirty="0" err="1" smtClean="0">
              <a:latin typeface="楷体" pitchFamily="49" charset="-122"/>
              <a:ea typeface="楷体" pitchFamily="49" charset="-122"/>
            </a:rPr>
            <a:t>Kasiski</a:t>
          </a:r>
          <a:r>
            <a:rPr lang="zh-CN" altLang="en-US" sz="2000" kern="1200" dirty="0" smtClean="0">
              <a:latin typeface="楷体" pitchFamily="49" charset="-122"/>
              <a:ea typeface="楷体" pitchFamily="49" charset="-122"/>
            </a:rPr>
            <a:t>分析、重合指数、重合互指数</a:t>
          </a:r>
          <a:endParaRPr lang="en-US" altLang="zh-CN" sz="2000" kern="1200" dirty="0" smtClean="0">
            <a:latin typeface="楷体" pitchFamily="49" charset="-122"/>
            <a:ea typeface="楷体" pitchFamily="49" charset="-122"/>
          </a:endParaRPr>
        </a:p>
      </dsp:txBody>
      <dsp:txXfrm>
        <a:off x="0" y="703439"/>
        <a:ext cx="8229600" cy="726569"/>
      </dsp:txXfrm>
    </dsp:sp>
    <dsp:sp modelId="{F8A2B2D6-30D8-49C7-B97D-6CCF4000BA68}">
      <dsp:nvSpPr>
        <dsp:cNvPr id="0" name=""/>
        <dsp:cNvSpPr/>
      </dsp:nvSpPr>
      <dsp:spPr>
        <a:xfrm>
          <a:off x="0" y="1430009"/>
          <a:ext cx="8229600" cy="6540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zh-CN" altLang="en-US" sz="2600" kern="1200" dirty="0" smtClean="0">
              <a:latin typeface="楷体" pitchFamily="49" charset="-122"/>
              <a:ea typeface="楷体" pitchFamily="49" charset="-122"/>
            </a:rPr>
            <a:t>第二节 置换技术</a:t>
          </a:r>
          <a:endParaRPr lang="en-US" altLang="zh-CN" sz="2600" kern="1200" dirty="0" smtClean="0">
            <a:latin typeface="楷体" pitchFamily="49" charset="-122"/>
            <a:ea typeface="楷体" pitchFamily="49" charset="-122"/>
          </a:endParaRPr>
        </a:p>
      </dsp:txBody>
      <dsp:txXfrm>
        <a:off x="31927" y="1461936"/>
        <a:ext cx="8165746" cy="590176"/>
      </dsp:txXfrm>
    </dsp:sp>
    <dsp:sp modelId="{9A581F96-7104-4411-ABA7-9F11EF633DF6}">
      <dsp:nvSpPr>
        <dsp:cNvPr id="0" name=""/>
        <dsp:cNvSpPr/>
      </dsp:nvSpPr>
      <dsp:spPr>
        <a:xfrm>
          <a:off x="0" y="2084039"/>
          <a:ext cx="8229600"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zh-CN" altLang="en-US" sz="2000" kern="1200" dirty="0" smtClean="0">
              <a:latin typeface="楷体" pitchFamily="49" charset="-122"/>
              <a:ea typeface="楷体" pitchFamily="49" charset="-122"/>
            </a:rPr>
            <a:t>常见置换技术、置换的理论</a:t>
          </a:r>
          <a:endParaRPr lang="en-US" altLang="zh-CN" sz="2000" kern="1200" dirty="0" smtClean="0">
            <a:latin typeface="楷体" pitchFamily="49" charset="-122"/>
            <a:ea typeface="楷体" pitchFamily="49" charset="-122"/>
          </a:endParaRPr>
        </a:p>
      </dsp:txBody>
      <dsp:txXfrm>
        <a:off x="0" y="2084039"/>
        <a:ext cx="8229600" cy="430560"/>
      </dsp:txXfrm>
    </dsp:sp>
    <dsp:sp modelId="{69092F77-CDD9-44B8-9DE6-CA337716E026}">
      <dsp:nvSpPr>
        <dsp:cNvPr id="0" name=""/>
        <dsp:cNvSpPr/>
      </dsp:nvSpPr>
      <dsp:spPr>
        <a:xfrm>
          <a:off x="0" y="2514599"/>
          <a:ext cx="8229600" cy="6540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zh-CN" altLang="en-US" sz="2600" kern="1200" dirty="0" smtClean="0">
              <a:latin typeface="楷体" pitchFamily="49" charset="-122"/>
              <a:ea typeface="楷体" pitchFamily="49" charset="-122"/>
            </a:rPr>
            <a:t>第三节 乘积密码</a:t>
          </a:r>
          <a:endParaRPr lang="en-US" altLang="zh-CN" sz="2600" kern="1200" dirty="0" smtClean="0">
            <a:latin typeface="楷体" pitchFamily="49" charset="-122"/>
            <a:ea typeface="楷体" pitchFamily="49" charset="-122"/>
          </a:endParaRPr>
        </a:p>
      </dsp:txBody>
      <dsp:txXfrm>
        <a:off x="31927" y="2546526"/>
        <a:ext cx="8165746" cy="590176"/>
      </dsp:txXfrm>
    </dsp:sp>
    <dsp:sp modelId="{94CA3018-275B-469D-91D5-B55DB56F4D3F}">
      <dsp:nvSpPr>
        <dsp:cNvPr id="0" name=""/>
        <dsp:cNvSpPr/>
      </dsp:nvSpPr>
      <dsp:spPr>
        <a:xfrm>
          <a:off x="0" y="3168630"/>
          <a:ext cx="8229600" cy="726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zh-CN" altLang="en-US" sz="2000" kern="1200" smtClean="0">
              <a:latin typeface="楷体" pitchFamily="49" charset="-122"/>
              <a:ea typeface="楷体" pitchFamily="49" charset="-122"/>
            </a:rPr>
            <a:t>转轮机</a:t>
          </a:r>
          <a:endParaRPr lang="en-US" altLang="zh-CN" sz="2000" kern="1200" dirty="0" smtClean="0">
            <a:latin typeface="楷体" pitchFamily="49" charset="-122"/>
            <a:ea typeface="楷体" pitchFamily="49" charset="-122"/>
          </a:endParaRPr>
        </a:p>
        <a:p>
          <a:pPr marL="228600" lvl="1" indent="-228600" algn="l" defTabSz="889000">
            <a:lnSpc>
              <a:spcPct val="90000"/>
            </a:lnSpc>
            <a:spcBef>
              <a:spcPct val="0"/>
            </a:spcBef>
            <a:spcAft>
              <a:spcPct val="20000"/>
            </a:spcAft>
            <a:buChar char="••"/>
          </a:pPr>
          <a:r>
            <a:rPr lang="en-US" altLang="zh-CN" sz="2000" kern="1200" smtClean="0">
              <a:latin typeface="楷体" pitchFamily="49" charset="-122"/>
              <a:ea typeface="楷体" pitchFamily="49" charset="-122"/>
            </a:rPr>
            <a:t>Enigma</a:t>
          </a:r>
          <a:endParaRPr lang="en-US" altLang="zh-CN" sz="2000" kern="1200" dirty="0" smtClean="0">
            <a:latin typeface="楷体" pitchFamily="49" charset="-122"/>
            <a:ea typeface="楷体" pitchFamily="49" charset="-122"/>
          </a:endParaRPr>
        </a:p>
      </dsp:txBody>
      <dsp:txXfrm>
        <a:off x="0" y="3168630"/>
        <a:ext cx="8229600" cy="726569"/>
      </dsp:txXfrm>
    </dsp:sp>
    <dsp:sp modelId="{9C5C644C-6286-49FA-9C58-B87819BB8971}">
      <dsp:nvSpPr>
        <dsp:cNvPr id="0" name=""/>
        <dsp:cNvSpPr/>
      </dsp:nvSpPr>
      <dsp:spPr>
        <a:xfrm>
          <a:off x="0" y="3895200"/>
          <a:ext cx="8229600" cy="6540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zh-CN" altLang="en-US" sz="2600" kern="1200" dirty="0" smtClean="0">
              <a:latin typeface="楷体" pitchFamily="49" charset="-122"/>
              <a:ea typeface="楷体" pitchFamily="49" charset="-122"/>
            </a:rPr>
            <a:t>第四节 信息隐藏技术</a:t>
          </a:r>
          <a:endParaRPr lang="zh-CN" altLang="en-US" sz="2600" kern="1200" dirty="0">
            <a:latin typeface="楷体" pitchFamily="49" charset="-122"/>
            <a:ea typeface="楷体" pitchFamily="49" charset="-122"/>
          </a:endParaRPr>
        </a:p>
      </dsp:txBody>
      <dsp:txXfrm>
        <a:off x="31927" y="3927127"/>
        <a:ext cx="8165746" cy="590176"/>
      </dsp:txXfrm>
    </dsp:sp>
    <dsp:sp modelId="{046D8953-5243-415C-8D2F-20EDE449DD44}">
      <dsp:nvSpPr>
        <dsp:cNvPr id="0" name=""/>
        <dsp:cNvSpPr/>
      </dsp:nvSpPr>
      <dsp:spPr>
        <a:xfrm>
          <a:off x="0" y="4549230"/>
          <a:ext cx="8229600"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3020" rIns="184912" bIns="33020" numCol="1" spcCol="1270" anchor="t" anchorCtr="0">
          <a:noAutofit/>
        </a:bodyPr>
        <a:lstStyle/>
        <a:p>
          <a:pPr marL="228600" lvl="1" indent="-228600" algn="l" defTabSz="889000">
            <a:lnSpc>
              <a:spcPct val="90000"/>
            </a:lnSpc>
            <a:spcBef>
              <a:spcPct val="0"/>
            </a:spcBef>
            <a:spcAft>
              <a:spcPct val="20000"/>
            </a:spcAft>
            <a:buChar char="••"/>
          </a:pPr>
          <a:endParaRPr lang="zh-CN" altLang="en-US" sz="2000" kern="1200" dirty="0">
            <a:latin typeface="楷体" pitchFamily="49" charset="-122"/>
            <a:ea typeface="楷体" pitchFamily="49" charset="-122"/>
          </a:endParaRPr>
        </a:p>
      </dsp:txBody>
      <dsp:txXfrm>
        <a:off x="0" y="4549230"/>
        <a:ext cx="8229600" cy="43056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 Id="rId4" Type="http://schemas.openxmlformats.org/officeDocument/2006/relationships/image" Target="../media/image42.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 Id="rId5" Type="http://schemas.openxmlformats.org/officeDocument/2006/relationships/image" Target="../media/image47.wmf"/><Relationship Id="rId4" Type="http://schemas.openxmlformats.org/officeDocument/2006/relationships/image" Target="../media/image46.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 Id="rId4" Type="http://schemas.openxmlformats.org/officeDocument/2006/relationships/image" Target="../media/image52.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wmf"/><Relationship Id="rId6" Type="http://schemas.openxmlformats.org/officeDocument/2006/relationships/image" Target="../media/image58.wmf"/><Relationship Id="rId5" Type="http://schemas.openxmlformats.org/officeDocument/2006/relationships/image" Target="../media/image57.wmf"/><Relationship Id="rId4" Type="http://schemas.openxmlformats.org/officeDocument/2006/relationships/image" Target="../media/image56.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C55A26E3-1D7A-4B27-9728-9D07880B0447}" type="datetimeFigureOut">
              <a:rPr lang="zh-CN" altLang="en-US"/>
              <a:pPr>
                <a:defRPr/>
              </a:pPr>
              <a:t>2015/8/19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84444301-F996-45C1-BAED-7C37CE69DBCC}" type="slidenum">
              <a:rPr lang="zh-CN" altLang="en-US"/>
              <a:pPr>
                <a:defRPr/>
              </a:pPr>
              <a:t>‹#›</a:t>
            </a:fld>
            <a:endParaRPr lang="zh-CN" altLang="en-US"/>
          </a:p>
        </p:txBody>
      </p:sp>
    </p:spTree>
    <p:extLst>
      <p:ext uri="{BB962C8B-B14F-4D97-AF65-F5344CB8AC3E}">
        <p14:creationId xmlns:p14="http://schemas.microsoft.com/office/powerpoint/2010/main" val="85678140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solidFill>
                  <a:srgbClr val="FF0000"/>
                </a:solidFill>
              </a:rPr>
              <a:t>实践中，只需检查前面少数几个字母即可找出密钥，然后再译出后面文字检验。</a:t>
            </a:r>
          </a:p>
        </p:txBody>
      </p:sp>
      <p:sp>
        <p:nvSpPr>
          <p:cNvPr id="4" name="灯片编号占位符 3"/>
          <p:cNvSpPr>
            <a:spLocks noGrp="1"/>
          </p:cNvSpPr>
          <p:nvPr>
            <p:ph type="sldNum" sz="quarter" idx="10"/>
          </p:nvPr>
        </p:nvSpPr>
        <p:spPr/>
        <p:txBody>
          <a:bodyPr/>
          <a:lstStyle/>
          <a:p>
            <a:fld id="{B474719F-4FE8-4173-B910-3BDD97DBBA38}" type="slidenum">
              <a:rPr lang="zh-CN" altLang="en-US" smtClean="0"/>
              <a:pPr/>
              <a:t>8</a:t>
            </a:fld>
            <a:endParaRPr lang="zh-CN" altLang="en-US"/>
          </a:p>
        </p:txBody>
      </p:sp>
    </p:spTree>
    <p:extLst>
      <p:ext uri="{BB962C8B-B14F-4D97-AF65-F5344CB8AC3E}">
        <p14:creationId xmlns:p14="http://schemas.microsoft.com/office/powerpoint/2010/main" val="12494705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74719F-4FE8-4173-B910-3BDD97DBBA38}" type="slidenum">
              <a:rPr lang="zh-CN" altLang="en-US" smtClean="0"/>
              <a:pPr/>
              <a:t>47</a:t>
            </a:fld>
            <a:endParaRPr lang="zh-CN" altLang="en-US"/>
          </a:p>
        </p:txBody>
      </p:sp>
    </p:spTree>
    <p:extLst>
      <p:ext uri="{BB962C8B-B14F-4D97-AF65-F5344CB8AC3E}">
        <p14:creationId xmlns:p14="http://schemas.microsoft.com/office/powerpoint/2010/main" val="23628186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smtClean="0"/>
          </a:p>
        </p:txBody>
      </p:sp>
      <p:sp>
        <p:nvSpPr>
          <p:cNvPr id="4" name="灯片编号占位符 3"/>
          <p:cNvSpPr>
            <a:spLocks noGrp="1"/>
          </p:cNvSpPr>
          <p:nvPr>
            <p:ph type="sldNum" sz="quarter" idx="10"/>
          </p:nvPr>
        </p:nvSpPr>
        <p:spPr/>
        <p:txBody>
          <a:bodyPr/>
          <a:lstStyle/>
          <a:p>
            <a:fld id="{B474719F-4FE8-4173-B910-3BDD97DBBA38}" type="slidenum">
              <a:rPr lang="zh-CN" altLang="en-US" smtClean="0"/>
              <a:pPr/>
              <a:t>48</a:t>
            </a:fld>
            <a:endParaRPr lang="zh-CN" altLang="en-US"/>
          </a:p>
        </p:txBody>
      </p:sp>
    </p:spTree>
    <p:extLst>
      <p:ext uri="{BB962C8B-B14F-4D97-AF65-F5344CB8AC3E}">
        <p14:creationId xmlns:p14="http://schemas.microsoft.com/office/powerpoint/2010/main" val="4010488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74719F-4FE8-4173-B910-3BDD97DBBA38}" type="slidenum">
              <a:rPr lang="zh-CN" altLang="en-US" smtClean="0"/>
              <a:pPr/>
              <a:t>59</a:t>
            </a:fld>
            <a:endParaRPr lang="zh-CN" altLang="en-US"/>
          </a:p>
        </p:txBody>
      </p:sp>
    </p:spTree>
    <p:extLst>
      <p:ext uri="{BB962C8B-B14F-4D97-AF65-F5344CB8AC3E}">
        <p14:creationId xmlns:p14="http://schemas.microsoft.com/office/powerpoint/2010/main" val="3649483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17*19*21*23*25=3900225</a:t>
            </a:r>
          </a:p>
        </p:txBody>
      </p:sp>
      <p:sp>
        <p:nvSpPr>
          <p:cNvPr id="4" name="灯片编号占位符 3"/>
          <p:cNvSpPr>
            <a:spLocks noGrp="1"/>
          </p:cNvSpPr>
          <p:nvPr>
            <p:ph type="sldNum" sz="quarter" idx="10"/>
          </p:nvPr>
        </p:nvSpPr>
        <p:spPr/>
        <p:txBody>
          <a:bodyPr/>
          <a:lstStyle/>
          <a:p>
            <a:fld id="{B474719F-4FE8-4173-B910-3BDD97DBBA38}" type="slidenum">
              <a:rPr lang="zh-CN" altLang="en-US" smtClean="0"/>
              <a:pPr/>
              <a:t>104</a:t>
            </a:fld>
            <a:endParaRPr lang="zh-CN" altLang="en-US"/>
          </a:p>
        </p:txBody>
      </p:sp>
    </p:spTree>
    <p:extLst>
      <p:ext uri="{BB962C8B-B14F-4D97-AF65-F5344CB8AC3E}">
        <p14:creationId xmlns:p14="http://schemas.microsoft.com/office/powerpoint/2010/main" val="957719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bwMode="auto">
          <a:noFill/>
          <a:ln>
            <a:solidFill>
              <a:srgbClr val="000000"/>
            </a:solidFill>
            <a:miter lim="800000"/>
            <a:headEnd/>
            <a:tailEnd/>
          </a:ln>
        </p:spPr>
      </p:sp>
      <p:sp>
        <p:nvSpPr>
          <p:cNvPr id="90115" name="备注占位符 2"/>
          <p:cNvSpPr>
            <a:spLocks noGrp="1"/>
          </p:cNvSpPr>
          <p:nvPr>
            <p:ph type="body" idx="1"/>
          </p:nvPr>
        </p:nvSpPr>
        <p:spPr bwMode="auto">
          <a:noFill/>
        </p:spPr>
        <p:txBody>
          <a:bodyPr wrap="square" numCol="1" anchor="t" anchorCtr="0" compatLnSpc="1">
            <a:prstTxWarp prst="textNoShape">
              <a:avLst/>
            </a:prstTxWarp>
          </a:bodyPr>
          <a:lstStyle/>
          <a:p>
            <a:r>
              <a:rPr lang="zh-CN" altLang="en-US" dirty="0" smtClean="0"/>
              <a:t>将附言中每行的前两个字连起来，就可以得到关于美军损失的情报。</a:t>
            </a:r>
            <a:endParaRPr lang="en-US" dirty="0" smtClean="0"/>
          </a:p>
        </p:txBody>
      </p:sp>
      <p:sp>
        <p:nvSpPr>
          <p:cNvPr id="90116"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F6D6E22-1728-45EE-87BC-33787970C795}" type="slidenum">
              <a:rPr lang="en-US" smtClean="0">
                <a:latin typeface="Arial" pitchFamily="34" charset="0"/>
                <a:cs typeface="Arial" pitchFamily="34" charset="0"/>
              </a:rPr>
              <a:pPr/>
              <a:t>111</a:t>
            </a:fld>
            <a:endParaRPr lang="en-US" smtClean="0">
              <a:latin typeface="Arial" pitchFamily="34" charset="0"/>
              <a:cs typeface="Arial" pitchFamily="34" charset="0"/>
            </a:endParaRPr>
          </a:p>
        </p:txBody>
      </p:sp>
    </p:spTree>
    <p:extLst>
      <p:ext uri="{BB962C8B-B14F-4D97-AF65-F5344CB8AC3E}">
        <p14:creationId xmlns:p14="http://schemas.microsoft.com/office/powerpoint/2010/main" val="1350150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p:cNvSpPr>
            <a:spLocks noGrp="1" noRot="1" noChangeAspect="1" noTextEdit="1"/>
          </p:cNvSpPr>
          <p:nvPr>
            <p:ph type="sldImg"/>
          </p:nvPr>
        </p:nvSpPr>
        <p:spPr bwMode="auto">
          <a:noFill/>
          <a:ln>
            <a:solidFill>
              <a:srgbClr val="000000"/>
            </a:solidFill>
            <a:miter lim="800000"/>
            <a:headEnd/>
            <a:tailEnd/>
          </a:ln>
        </p:spPr>
      </p:sp>
      <p:sp>
        <p:nvSpPr>
          <p:cNvPr id="89091" name="备注占位符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89092"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67939EF-1F9B-4337-9478-60D5BA771D9B}" type="slidenum">
              <a:rPr lang="en-US" smtClean="0">
                <a:latin typeface="Arial" pitchFamily="34" charset="0"/>
                <a:cs typeface="Arial" pitchFamily="34" charset="0"/>
              </a:rPr>
              <a:pPr/>
              <a:t>112</a:t>
            </a:fld>
            <a:endParaRPr lang="en-US" smtClean="0">
              <a:latin typeface="Arial" pitchFamily="34" charset="0"/>
              <a:cs typeface="Arial" pitchFamily="34" charset="0"/>
            </a:endParaRPr>
          </a:p>
        </p:txBody>
      </p:sp>
    </p:spTree>
    <p:extLst>
      <p:ext uri="{BB962C8B-B14F-4D97-AF65-F5344CB8AC3E}">
        <p14:creationId xmlns:p14="http://schemas.microsoft.com/office/powerpoint/2010/main" val="2166307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4444301-F996-45C1-BAED-7C37CE69DBCC}" type="slidenum">
              <a:rPr lang="zh-CN" altLang="en-US" smtClean="0"/>
              <a:pPr>
                <a:defRPr/>
              </a:pPr>
              <a:t>10</a:t>
            </a:fld>
            <a:endParaRPr lang="zh-CN" altLang="en-US"/>
          </a:p>
        </p:txBody>
      </p:sp>
    </p:spTree>
    <p:extLst>
      <p:ext uri="{BB962C8B-B14F-4D97-AF65-F5344CB8AC3E}">
        <p14:creationId xmlns:p14="http://schemas.microsoft.com/office/powerpoint/2010/main" val="709638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74719F-4FE8-4173-B910-3BDD97DBBA38}" type="slidenum">
              <a:rPr lang="zh-CN" altLang="en-US" smtClean="0"/>
              <a:pPr/>
              <a:t>11</a:t>
            </a:fld>
            <a:endParaRPr lang="zh-CN" altLang="en-US"/>
          </a:p>
        </p:txBody>
      </p:sp>
    </p:spTree>
    <p:extLst>
      <p:ext uri="{BB962C8B-B14F-4D97-AF65-F5344CB8AC3E}">
        <p14:creationId xmlns:p14="http://schemas.microsoft.com/office/powerpoint/2010/main" val="3431586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虽然不能唯一解密，从数学上讲不可用，但在得到的多个解密结果中，可能只有唯一一个由实际意义。特别是当明文具备某种特定结构时，更是如此。</a:t>
            </a:r>
            <a:endParaRPr lang="zh-CN" altLang="en-US" dirty="0"/>
          </a:p>
        </p:txBody>
      </p:sp>
      <p:sp>
        <p:nvSpPr>
          <p:cNvPr id="4" name="灯片编号占位符 3"/>
          <p:cNvSpPr>
            <a:spLocks noGrp="1"/>
          </p:cNvSpPr>
          <p:nvPr>
            <p:ph type="sldNum" sz="quarter" idx="10"/>
          </p:nvPr>
        </p:nvSpPr>
        <p:spPr/>
        <p:txBody>
          <a:bodyPr/>
          <a:lstStyle/>
          <a:p>
            <a:fld id="{B474719F-4FE8-4173-B910-3BDD97DBBA38}" type="slidenum">
              <a:rPr lang="zh-CN" altLang="en-US" smtClean="0"/>
              <a:pPr/>
              <a:t>12</a:t>
            </a:fld>
            <a:endParaRPr lang="zh-CN" altLang="en-US"/>
          </a:p>
        </p:txBody>
      </p:sp>
    </p:spTree>
    <p:extLst>
      <p:ext uri="{BB962C8B-B14F-4D97-AF65-F5344CB8AC3E}">
        <p14:creationId xmlns:p14="http://schemas.microsoft.com/office/powerpoint/2010/main" val="118922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74719F-4FE8-4173-B910-3BDD97DBBA38}" type="slidenum">
              <a:rPr lang="zh-CN" altLang="en-US" smtClean="0"/>
              <a:pPr/>
              <a:t>25</a:t>
            </a:fld>
            <a:endParaRPr lang="zh-CN" altLang="en-US"/>
          </a:p>
        </p:txBody>
      </p:sp>
    </p:spTree>
    <p:extLst>
      <p:ext uri="{BB962C8B-B14F-4D97-AF65-F5344CB8AC3E}">
        <p14:creationId xmlns:p14="http://schemas.microsoft.com/office/powerpoint/2010/main" val="4126138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74719F-4FE8-4173-B910-3BDD97DBBA38}" type="slidenum">
              <a:rPr lang="zh-CN" altLang="en-US" smtClean="0"/>
              <a:pPr/>
              <a:t>26</a:t>
            </a:fld>
            <a:endParaRPr lang="zh-CN" altLang="en-US"/>
          </a:p>
        </p:txBody>
      </p:sp>
    </p:spTree>
    <p:extLst>
      <p:ext uri="{BB962C8B-B14F-4D97-AF65-F5344CB8AC3E}">
        <p14:creationId xmlns:p14="http://schemas.microsoft.com/office/powerpoint/2010/main" val="6277835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使用时，首先转动各轮子，将明文拼写为一行。然后固定轮子，从其它</a:t>
            </a:r>
            <a:r>
              <a:rPr lang="en-US" altLang="zh-CN" dirty="0" smtClean="0"/>
              <a:t>25</a:t>
            </a:r>
            <a:r>
              <a:rPr lang="zh-CN" altLang="en-US" dirty="0" smtClean="0"/>
              <a:t>行中任选一行做为密文。</a:t>
            </a:r>
            <a:endParaRPr lang="en-US" altLang="zh-CN" dirty="0" smtClean="0"/>
          </a:p>
          <a:p>
            <a:r>
              <a:rPr lang="zh-CN" altLang="en-US" dirty="0" smtClean="0"/>
              <a:t>一个轮子上相当于有</a:t>
            </a:r>
            <a:r>
              <a:rPr lang="en-US" altLang="zh-CN" dirty="0" smtClean="0"/>
              <a:t>25</a:t>
            </a:r>
            <a:r>
              <a:rPr lang="zh-CN" altLang="en-US" dirty="0" smtClean="0"/>
              <a:t>张代换表，只选用其中一张。一旦在某一个轮子上选定了一张代换表，其它轮子上的代换表也随之固定下来。因此，对应某一明文，轮子密码机相当于提供了“</a:t>
            </a:r>
            <a:r>
              <a:rPr lang="en-US" altLang="zh-CN" dirty="0" smtClean="0"/>
              <a:t>25</a:t>
            </a:r>
            <a:r>
              <a:rPr lang="zh-CN" altLang="en-US" dirty="0" smtClean="0"/>
              <a:t>套”多表代换密码</a:t>
            </a:r>
          </a:p>
          <a:p>
            <a:endParaRPr lang="zh-CN" altLang="en-US" dirty="0"/>
          </a:p>
        </p:txBody>
      </p:sp>
      <p:sp>
        <p:nvSpPr>
          <p:cNvPr id="4" name="灯片编号占位符 3"/>
          <p:cNvSpPr>
            <a:spLocks noGrp="1"/>
          </p:cNvSpPr>
          <p:nvPr>
            <p:ph type="sldNum" sz="quarter" idx="10"/>
          </p:nvPr>
        </p:nvSpPr>
        <p:spPr/>
        <p:txBody>
          <a:bodyPr/>
          <a:lstStyle/>
          <a:p>
            <a:pPr>
              <a:defRPr/>
            </a:pPr>
            <a:fld id="{84444301-F996-45C1-BAED-7C37CE69DBCC}" type="slidenum">
              <a:rPr lang="zh-CN" altLang="en-US" smtClean="0"/>
              <a:pPr>
                <a:defRPr/>
              </a:pPr>
              <a:t>28</a:t>
            </a:fld>
            <a:endParaRPr lang="zh-CN" altLang="en-US"/>
          </a:p>
        </p:txBody>
      </p:sp>
    </p:spTree>
    <p:extLst>
      <p:ext uri="{BB962C8B-B14F-4D97-AF65-F5344CB8AC3E}">
        <p14:creationId xmlns:p14="http://schemas.microsoft.com/office/powerpoint/2010/main" val="24816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重合互指数的主要用途是计算密钥字。另一种求密钥字的方式是“相关</a:t>
            </a:r>
            <a:r>
              <a:rPr lang="en-US" altLang="zh-CN" dirty="0" smtClean="0"/>
              <a:t>”</a:t>
            </a:r>
            <a:r>
              <a:rPr lang="zh-CN" altLang="en-US" dirty="0" smtClean="0"/>
              <a:t>。即已经求出</a:t>
            </a:r>
            <a:r>
              <a:rPr lang="en-US" altLang="zh-CN" dirty="0" smtClean="0"/>
              <a:t>d</a:t>
            </a:r>
            <a:r>
              <a:rPr lang="zh-CN" altLang="en-US" dirty="0" smtClean="0"/>
              <a:t>，获得</a:t>
            </a:r>
            <a:r>
              <a:rPr lang="en-US" altLang="zh-CN" dirty="0" smtClean="0"/>
              <a:t>Yi</a:t>
            </a:r>
            <a:r>
              <a:rPr lang="zh-CN" altLang="en-US" dirty="0" smtClean="0"/>
              <a:t>，可以计算</a:t>
            </a:r>
            <a:r>
              <a:rPr lang="en-US" altLang="zh-CN" dirty="0" smtClean="0"/>
              <a:t>Yi</a:t>
            </a:r>
            <a:r>
              <a:rPr lang="zh-CN" altLang="en-US" dirty="0" smtClean="0"/>
              <a:t>的移位与</a:t>
            </a:r>
            <a:r>
              <a:rPr lang="en-US" altLang="zh-CN" dirty="0" smtClean="0"/>
              <a:t>A-Z</a:t>
            </a:r>
            <a:r>
              <a:rPr lang="zh-CN" altLang="en-US" dirty="0" smtClean="0"/>
              <a:t>频率分布的相关，最大的相关值对应的移位即是密钥字。两种方法最后的公式是一致的。</a:t>
            </a:r>
            <a:endParaRPr lang="zh-CN" altLang="en-US" dirty="0"/>
          </a:p>
        </p:txBody>
      </p:sp>
      <p:sp>
        <p:nvSpPr>
          <p:cNvPr id="4" name="灯片编号占位符 3"/>
          <p:cNvSpPr>
            <a:spLocks noGrp="1"/>
          </p:cNvSpPr>
          <p:nvPr>
            <p:ph type="sldNum" sz="quarter" idx="10"/>
          </p:nvPr>
        </p:nvSpPr>
        <p:spPr/>
        <p:txBody>
          <a:bodyPr/>
          <a:lstStyle/>
          <a:p>
            <a:pPr>
              <a:defRPr/>
            </a:pPr>
            <a:fld id="{84444301-F996-45C1-BAED-7C37CE69DBCC}" type="slidenum">
              <a:rPr lang="zh-CN" altLang="en-US" smtClean="0"/>
              <a:pPr>
                <a:defRPr/>
              </a:pPr>
              <a:t>40</a:t>
            </a:fld>
            <a:endParaRPr lang="zh-CN" altLang="en-US"/>
          </a:p>
        </p:txBody>
      </p:sp>
    </p:spTree>
    <p:extLst>
      <p:ext uri="{BB962C8B-B14F-4D97-AF65-F5344CB8AC3E}">
        <p14:creationId xmlns:p14="http://schemas.microsoft.com/office/powerpoint/2010/main" val="1999623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74719F-4FE8-4173-B910-3BDD97DBBA38}" type="slidenum">
              <a:rPr lang="zh-CN" altLang="en-US" smtClean="0"/>
              <a:pPr/>
              <a:t>45</a:t>
            </a:fld>
            <a:endParaRPr lang="zh-CN" altLang="en-US"/>
          </a:p>
        </p:txBody>
      </p:sp>
    </p:spTree>
    <p:extLst>
      <p:ext uri="{BB962C8B-B14F-4D97-AF65-F5344CB8AC3E}">
        <p14:creationId xmlns:p14="http://schemas.microsoft.com/office/powerpoint/2010/main" val="21090201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5" name="Group 15"/>
          <p:cNvGrpSpPr>
            <a:grpSpLocks/>
          </p:cNvGrpSpPr>
          <p:nvPr/>
        </p:nvGrpSpPr>
        <p:grpSpPr bwMode="auto">
          <a:xfrm>
            <a:off x="152400" y="381000"/>
            <a:ext cx="6838950" cy="3365500"/>
            <a:chOff x="664" y="1951"/>
            <a:chExt cx="4308" cy="2120"/>
          </a:xfrm>
        </p:grpSpPr>
        <p:sp>
          <p:nvSpPr>
            <p:cNvPr id="6" name="Freeform 16"/>
            <p:cNvSpPr>
              <a:spLocks/>
            </p:cNvSpPr>
            <p:nvPr/>
          </p:nvSpPr>
          <p:spPr bwMode="invGray">
            <a:xfrm>
              <a:off x="743" y="2045"/>
              <a:ext cx="1267" cy="1938"/>
            </a:xfrm>
            <a:custGeom>
              <a:avLst/>
              <a:gdLst>
                <a:gd name="T0" fmla="*/ 65 w 1692"/>
                <a:gd name="T1" fmla="*/ 145 h 2586"/>
                <a:gd name="T2" fmla="*/ 180 w 1692"/>
                <a:gd name="T3" fmla="*/ 118 h 2586"/>
                <a:gd name="T4" fmla="*/ 243 w 1692"/>
                <a:gd name="T5" fmla="*/ 135 h 2586"/>
                <a:gd name="T6" fmla="*/ 234 w 1692"/>
                <a:gd name="T7" fmla="*/ 250 h 2586"/>
                <a:gd name="T8" fmla="*/ 153 w 1692"/>
                <a:gd name="T9" fmla="*/ 327 h 2586"/>
                <a:gd name="T10" fmla="*/ 122 w 1692"/>
                <a:gd name="T11" fmla="*/ 401 h 2586"/>
                <a:gd name="T12" fmla="*/ 159 w 1692"/>
                <a:gd name="T13" fmla="*/ 541 h 2586"/>
                <a:gd name="T14" fmla="*/ 177 w 1692"/>
                <a:gd name="T15" fmla="*/ 539 h 2586"/>
                <a:gd name="T16" fmla="*/ 184 w 1692"/>
                <a:gd name="T17" fmla="*/ 509 h 2586"/>
                <a:gd name="T18" fmla="*/ 268 w 1692"/>
                <a:gd name="T19" fmla="*/ 648 h 2586"/>
                <a:gd name="T20" fmla="*/ 365 w 1692"/>
                <a:gd name="T21" fmla="*/ 674 h 2586"/>
                <a:gd name="T22" fmla="*/ 446 w 1692"/>
                <a:gd name="T23" fmla="*/ 758 h 2586"/>
                <a:gd name="T24" fmla="*/ 478 w 1692"/>
                <a:gd name="T25" fmla="*/ 799 h 2586"/>
                <a:gd name="T26" fmla="*/ 432 w 1692"/>
                <a:gd name="T27" fmla="*/ 903 h 2586"/>
                <a:gd name="T28" fmla="*/ 514 w 1692"/>
                <a:gd name="T29" fmla="*/ 1000 h 2586"/>
                <a:gd name="T30" fmla="*/ 580 w 1692"/>
                <a:gd name="T31" fmla="*/ 1135 h 2586"/>
                <a:gd name="T32" fmla="*/ 613 w 1692"/>
                <a:gd name="T33" fmla="*/ 1297 h 2586"/>
                <a:gd name="T34" fmla="*/ 669 w 1692"/>
                <a:gd name="T35" fmla="*/ 1427 h 2586"/>
                <a:gd name="T36" fmla="*/ 717 w 1692"/>
                <a:gd name="T37" fmla="*/ 1416 h 2586"/>
                <a:gd name="T38" fmla="*/ 698 w 1692"/>
                <a:gd name="T39" fmla="*/ 1344 h 2586"/>
                <a:gd name="T40" fmla="*/ 722 w 1692"/>
                <a:gd name="T41" fmla="*/ 1295 h 2586"/>
                <a:gd name="T42" fmla="*/ 767 w 1692"/>
                <a:gd name="T43" fmla="*/ 1252 h 2586"/>
                <a:gd name="T44" fmla="*/ 812 w 1692"/>
                <a:gd name="T45" fmla="*/ 1166 h 2586"/>
                <a:gd name="T46" fmla="*/ 879 w 1692"/>
                <a:gd name="T47" fmla="*/ 1095 h 2586"/>
                <a:gd name="T48" fmla="*/ 910 w 1692"/>
                <a:gd name="T49" fmla="*/ 980 h 2586"/>
                <a:gd name="T50" fmla="*/ 870 w 1692"/>
                <a:gd name="T51" fmla="*/ 864 h 2586"/>
                <a:gd name="T52" fmla="*/ 771 w 1692"/>
                <a:gd name="T53" fmla="*/ 792 h 2586"/>
                <a:gd name="T54" fmla="*/ 619 w 1692"/>
                <a:gd name="T55" fmla="*/ 719 h 2586"/>
                <a:gd name="T56" fmla="*/ 546 w 1692"/>
                <a:gd name="T57" fmla="*/ 707 h 2586"/>
                <a:gd name="T58" fmla="*/ 507 w 1692"/>
                <a:gd name="T59" fmla="*/ 712 h 2586"/>
                <a:gd name="T60" fmla="*/ 446 w 1692"/>
                <a:gd name="T61" fmla="*/ 734 h 2586"/>
                <a:gd name="T62" fmla="*/ 425 w 1692"/>
                <a:gd name="T63" fmla="*/ 659 h 2586"/>
                <a:gd name="T64" fmla="*/ 413 w 1692"/>
                <a:gd name="T65" fmla="*/ 597 h 2586"/>
                <a:gd name="T66" fmla="*/ 354 w 1692"/>
                <a:gd name="T67" fmla="*/ 620 h 2586"/>
                <a:gd name="T68" fmla="*/ 318 w 1692"/>
                <a:gd name="T69" fmla="*/ 534 h 2586"/>
                <a:gd name="T70" fmla="*/ 415 w 1692"/>
                <a:gd name="T71" fmla="*/ 512 h 2586"/>
                <a:gd name="T72" fmla="*/ 473 w 1692"/>
                <a:gd name="T73" fmla="*/ 509 h 2586"/>
                <a:gd name="T74" fmla="*/ 502 w 1692"/>
                <a:gd name="T75" fmla="*/ 505 h 2586"/>
                <a:gd name="T76" fmla="*/ 593 w 1692"/>
                <a:gd name="T77" fmla="*/ 421 h 2586"/>
                <a:gd name="T78" fmla="*/ 664 w 1692"/>
                <a:gd name="T79" fmla="*/ 381 h 2586"/>
                <a:gd name="T80" fmla="*/ 717 w 1692"/>
                <a:gd name="T81" fmla="*/ 357 h 2586"/>
                <a:gd name="T82" fmla="*/ 751 w 1692"/>
                <a:gd name="T83" fmla="*/ 302 h 2586"/>
                <a:gd name="T84" fmla="*/ 722 w 1692"/>
                <a:gd name="T85" fmla="*/ 288 h 2586"/>
                <a:gd name="T86" fmla="*/ 856 w 1692"/>
                <a:gd name="T87" fmla="*/ 256 h 2586"/>
                <a:gd name="T88" fmla="*/ 789 w 1692"/>
                <a:gd name="T89" fmla="*/ 192 h 2586"/>
                <a:gd name="T90" fmla="*/ 744 w 1692"/>
                <a:gd name="T91" fmla="*/ 148 h 2586"/>
                <a:gd name="T92" fmla="*/ 685 w 1692"/>
                <a:gd name="T93" fmla="*/ 205 h 2586"/>
                <a:gd name="T94" fmla="*/ 622 w 1692"/>
                <a:gd name="T95" fmla="*/ 250 h 2586"/>
                <a:gd name="T96" fmla="*/ 573 w 1692"/>
                <a:gd name="T97" fmla="*/ 171 h 2586"/>
                <a:gd name="T98" fmla="*/ 680 w 1692"/>
                <a:gd name="T99" fmla="*/ 135 h 2586"/>
                <a:gd name="T100" fmla="*/ 710 w 1692"/>
                <a:gd name="T101" fmla="*/ 111 h 2586"/>
                <a:gd name="T102" fmla="*/ 744 w 1692"/>
                <a:gd name="T103" fmla="*/ 97 h 2586"/>
                <a:gd name="T104" fmla="*/ 721 w 1692"/>
                <a:gd name="T105" fmla="*/ 81 h 2586"/>
                <a:gd name="T106" fmla="*/ 708 w 1692"/>
                <a:gd name="T107" fmla="*/ 67 h 2586"/>
                <a:gd name="T108" fmla="*/ 674 w 1692"/>
                <a:gd name="T109" fmla="*/ 57 h 2586"/>
                <a:gd name="T110" fmla="*/ 620 w 1692"/>
                <a:gd name="T111" fmla="*/ 76 h 2586"/>
                <a:gd name="T112" fmla="*/ 532 w 1692"/>
                <a:gd name="T113" fmla="*/ 67 h 2586"/>
                <a:gd name="T114" fmla="*/ 309 w 1692"/>
                <a:gd name="T115" fmla="*/ 0 h 2586"/>
                <a:gd name="T116" fmla="*/ 193 w 1692"/>
                <a:gd name="T117" fmla="*/ 18 h 2586"/>
                <a:gd name="T118" fmla="*/ 162 w 1692"/>
                <a:gd name="T119" fmla="*/ 57 h 2586"/>
                <a:gd name="T120" fmla="*/ 72 w 1692"/>
                <a:gd name="T121" fmla="*/ 97 h 2586"/>
                <a:gd name="T122" fmla="*/ 72 w 1692"/>
                <a:gd name="T123" fmla="*/ 121 h 2586"/>
                <a:gd name="T124" fmla="*/ 1 w 1692"/>
                <a:gd name="T125" fmla="*/ 142 h 25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 name="Freeform 17"/>
            <p:cNvSpPr>
              <a:spLocks/>
            </p:cNvSpPr>
            <p:nvPr/>
          </p:nvSpPr>
          <p:spPr bwMode="invGray">
            <a:xfrm>
              <a:off x="703" y="2230"/>
              <a:ext cx="34" cy="28"/>
            </a:xfrm>
            <a:custGeom>
              <a:avLst/>
              <a:gdLst>
                <a:gd name="T0" fmla="*/ 9 w 46"/>
                <a:gd name="T1" fmla="*/ 2 h 38"/>
                <a:gd name="T2" fmla="*/ 0 w 46"/>
                <a:gd name="T3" fmla="*/ 12 h 38"/>
                <a:gd name="T4" fmla="*/ 12 w 46"/>
                <a:gd name="T5" fmla="*/ 21 h 38"/>
                <a:gd name="T6" fmla="*/ 25 w 46"/>
                <a:gd name="T7" fmla="*/ 14 h 38"/>
                <a:gd name="T8" fmla="*/ 16 w 46"/>
                <a:gd name="T9" fmla="*/ 0 h 38"/>
                <a:gd name="T10" fmla="*/ 9 w 46"/>
                <a:gd name="T11" fmla="*/ 2 h 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6" h="38">
                  <a:moveTo>
                    <a:pt x="16" y="4"/>
                  </a:moveTo>
                  <a:lnTo>
                    <a:pt x="0" y="22"/>
                  </a:lnTo>
                  <a:lnTo>
                    <a:pt x="22" y="38"/>
                  </a:lnTo>
                  <a:lnTo>
                    <a:pt x="46" y="26"/>
                  </a:lnTo>
                  <a:lnTo>
                    <a:pt x="30" y="0"/>
                  </a:lnTo>
                  <a:lnTo>
                    <a:pt x="16" y="4"/>
                  </a:ln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 name="Freeform 18"/>
            <p:cNvSpPr>
              <a:spLocks/>
            </p:cNvSpPr>
            <p:nvPr/>
          </p:nvSpPr>
          <p:spPr bwMode="invGray">
            <a:xfrm>
              <a:off x="1010" y="2353"/>
              <a:ext cx="39" cy="32"/>
            </a:xfrm>
            <a:custGeom>
              <a:avLst/>
              <a:gdLst>
                <a:gd name="T0" fmla="*/ 7 w 52"/>
                <a:gd name="T1" fmla="*/ 0 h 44"/>
                <a:gd name="T2" fmla="*/ 15 w 52"/>
                <a:gd name="T3" fmla="*/ 23 h 44"/>
                <a:gd name="T4" fmla="*/ 24 w 52"/>
                <a:gd name="T5" fmla="*/ 23 h 44"/>
                <a:gd name="T6" fmla="*/ 22 w 52"/>
                <a:gd name="T7" fmla="*/ 9 h 44"/>
                <a:gd name="T8" fmla="*/ 15 w 52"/>
                <a:gd name="T9" fmla="*/ 1 h 44"/>
                <a:gd name="T10" fmla="*/ 7 w 52"/>
                <a:gd name="T11" fmla="*/ 0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 name="Freeform 19"/>
            <p:cNvSpPr>
              <a:spLocks/>
            </p:cNvSpPr>
            <p:nvPr/>
          </p:nvSpPr>
          <p:spPr bwMode="invGray">
            <a:xfrm>
              <a:off x="1792" y="2409"/>
              <a:ext cx="98" cy="74"/>
            </a:xfrm>
            <a:custGeom>
              <a:avLst/>
              <a:gdLst>
                <a:gd name="T0" fmla="*/ 55 w 131"/>
                <a:gd name="T1" fmla="*/ 0 h 98"/>
                <a:gd name="T2" fmla="*/ 44 w 131"/>
                <a:gd name="T3" fmla="*/ 5 h 98"/>
                <a:gd name="T4" fmla="*/ 30 w 131"/>
                <a:gd name="T5" fmla="*/ 14 h 98"/>
                <a:gd name="T6" fmla="*/ 22 w 131"/>
                <a:gd name="T7" fmla="*/ 23 h 98"/>
                <a:gd name="T8" fmla="*/ 12 w 131"/>
                <a:gd name="T9" fmla="*/ 29 h 98"/>
                <a:gd name="T10" fmla="*/ 35 w 131"/>
                <a:gd name="T11" fmla="*/ 47 h 98"/>
                <a:gd name="T12" fmla="*/ 44 w 131"/>
                <a:gd name="T13" fmla="*/ 54 h 98"/>
                <a:gd name="T14" fmla="*/ 48 w 131"/>
                <a:gd name="T15" fmla="*/ 52 h 98"/>
                <a:gd name="T16" fmla="*/ 50 w 131"/>
                <a:gd name="T17" fmla="*/ 49 h 98"/>
                <a:gd name="T18" fmla="*/ 55 w 131"/>
                <a:gd name="T19" fmla="*/ 56 h 98"/>
                <a:gd name="T20" fmla="*/ 69 w 131"/>
                <a:gd name="T21" fmla="*/ 49 h 98"/>
                <a:gd name="T22" fmla="*/ 73 w 131"/>
                <a:gd name="T23" fmla="*/ 42 h 98"/>
                <a:gd name="T24" fmla="*/ 57 w 131"/>
                <a:gd name="T25" fmla="*/ 23 h 98"/>
                <a:gd name="T26" fmla="*/ 64 w 131"/>
                <a:gd name="T27" fmla="*/ 14 h 98"/>
                <a:gd name="T28" fmla="*/ 62 w 131"/>
                <a:gd name="T29" fmla="*/ 2 h 98"/>
                <a:gd name="T30" fmla="*/ 55 w 131"/>
                <a:gd name="T31" fmla="*/ 0 h 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 name="Freeform 20"/>
            <p:cNvSpPr>
              <a:spLocks/>
            </p:cNvSpPr>
            <p:nvPr/>
          </p:nvSpPr>
          <p:spPr bwMode="invGray">
            <a:xfrm>
              <a:off x="1318" y="2793"/>
              <a:ext cx="158" cy="84"/>
            </a:xfrm>
            <a:custGeom>
              <a:avLst/>
              <a:gdLst>
                <a:gd name="T0" fmla="*/ 26 w 212"/>
                <a:gd name="T1" fmla="*/ 7 h 112"/>
                <a:gd name="T2" fmla="*/ 10 w 212"/>
                <a:gd name="T3" fmla="*/ 7 h 112"/>
                <a:gd name="T4" fmla="*/ 3 w 212"/>
                <a:gd name="T5" fmla="*/ 9 h 112"/>
                <a:gd name="T6" fmla="*/ 14 w 212"/>
                <a:gd name="T7" fmla="*/ 29 h 112"/>
                <a:gd name="T8" fmla="*/ 28 w 212"/>
                <a:gd name="T9" fmla="*/ 25 h 112"/>
                <a:gd name="T10" fmla="*/ 51 w 212"/>
                <a:gd name="T11" fmla="*/ 31 h 112"/>
                <a:gd name="T12" fmla="*/ 62 w 212"/>
                <a:gd name="T13" fmla="*/ 34 h 112"/>
                <a:gd name="T14" fmla="*/ 74 w 212"/>
                <a:gd name="T15" fmla="*/ 50 h 112"/>
                <a:gd name="T16" fmla="*/ 78 w 212"/>
                <a:gd name="T17" fmla="*/ 63 h 112"/>
                <a:gd name="T18" fmla="*/ 87 w 212"/>
                <a:gd name="T19" fmla="*/ 56 h 112"/>
                <a:gd name="T20" fmla="*/ 94 w 212"/>
                <a:gd name="T21" fmla="*/ 54 h 112"/>
                <a:gd name="T22" fmla="*/ 104 w 212"/>
                <a:gd name="T23" fmla="*/ 58 h 112"/>
                <a:gd name="T24" fmla="*/ 108 w 212"/>
                <a:gd name="T25" fmla="*/ 45 h 112"/>
                <a:gd name="T26" fmla="*/ 85 w 212"/>
                <a:gd name="T27" fmla="*/ 31 h 112"/>
                <a:gd name="T28" fmla="*/ 58 w 212"/>
                <a:gd name="T29" fmla="*/ 11 h 112"/>
                <a:gd name="T30" fmla="*/ 30 w 212"/>
                <a:gd name="T31" fmla="*/ 15 h 112"/>
                <a:gd name="T32" fmla="*/ 26 w 212"/>
                <a:gd name="T33" fmla="*/ 7 h 1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1" name="Freeform 21"/>
            <p:cNvSpPr>
              <a:spLocks/>
            </p:cNvSpPr>
            <p:nvPr/>
          </p:nvSpPr>
          <p:spPr bwMode="invGray">
            <a:xfrm>
              <a:off x="1448" y="2857"/>
              <a:ext cx="99" cy="41"/>
            </a:xfrm>
            <a:custGeom>
              <a:avLst/>
              <a:gdLst>
                <a:gd name="T0" fmla="*/ 31 w 133"/>
                <a:gd name="T1" fmla="*/ 0 h 54"/>
                <a:gd name="T2" fmla="*/ 24 w 133"/>
                <a:gd name="T3" fmla="*/ 4 h 54"/>
                <a:gd name="T4" fmla="*/ 17 w 133"/>
                <a:gd name="T5" fmla="*/ 17 h 54"/>
                <a:gd name="T6" fmla="*/ 8 w 133"/>
                <a:gd name="T7" fmla="*/ 20 h 54"/>
                <a:gd name="T8" fmla="*/ 1 w 133"/>
                <a:gd name="T9" fmla="*/ 24 h 54"/>
                <a:gd name="T10" fmla="*/ 7 w 133"/>
                <a:gd name="T11" fmla="*/ 31 h 54"/>
                <a:gd name="T12" fmla="*/ 74 w 133"/>
                <a:gd name="T13" fmla="*/ 20 h 54"/>
                <a:gd name="T14" fmla="*/ 68 w 133"/>
                <a:gd name="T15" fmla="*/ 9 h 54"/>
                <a:gd name="T16" fmla="*/ 58 w 133"/>
                <a:gd name="T17" fmla="*/ 5 h 54"/>
                <a:gd name="T18" fmla="*/ 56 w 133"/>
                <a:gd name="T19" fmla="*/ 14 h 54"/>
                <a:gd name="T20" fmla="*/ 49 w 133"/>
                <a:gd name="T21" fmla="*/ 11 h 54"/>
                <a:gd name="T22" fmla="*/ 37 w 133"/>
                <a:gd name="T23" fmla="*/ 8 h 54"/>
                <a:gd name="T24" fmla="*/ 31 w 133"/>
                <a:gd name="T25" fmla="*/ 0 h 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2" name="Freeform 22"/>
            <p:cNvSpPr>
              <a:spLocks/>
            </p:cNvSpPr>
            <p:nvPr/>
          </p:nvSpPr>
          <p:spPr bwMode="invGray">
            <a:xfrm>
              <a:off x="1553" y="2883"/>
              <a:ext cx="38" cy="18"/>
            </a:xfrm>
            <a:custGeom>
              <a:avLst/>
              <a:gdLst>
                <a:gd name="T0" fmla="*/ 7 w 51"/>
                <a:gd name="T1" fmla="*/ 0 h 24"/>
                <a:gd name="T2" fmla="*/ 4 w 51"/>
                <a:gd name="T3" fmla="*/ 11 h 24"/>
                <a:gd name="T4" fmla="*/ 15 w 51"/>
                <a:gd name="T5" fmla="*/ 14 h 24"/>
                <a:gd name="T6" fmla="*/ 19 w 51"/>
                <a:gd name="T7" fmla="*/ 2 h 24"/>
                <a:gd name="T8" fmla="*/ 7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3" name="Freeform 23"/>
            <p:cNvSpPr>
              <a:spLocks/>
            </p:cNvSpPr>
            <p:nvPr/>
          </p:nvSpPr>
          <p:spPr bwMode="invGray">
            <a:xfrm>
              <a:off x="1609" y="2886"/>
              <a:ext cx="12" cy="25"/>
            </a:xfrm>
            <a:custGeom>
              <a:avLst/>
              <a:gdLst>
                <a:gd name="T0" fmla="*/ 8 w 16"/>
                <a:gd name="T1" fmla="*/ 0 h 34"/>
                <a:gd name="T2" fmla="*/ 0 w 16"/>
                <a:gd name="T3" fmla="*/ 7 h 34"/>
                <a:gd name="T4" fmla="*/ 9 w 16"/>
                <a:gd name="T5" fmla="*/ 18 h 34"/>
                <a:gd name="T6" fmla="*/ 7 w 16"/>
                <a:gd name="T7" fmla="*/ 10 h 34"/>
                <a:gd name="T8" fmla="*/ 9 w 16"/>
                <a:gd name="T9" fmla="*/ 3 h 34"/>
                <a:gd name="T10" fmla="*/ 8 w 16"/>
                <a:gd name="T11" fmla="*/ 0 h 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4" name="Freeform 24"/>
            <p:cNvSpPr>
              <a:spLocks/>
            </p:cNvSpPr>
            <p:nvPr/>
          </p:nvSpPr>
          <p:spPr bwMode="invGray">
            <a:xfrm>
              <a:off x="1426" y="2040"/>
              <a:ext cx="180" cy="88"/>
            </a:xfrm>
            <a:custGeom>
              <a:avLst/>
              <a:gdLst>
                <a:gd name="T0" fmla="*/ 36 w 240"/>
                <a:gd name="T1" fmla="*/ 1 h 117"/>
                <a:gd name="T2" fmla="*/ 14 w 240"/>
                <a:gd name="T3" fmla="*/ 17 h 117"/>
                <a:gd name="T4" fmla="*/ 4 w 240"/>
                <a:gd name="T5" fmla="*/ 21 h 117"/>
                <a:gd name="T6" fmla="*/ 0 w 240"/>
                <a:gd name="T7" fmla="*/ 22 h 117"/>
                <a:gd name="T8" fmla="*/ 15 w 240"/>
                <a:gd name="T9" fmla="*/ 33 h 117"/>
                <a:gd name="T10" fmla="*/ 22 w 240"/>
                <a:gd name="T11" fmla="*/ 35 h 117"/>
                <a:gd name="T12" fmla="*/ 38 w 240"/>
                <a:gd name="T13" fmla="*/ 26 h 117"/>
                <a:gd name="T14" fmla="*/ 45 w 240"/>
                <a:gd name="T15" fmla="*/ 24 h 117"/>
                <a:gd name="T16" fmla="*/ 47 w 240"/>
                <a:gd name="T17" fmla="*/ 31 h 117"/>
                <a:gd name="T18" fmla="*/ 36 w 240"/>
                <a:gd name="T19" fmla="*/ 35 h 117"/>
                <a:gd name="T20" fmla="*/ 41 w 240"/>
                <a:gd name="T21" fmla="*/ 41 h 117"/>
                <a:gd name="T22" fmla="*/ 23 w 240"/>
                <a:gd name="T23" fmla="*/ 49 h 117"/>
                <a:gd name="T24" fmla="*/ 40 w 240"/>
                <a:gd name="T25" fmla="*/ 62 h 117"/>
                <a:gd name="T26" fmla="*/ 47 w 240"/>
                <a:gd name="T27" fmla="*/ 64 h 117"/>
                <a:gd name="T28" fmla="*/ 67 w 240"/>
                <a:gd name="T29" fmla="*/ 58 h 117"/>
                <a:gd name="T30" fmla="*/ 85 w 240"/>
                <a:gd name="T31" fmla="*/ 59 h 117"/>
                <a:gd name="T32" fmla="*/ 95 w 240"/>
                <a:gd name="T33" fmla="*/ 66 h 117"/>
                <a:gd name="T34" fmla="*/ 115 w 240"/>
                <a:gd name="T35" fmla="*/ 62 h 117"/>
                <a:gd name="T36" fmla="*/ 126 w 240"/>
                <a:gd name="T37" fmla="*/ 58 h 117"/>
                <a:gd name="T38" fmla="*/ 125 w 240"/>
                <a:gd name="T39" fmla="*/ 44 h 117"/>
                <a:gd name="T40" fmla="*/ 132 w 240"/>
                <a:gd name="T41" fmla="*/ 39 h 117"/>
                <a:gd name="T42" fmla="*/ 134 w 240"/>
                <a:gd name="T43" fmla="*/ 26 h 117"/>
                <a:gd name="T44" fmla="*/ 119 w 240"/>
                <a:gd name="T45" fmla="*/ 32 h 117"/>
                <a:gd name="T46" fmla="*/ 113 w 240"/>
                <a:gd name="T47" fmla="*/ 24 h 117"/>
                <a:gd name="T48" fmla="*/ 97 w 240"/>
                <a:gd name="T49" fmla="*/ 26 h 117"/>
                <a:gd name="T50" fmla="*/ 76 w 240"/>
                <a:gd name="T51" fmla="*/ 5 h 117"/>
                <a:gd name="T52" fmla="*/ 53 w 240"/>
                <a:gd name="T53" fmla="*/ 6 h 117"/>
                <a:gd name="T54" fmla="*/ 47 w 240"/>
                <a:gd name="T55" fmla="*/ 1 h 117"/>
                <a:gd name="T56" fmla="*/ 36 w 240"/>
                <a:gd name="T57" fmla="*/ 1 h 11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5" name="Freeform 25"/>
            <p:cNvSpPr>
              <a:spLocks/>
            </p:cNvSpPr>
            <p:nvPr/>
          </p:nvSpPr>
          <p:spPr bwMode="invGray">
            <a:xfrm>
              <a:off x="1506" y="1999"/>
              <a:ext cx="146" cy="60"/>
            </a:xfrm>
            <a:custGeom>
              <a:avLst/>
              <a:gdLst>
                <a:gd name="T0" fmla="*/ 55 w 194"/>
                <a:gd name="T1" fmla="*/ 6 h 80"/>
                <a:gd name="T2" fmla="*/ 8 w 194"/>
                <a:gd name="T3" fmla="*/ 14 h 80"/>
                <a:gd name="T4" fmla="*/ 5 w 194"/>
                <a:gd name="T5" fmla="*/ 20 h 80"/>
                <a:gd name="T6" fmla="*/ 32 w 194"/>
                <a:gd name="T7" fmla="*/ 29 h 80"/>
                <a:gd name="T8" fmla="*/ 77 w 194"/>
                <a:gd name="T9" fmla="*/ 42 h 80"/>
                <a:gd name="T10" fmla="*/ 99 w 194"/>
                <a:gd name="T11" fmla="*/ 38 h 80"/>
                <a:gd name="T12" fmla="*/ 106 w 194"/>
                <a:gd name="T13" fmla="*/ 36 h 80"/>
                <a:gd name="T14" fmla="*/ 99 w 194"/>
                <a:gd name="T15" fmla="*/ 25 h 80"/>
                <a:gd name="T16" fmla="*/ 93 w 194"/>
                <a:gd name="T17" fmla="*/ 20 h 80"/>
                <a:gd name="T18" fmla="*/ 73 w 194"/>
                <a:gd name="T19" fmla="*/ 15 h 80"/>
                <a:gd name="T20" fmla="*/ 55 w 194"/>
                <a:gd name="T21" fmla="*/ 6 h 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6" name="Freeform 26"/>
            <p:cNvSpPr>
              <a:spLocks/>
            </p:cNvSpPr>
            <p:nvPr/>
          </p:nvSpPr>
          <p:spPr bwMode="invGray">
            <a:xfrm>
              <a:off x="1711" y="2069"/>
              <a:ext cx="233" cy="190"/>
            </a:xfrm>
            <a:custGeom>
              <a:avLst/>
              <a:gdLst>
                <a:gd name="T0" fmla="*/ 38 w 310"/>
                <a:gd name="T1" fmla="*/ 5 h 254"/>
                <a:gd name="T2" fmla="*/ 29 w 310"/>
                <a:gd name="T3" fmla="*/ 13 h 254"/>
                <a:gd name="T4" fmla="*/ 12 w 310"/>
                <a:gd name="T5" fmla="*/ 22 h 254"/>
                <a:gd name="T6" fmla="*/ 30 w 310"/>
                <a:gd name="T7" fmla="*/ 43 h 254"/>
                <a:gd name="T8" fmla="*/ 44 w 310"/>
                <a:gd name="T9" fmla="*/ 48 h 254"/>
                <a:gd name="T10" fmla="*/ 58 w 310"/>
                <a:gd name="T11" fmla="*/ 55 h 254"/>
                <a:gd name="T12" fmla="*/ 71 w 310"/>
                <a:gd name="T13" fmla="*/ 48 h 254"/>
                <a:gd name="T14" fmla="*/ 80 w 310"/>
                <a:gd name="T15" fmla="*/ 57 h 254"/>
                <a:gd name="T16" fmla="*/ 84 w 310"/>
                <a:gd name="T17" fmla="*/ 71 h 254"/>
                <a:gd name="T18" fmla="*/ 65 w 310"/>
                <a:gd name="T19" fmla="*/ 85 h 254"/>
                <a:gd name="T20" fmla="*/ 50 w 310"/>
                <a:gd name="T21" fmla="*/ 96 h 254"/>
                <a:gd name="T22" fmla="*/ 39 w 310"/>
                <a:gd name="T23" fmla="*/ 94 h 254"/>
                <a:gd name="T24" fmla="*/ 32 w 310"/>
                <a:gd name="T25" fmla="*/ 92 h 254"/>
                <a:gd name="T26" fmla="*/ 24 w 310"/>
                <a:gd name="T27" fmla="*/ 105 h 254"/>
                <a:gd name="T28" fmla="*/ 22 w 310"/>
                <a:gd name="T29" fmla="*/ 111 h 254"/>
                <a:gd name="T30" fmla="*/ 41 w 310"/>
                <a:gd name="T31" fmla="*/ 114 h 254"/>
                <a:gd name="T32" fmla="*/ 53 w 310"/>
                <a:gd name="T33" fmla="*/ 114 h 254"/>
                <a:gd name="T34" fmla="*/ 65 w 310"/>
                <a:gd name="T35" fmla="*/ 129 h 254"/>
                <a:gd name="T36" fmla="*/ 71 w 310"/>
                <a:gd name="T37" fmla="*/ 132 h 254"/>
                <a:gd name="T38" fmla="*/ 78 w 310"/>
                <a:gd name="T39" fmla="*/ 134 h 254"/>
                <a:gd name="T40" fmla="*/ 88 w 310"/>
                <a:gd name="T41" fmla="*/ 141 h 254"/>
                <a:gd name="T42" fmla="*/ 102 w 310"/>
                <a:gd name="T43" fmla="*/ 132 h 254"/>
                <a:gd name="T44" fmla="*/ 115 w 310"/>
                <a:gd name="T45" fmla="*/ 132 h 254"/>
                <a:gd name="T46" fmla="*/ 129 w 310"/>
                <a:gd name="T47" fmla="*/ 119 h 254"/>
                <a:gd name="T48" fmla="*/ 127 w 310"/>
                <a:gd name="T49" fmla="*/ 103 h 254"/>
                <a:gd name="T50" fmla="*/ 123 w 310"/>
                <a:gd name="T51" fmla="*/ 96 h 254"/>
                <a:gd name="T52" fmla="*/ 132 w 310"/>
                <a:gd name="T53" fmla="*/ 94 h 254"/>
                <a:gd name="T54" fmla="*/ 138 w 310"/>
                <a:gd name="T55" fmla="*/ 102 h 254"/>
                <a:gd name="T56" fmla="*/ 140 w 310"/>
                <a:gd name="T57" fmla="*/ 110 h 254"/>
                <a:gd name="T58" fmla="*/ 147 w 310"/>
                <a:gd name="T59" fmla="*/ 108 h 254"/>
                <a:gd name="T60" fmla="*/ 171 w 310"/>
                <a:gd name="T61" fmla="*/ 94 h 254"/>
                <a:gd name="T62" fmla="*/ 165 w 310"/>
                <a:gd name="T63" fmla="*/ 82 h 254"/>
                <a:gd name="T64" fmla="*/ 147 w 310"/>
                <a:gd name="T65" fmla="*/ 69 h 254"/>
                <a:gd name="T66" fmla="*/ 150 w 310"/>
                <a:gd name="T67" fmla="*/ 60 h 254"/>
                <a:gd name="T68" fmla="*/ 156 w 310"/>
                <a:gd name="T69" fmla="*/ 58 h 254"/>
                <a:gd name="T70" fmla="*/ 143 w 310"/>
                <a:gd name="T71" fmla="*/ 35 h 254"/>
                <a:gd name="T72" fmla="*/ 132 w 310"/>
                <a:gd name="T73" fmla="*/ 33 h 254"/>
                <a:gd name="T74" fmla="*/ 125 w 310"/>
                <a:gd name="T75" fmla="*/ 31 h 254"/>
                <a:gd name="T76" fmla="*/ 113 w 310"/>
                <a:gd name="T77" fmla="*/ 19 h 254"/>
                <a:gd name="T78" fmla="*/ 88 w 310"/>
                <a:gd name="T79" fmla="*/ 25 h 254"/>
                <a:gd name="T80" fmla="*/ 95 w 310"/>
                <a:gd name="T81" fmla="*/ 14 h 254"/>
                <a:gd name="T82" fmla="*/ 78 w 310"/>
                <a:gd name="T83" fmla="*/ 10 h 254"/>
                <a:gd name="T84" fmla="*/ 67 w 310"/>
                <a:gd name="T85" fmla="*/ 10 h 254"/>
                <a:gd name="T86" fmla="*/ 38 w 310"/>
                <a:gd name="T87" fmla="*/ 5 h 25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7" name="Freeform 27"/>
            <p:cNvSpPr>
              <a:spLocks/>
            </p:cNvSpPr>
            <p:nvPr/>
          </p:nvSpPr>
          <p:spPr bwMode="invGray">
            <a:xfrm>
              <a:off x="1709" y="1987"/>
              <a:ext cx="44" cy="37"/>
            </a:xfrm>
            <a:custGeom>
              <a:avLst/>
              <a:gdLst>
                <a:gd name="T0" fmla="*/ 14 w 59"/>
                <a:gd name="T1" fmla="*/ 0 h 50"/>
                <a:gd name="T2" fmla="*/ 0 w 59"/>
                <a:gd name="T3" fmla="*/ 5 h 50"/>
                <a:gd name="T4" fmla="*/ 16 w 59"/>
                <a:gd name="T5" fmla="*/ 22 h 50"/>
                <a:gd name="T6" fmla="*/ 27 w 59"/>
                <a:gd name="T7" fmla="*/ 27 h 50"/>
                <a:gd name="T8" fmla="*/ 32 w 59"/>
                <a:gd name="T9" fmla="*/ 16 h 50"/>
                <a:gd name="T10" fmla="*/ 25 w 59"/>
                <a:gd name="T11" fmla="*/ 4 h 50"/>
                <a:gd name="T12" fmla="*/ 14 w 59"/>
                <a:gd name="T13" fmla="*/ 0 h 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8" name="Freeform 28"/>
            <p:cNvSpPr>
              <a:spLocks/>
            </p:cNvSpPr>
            <p:nvPr/>
          </p:nvSpPr>
          <p:spPr bwMode="invGray">
            <a:xfrm>
              <a:off x="1625" y="2057"/>
              <a:ext cx="65" cy="42"/>
            </a:xfrm>
            <a:custGeom>
              <a:avLst/>
              <a:gdLst>
                <a:gd name="T0" fmla="*/ 25 w 86"/>
                <a:gd name="T1" fmla="*/ 4 h 57"/>
                <a:gd name="T2" fmla="*/ 14 w 86"/>
                <a:gd name="T3" fmla="*/ 13 h 57"/>
                <a:gd name="T4" fmla="*/ 2 w 86"/>
                <a:gd name="T5" fmla="*/ 15 h 57"/>
                <a:gd name="T6" fmla="*/ 9 w 86"/>
                <a:gd name="T7" fmla="*/ 31 h 57"/>
                <a:gd name="T8" fmla="*/ 42 w 86"/>
                <a:gd name="T9" fmla="*/ 19 h 57"/>
                <a:gd name="T10" fmla="*/ 49 w 86"/>
                <a:gd name="T11" fmla="*/ 10 h 57"/>
                <a:gd name="T12" fmla="*/ 32 w 86"/>
                <a:gd name="T13" fmla="*/ 4 h 57"/>
                <a:gd name="T14" fmla="*/ 25 w 86"/>
                <a:gd name="T15" fmla="*/ 4 h 5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9" name="Freeform 29"/>
            <p:cNvSpPr>
              <a:spLocks/>
            </p:cNvSpPr>
            <p:nvPr/>
          </p:nvSpPr>
          <p:spPr bwMode="invGray">
            <a:xfrm>
              <a:off x="1693" y="2065"/>
              <a:ext cx="54" cy="25"/>
            </a:xfrm>
            <a:custGeom>
              <a:avLst/>
              <a:gdLst>
                <a:gd name="T0" fmla="*/ 22 w 73"/>
                <a:gd name="T1" fmla="*/ 0 h 34"/>
                <a:gd name="T2" fmla="*/ 5 w 73"/>
                <a:gd name="T3" fmla="*/ 9 h 34"/>
                <a:gd name="T4" fmla="*/ 13 w 73"/>
                <a:gd name="T5" fmla="*/ 18 h 34"/>
                <a:gd name="T6" fmla="*/ 28 w 73"/>
                <a:gd name="T7" fmla="*/ 15 h 34"/>
                <a:gd name="T8" fmla="*/ 35 w 73"/>
                <a:gd name="T9" fmla="*/ 11 h 34"/>
                <a:gd name="T10" fmla="*/ 22 w 73"/>
                <a:gd name="T11" fmla="*/ 0 h 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0" name="Freeform 30"/>
            <p:cNvSpPr>
              <a:spLocks/>
            </p:cNvSpPr>
            <p:nvPr/>
          </p:nvSpPr>
          <p:spPr bwMode="invGray">
            <a:xfrm>
              <a:off x="1664" y="2029"/>
              <a:ext cx="64" cy="34"/>
            </a:xfrm>
            <a:custGeom>
              <a:avLst/>
              <a:gdLst>
                <a:gd name="T0" fmla="*/ 33 w 85"/>
                <a:gd name="T1" fmla="*/ 6 h 45"/>
                <a:gd name="T2" fmla="*/ 16 w 85"/>
                <a:gd name="T3" fmla="*/ 2 h 45"/>
                <a:gd name="T4" fmla="*/ 0 w 85"/>
                <a:gd name="T5" fmla="*/ 11 h 45"/>
                <a:gd name="T6" fmla="*/ 23 w 85"/>
                <a:gd name="T7" fmla="*/ 18 h 45"/>
                <a:gd name="T8" fmla="*/ 36 w 85"/>
                <a:gd name="T9" fmla="*/ 23 h 45"/>
                <a:gd name="T10" fmla="*/ 47 w 85"/>
                <a:gd name="T11" fmla="*/ 11 h 45"/>
                <a:gd name="T12" fmla="*/ 47 w 85"/>
                <a:gd name="T13" fmla="*/ 4 h 45"/>
                <a:gd name="T14" fmla="*/ 36 w 85"/>
                <a:gd name="T15" fmla="*/ 0 h 45"/>
                <a:gd name="T16" fmla="*/ 33 w 85"/>
                <a:gd name="T17" fmla="*/ 6 h 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1" name="Freeform 31"/>
            <p:cNvSpPr>
              <a:spLocks/>
            </p:cNvSpPr>
            <p:nvPr/>
          </p:nvSpPr>
          <p:spPr bwMode="invGray">
            <a:xfrm>
              <a:off x="1637" y="1997"/>
              <a:ext cx="44" cy="24"/>
            </a:xfrm>
            <a:custGeom>
              <a:avLst/>
              <a:gdLst>
                <a:gd name="T0" fmla="*/ 9 w 58"/>
                <a:gd name="T1" fmla="*/ 2 h 31"/>
                <a:gd name="T2" fmla="*/ 0 w 58"/>
                <a:gd name="T3" fmla="*/ 11 h 31"/>
                <a:gd name="T4" fmla="*/ 11 w 58"/>
                <a:gd name="T5" fmla="*/ 17 h 31"/>
                <a:gd name="T6" fmla="*/ 16 w 58"/>
                <a:gd name="T7" fmla="*/ 12 h 31"/>
                <a:gd name="T8" fmla="*/ 30 w 58"/>
                <a:gd name="T9" fmla="*/ 7 h 31"/>
                <a:gd name="T10" fmla="*/ 25 w 58"/>
                <a:gd name="T11" fmla="*/ 0 h 31"/>
                <a:gd name="T12" fmla="*/ 9 w 58"/>
                <a:gd name="T13" fmla="*/ 2 h 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2" name="Freeform 32"/>
            <p:cNvSpPr>
              <a:spLocks/>
            </p:cNvSpPr>
            <p:nvPr/>
          </p:nvSpPr>
          <p:spPr bwMode="invGray">
            <a:xfrm>
              <a:off x="1751" y="2000"/>
              <a:ext cx="114" cy="77"/>
            </a:xfrm>
            <a:custGeom>
              <a:avLst/>
              <a:gdLst>
                <a:gd name="T0" fmla="*/ 22 w 152"/>
                <a:gd name="T1" fmla="*/ 0 h 102"/>
                <a:gd name="T2" fmla="*/ 8 w 152"/>
                <a:gd name="T3" fmla="*/ 4 h 102"/>
                <a:gd name="T4" fmla="*/ 2 w 152"/>
                <a:gd name="T5" fmla="*/ 22 h 102"/>
                <a:gd name="T6" fmla="*/ 7 w 152"/>
                <a:gd name="T7" fmla="*/ 32 h 102"/>
                <a:gd name="T8" fmla="*/ 0 w 152"/>
                <a:gd name="T9" fmla="*/ 41 h 102"/>
                <a:gd name="T10" fmla="*/ 32 w 152"/>
                <a:gd name="T11" fmla="*/ 49 h 102"/>
                <a:gd name="T12" fmla="*/ 47 w 152"/>
                <a:gd name="T13" fmla="*/ 52 h 102"/>
                <a:gd name="T14" fmla="*/ 86 w 152"/>
                <a:gd name="T15" fmla="*/ 49 h 102"/>
                <a:gd name="T16" fmla="*/ 43 w 152"/>
                <a:gd name="T17" fmla="*/ 40 h 102"/>
                <a:gd name="T18" fmla="*/ 31 w 152"/>
                <a:gd name="T19" fmla="*/ 35 h 102"/>
                <a:gd name="T20" fmla="*/ 25 w 152"/>
                <a:gd name="T21" fmla="*/ 29 h 102"/>
                <a:gd name="T22" fmla="*/ 29 w 152"/>
                <a:gd name="T23" fmla="*/ 20 h 102"/>
                <a:gd name="T24" fmla="*/ 22 w 152"/>
                <a:gd name="T25" fmla="*/ 0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3" name="Freeform 33"/>
            <p:cNvSpPr>
              <a:spLocks/>
            </p:cNvSpPr>
            <p:nvPr/>
          </p:nvSpPr>
          <p:spPr bwMode="invGray">
            <a:xfrm>
              <a:off x="664" y="2245"/>
              <a:ext cx="25" cy="15"/>
            </a:xfrm>
            <a:custGeom>
              <a:avLst/>
              <a:gdLst>
                <a:gd name="T0" fmla="*/ 18 w 34"/>
                <a:gd name="T1" fmla="*/ 0 h 20"/>
                <a:gd name="T2" fmla="*/ 13 w 34"/>
                <a:gd name="T3" fmla="*/ 11 h 20"/>
                <a:gd name="T4" fmla="*/ 2 w 34"/>
                <a:gd name="T5" fmla="*/ 11 h 20"/>
                <a:gd name="T6" fmla="*/ 2 w 34"/>
                <a:gd name="T7" fmla="*/ 4 h 20"/>
                <a:gd name="T8" fmla="*/ 18 w 34"/>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 name="Freeform 34"/>
            <p:cNvSpPr>
              <a:spLocks/>
            </p:cNvSpPr>
            <p:nvPr/>
          </p:nvSpPr>
          <p:spPr bwMode="invGray">
            <a:xfrm>
              <a:off x="1421" y="2756"/>
              <a:ext cx="16" cy="12"/>
            </a:xfrm>
            <a:custGeom>
              <a:avLst/>
              <a:gdLst>
                <a:gd name="T0" fmla="*/ 2 w 21"/>
                <a:gd name="T1" fmla="*/ 0 h 16"/>
                <a:gd name="T2" fmla="*/ 8 w 21"/>
                <a:gd name="T3" fmla="*/ 9 h 16"/>
                <a:gd name="T4" fmla="*/ 2 w 21"/>
                <a:gd name="T5" fmla="*/ 0 h 16"/>
                <a:gd name="T6" fmla="*/ 0 60000 65536"/>
                <a:gd name="T7" fmla="*/ 0 60000 65536"/>
                <a:gd name="T8" fmla="*/ 0 60000 65536"/>
              </a:gdLst>
              <a:ahLst/>
              <a:cxnLst>
                <a:cxn ang="T6">
                  <a:pos x="T0" y="T1"/>
                </a:cxn>
                <a:cxn ang="T7">
                  <a:pos x="T2" y="T3"/>
                </a:cxn>
                <a:cxn ang="T8">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5" name="Freeform 35"/>
            <p:cNvSpPr>
              <a:spLocks/>
            </p:cNvSpPr>
            <p:nvPr/>
          </p:nvSpPr>
          <p:spPr bwMode="invGray">
            <a:xfrm>
              <a:off x="1424" y="2781"/>
              <a:ext cx="16" cy="12"/>
            </a:xfrm>
            <a:custGeom>
              <a:avLst/>
              <a:gdLst>
                <a:gd name="T0" fmla="*/ 2 w 21"/>
                <a:gd name="T1" fmla="*/ 0 h 16"/>
                <a:gd name="T2" fmla="*/ 8 w 21"/>
                <a:gd name="T3" fmla="*/ 9 h 16"/>
                <a:gd name="T4" fmla="*/ 2 w 21"/>
                <a:gd name="T5" fmla="*/ 0 h 16"/>
                <a:gd name="T6" fmla="*/ 0 60000 65536"/>
                <a:gd name="T7" fmla="*/ 0 60000 65536"/>
                <a:gd name="T8" fmla="*/ 0 60000 65536"/>
              </a:gdLst>
              <a:ahLst/>
              <a:cxnLst>
                <a:cxn ang="T6">
                  <a:pos x="T0" y="T1"/>
                </a:cxn>
                <a:cxn ang="T7">
                  <a:pos x="T2" y="T3"/>
                </a:cxn>
                <a:cxn ang="T8">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6" name="Freeform 36"/>
            <p:cNvSpPr>
              <a:spLocks/>
            </p:cNvSpPr>
            <p:nvPr/>
          </p:nvSpPr>
          <p:spPr bwMode="invGray">
            <a:xfrm>
              <a:off x="1628" y="2913"/>
              <a:ext cx="15" cy="12"/>
            </a:xfrm>
            <a:custGeom>
              <a:avLst/>
              <a:gdLst>
                <a:gd name="T0" fmla="*/ 1 w 21"/>
                <a:gd name="T1" fmla="*/ 0 h 16"/>
                <a:gd name="T2" fmla="*/ 6 w 21"/>
                <a:gd name="T3" fmla="*/ 9 h 16"/>
                <a:gd name="T4" fmla="*/ 1 w 21"/>
                <a:gd name="T5" fmla="*/ 0 h 16"/>
                <a:gd name="T6" fmla="*/ 0 60000 65536"/>
                <a:gd name="T7" fmla="*/ 0 60000 65536"/>
                <a:gd name="T8" fmla="*/ 0 60000 65536"/>
              </a:gdLst>
              <a:ahLst/>
              <a:cxnLst>
                <a:cxn ang="T6">
                  <a:pos x="T0" y="T1"/>
                </a:cxn>
                <a:cxn ang="T7">
                  <a:pos x="T2" y="T3"/>
                </a:cxn>
                <a:cxn ang="T8">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7" name="Freeform 37"/>
            <p:cNvSpPr>
              <a:spLocks/>
            </p:cNvSpPr>
            <p:nvPr/>
          </p:nvSpPr>
          <p:spPr bwMode="invGray">
            <a:xfrm>
              <a:off x="1752" y="2429"/>
              <a:ext cx="38" cy="18"/>
            </a:xfrm>
            <a:custGeom>
              <a:avLst/>
              <a:gdLst>
                <a:gd name="T0" fmla="*/ 7 w 51"/>
                <a:gd name="T1" fmla="*/ 0 h 24"/>
                <a:gd name="T2" fmla="*/ 4 w 51"/>
                <a:gd name="T3" fmla="*/ 11 h 24"/>
                <a:gd name="T4" fmla="*/ 15 w 51"/>
                <a:gd name="T5" fmla="*/ 14 h 24"/>
                <a:gd name="T6" fmla="*/ 19 w 51"/>
                <a:gd name="T7" fmla="*/ 2 h 24"/>
                <a:gd name="T8" fmla="*/ 7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8" name="Freeform 38"/>
            <p:cNvSpPr>
              <a:spLocks/>
            </p:cNvSpPr>
            <p:nvPr/>
          </p:nvSpPr>
          <p:spPr bwMode="invGray">
            <a:xfrm>
              <a:off x="1652" y="2224"/>
              <a:ext cx="38" cy="18"/>
            </a:xfrm>
            <a:custGeom>
              <a:avLst/>
              <a:gdLst>
                <a:gd name="T0" fmla="*/ 7 w 51"/>
                <a:gd name="T1" fmla="*/ 0 h 24"/>
                <a:gd name="T2" fmla="*/ 4 w 51"/>
                <a:gd name="T3" fmla="*/ 11 h 24"/>
                <a:gd name="T4" fmla="*/ 15 w 51"/>
                <a:gd name="T5" fmla="*/ 14 h 24"/>
                <a:gd name="T6" fmla="*/ 19 w 51"/>
                <a:gd name="T7" fmla="*/ 2 h 24"/>
                <a:gd name="T8" fmla="*/ 7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9" name="Freeform 39"/>
            <p:cNvSpPr>
              <a:spLocks/>
            </p:cNvSpPr>
            <p:nvPr/>
          </p:nvSpPr>
          <p:spPr bwMode="invGray">
            <a:xfrm>
              <a:off x="1717" y="2045"/>
              <a:ext cx="39" cy="18"/>
            </a:xfrm>
            <a:custGeom>
              <a:avLst/>
              <a:gdLst>
                <a:gd name="T0" fmla="*/ 8 w 51"/>
                <a:gd name="T1" fmla="*/ 0 h 24"/>
                <a:gd name="T2" fmla="*/ 4 w 51"/>
                <a:gd name="T3" fmla="*/ 11 h 24"/>
                <a:gd name="T4" fmla="*/ 16 w 51"/>
                <a:gd name="T5" fmla="*/ 14 h 24"/>
                <a:gd name="T6" fmla="*/ 19 w 51"/>
                <a:gd name="T7" fmla="*/ 2 h 24"/>
                <a:gd name="T8" fmla="*/ 8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0" name="Freeform 40"/>
            <p:cNvSpPr>
              <a:spLocks/>
            </p:cNvSpPr>
            <p:nvPr/>
          </p:nvSpPr>
          <p:spPr bwMode="invGray">
            <a:xfrm>
              <a:off x="1780" y="2153"/>
              <a:ext cx="38" cy="18"/>
            </a:xfrm>
            <a:custGeom>
              <a:avLst/>
              <a:gdLst>
                <a:gd name="T0" fmla="*/ 7 w 51"/>
                <a:gd name="T1" fmla="*/ 0 h 24"/>
                <a:gd name="T2" fmla="*/ 4 w 51"/>
                <a:gd name="T3" fmla="*/ 11 h 24"/>
                <a:gd name="T4" fmla="*/ 15 w 51"/>
                <a:gd name="T5" fmla="*/ 14 h 24"/>
                <a:gd name="T6" fmla="*/ 19 w 51"/>
                <a:gd name="T7" fmla="*/ 2 h 24"/>
                <a:gd name="T8" fmla="*/ 7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1" name="Freeform 41"/>
            <p:cNvSpPr>
              <a:spLocks/>
            </p:cNvSpPr>
            <p:nvPr/>
          </p:nvSpPr>
          <p:spPr bwMode="invGray">
            <a:xfrm>
              <a:off x="1796" y="1951"/>
              <a:ext cx="696" cy="346"/>
            </a:xfrm>
            <a:custGeom>
              <a:avLst/>
              <a:gdLst>
                <a:gd name="T0" fmla="*/ 16 w 929"/>
                <a:gd name="T1" fmla="*/ 31 h 462"/>
                <a:gd name="T2" fmla="*/ 3 w 929"/>
                <a:gd name="T3" fmla="*/ 52 h 462"/>
                <a:gd name="T4" fmla="*/ 20 w 929"/>
                <a:gd name="T5" fmla="*/ 56 h 462"/>
                <a:gd name="T6" fmla="*/ 9 w 929"/>
                <a:gd name="T7" fmla="*/ 65 h 462"/>
                <a:gd name="T8" fmla="*/ 58 w 929"/>
                <a:gd name="T9" fmla="*/ 76 h 462"/>
                <a:gd name="T10" fmla="*/ 79 w 929"/>
                <a:gd name="T11" fmla="*/ 73 h 462"/>
                <a:gd name="T12" fmla="*/ 140 w 929"/>
                <a:gd name="T13" fmla="*/ 43 h 462"/>
                <a:gd name="T14" fmla="*/ 169 w 929"/>
                <a:gd name="T15" fmla="*/ 37 h 462"/>
                <a:gd name="T16" fmla="*/ 182 w 929"/>
                <a:gd name="T17" fmla="*/ 45 h 462"/>
                <a:gd name="T18" fmla="*/ 153 w 929"/>
                <a:gd name="T19" fmla="*/ 49 h 462"/>
                <a:gd name="T20" fmla="*/ 136 w 929"/>
                <a:gd name="T21" fmla="*/ 63 h 462"/>
                <a:gd name="T22" fmla="*/ 142 w 929"/>
                <a:gd name="T23" fmla="*/ 67 h 462"/>
                <a:gd name="T24" fmla="*/ 146 w 929"/>
                <a:gd name="T25" fmla="*/ 88 h 462"/>
                <a:gd name="T26" fmla="*/ 196 w 929"/>
                <a:gd name="T27" fmla="*/ 108 h 462"/>
                <a:gd name="T28" fmla="*/ 189 w 929"/>
                <a:gd name="T29" fmla="*/ 118 h 462"/>
                <a:gd name="T30" fmla="*/ 207 w 929"/>
                <a:gd name="T31" fmla="*/ 138 h 462"/>
                <a:gd name="T32" fmla="*/ 196 w 929"/>
                <a:gd name="T33" fmla="*/ 149 h 462"/>
                <a:gd name="T34" fmla="*/ 182 w 929"/>
                <a:gd name="T35" fmla="*/ 165 h 462"/>
                <a:gd name="T36" fmla="*/ 165 w 929"/>
                <a:gd name="T37" fmla="*/ 182 h 462"/>
                <a:gd name="T38" fmla="*/ 164 w 929"/>
                <a:gd name="T39" fmla="*/ 236 h 462"/>
                <a:gd name="T40" fmla="*/ 187 w 929"/>
                <a:gd name="T41" fmla="*/ 250 h 462"/>
                <a:gd name="T42" fmla="*/ 218 w 929"/>
                <a:gd name="T43" fmla="*/ 252 h 462"/>
                <a:gd name="T44" fmla="*/ 232 w 929"/>
                <a:gd name="T45" fmla="*/ 237 h 462"/>
                <a:gd name="T46" fmla="*/ 284 w 929"/>
                <a:gd name="T47" fmla="*/ 200 h 462"/>
                <a:gd name="T48" fmla="*/ 321 w 929"/>
                <a:gd name="T49" fmla="*/ 187 h 462"/>
                <a:gd name="T50" fmla="*/ 363 w 929"/>
                <a:gd name="T51" fmla="*/ 173 h 462"/>
                <a:gd name="T52" fmla="*/ 404 w 929"/>
                <a:gd name="T53" fmla="*/ 163 h 462"/>
                <a:gd name="T54" fmla="*/ 428 w 929"/>
                <a:gd name="T55" fmla="*/ 146 h 462"/>
                <a:gd name="T56" fmla="*/ 449 w 929"/>
                <a:gd name="T57" fmla="*/ 112 h 462"/>
                <a:gd name="T58" fmla="*/ 450 w 929"/>
                <a:gd name="T59" fmla="*/ 86 h 462"/>
                <a:gd name="T60" fmla="*/ 450 w 929"/>
                <a:gd name="T61" fmla="*/ 70 h 462"/>
                <a:gd name="T62" fmla="*/ 467 w 929"/>
                <a:gd name="T63" fmla="*/ 50 h 462"/>
                <a:gd name="T64" fmla="*/ 491 w 929"/>
                <a:gd name="T65" fmla="*/ 52 h 462"/>
                <a:gd name="T66" fmla="*/ 518 w 929"/>
                <a:gd name="T67" fmla="*/ 29 h 462"/>
                <a:gd name="T68" fmla="*/ 498 w 929"/>
                <a:gd name="T69" fmla="*/ 31 h 462"/>
                <a:gd name="T70" fmla="*/ 476 w 929"/>
                <a:gd name="T71" fmla="*/ 25 h 462"/>
                <a:gd name="T72" fmla="*/ 446 w 929"/>
                <a:gd name="T73" fmla="*/ 12 h 462"/>
                <a:gd name="T74" fmla="*/ 360 w 929"/>
                <a:gd name="T75" fmla="*/ 14 h 462"/>
                <a:gd name="T76" fmla="*/ 328 w 929"/>
                <a:gd name="T77" fmla="*/ 21 h 462"/>
                <a:gd name="T78" fmla="*/ 312 w 929"/>
                <a:gd name="T79" fmla="*/ 21 h 462"/>
                <a:gd name="T80" fmla="*/ 290 w 929"/>
                <a:gd name="T81" fmla="*/ 30 h 462"/>
                <a:gd name="T82" fmla="*/ 268 w 929"/>
                <a:gd name="T83" fmla="*/ 16 h 462"/>
                <a:gd name="T84" fmla="*/ 243 w 929"/>
                <a:gd name="T85" fmla="*/ 22 h 462"/>
                <a:gd name="T86" fmla="*/ 205 w 929"/>
                <a:gd name="T87" fmla="*/ 29 h 462"/>
                <a:gd name="T88" fmla="*/ 230 w 929"/>
                <a:gd name="T89" fmla="*/ 21 h 462"/>
                <a:gd name="T90" fmla="*/ 198 w 929"/>
                <a:gd name="T91" fmla="*/ 4 h 462"/>
                <a:gd name="T92" fmla="*/ 187 w 929"/>
                <a:gd name="T93" fmla="*/ 1 h 462"/>
                <a:gd name="T94" fmla="*/ 176 w 929"/>
                <a:gd name="T95" fmla="*/ 4 h 462"/>
                <a:gd name="T96" fmla="*/ 135 w 929"/>
                <a:gd name="T97" fmla="*/ 9 h 462"/>
                <a:gd name="T98" fmla="*/ 90 w 929"/>
                <a:gd name="T99" fmla="*/ 16 h 462"/>
                <a:gd name="T100" fmla="*/ 61 w 929"/>
                <a:gd name="T101" fmla="*/ 14 h 462"/>
                <a:gd name="T102" fmla="*/ 64 w 929"/>
                <a:gd name="T103" fmla="*/ 38 h 462"/>
                <a:gd name="T104" fmla="*/ 58 w 929"/>
                <a:gd name="T105" fmla="*/ 29 h 462"/>
                <a:gd name="T106" fmla="*/ 34 w 929"/>
                <a:gd name="T107" fmla="*/ 23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2" name="Freeform 42"/>
            <p:cNvSpPr>
              <a:spLocks/>
            </p:cNvSpPr>
            <p:nvPr/>
          </p:nvSpPr>
          <p:spPr bwMode="invGray">
            <a:xfrm>
              <a:off x="2009" y="2135"/>
              <a:ext cx="39" cy="24"/>
            </a:xfrm>
            <a:custGeom>
              <a:avLst/>
              <a:gdLst>
                <a:gd name="T0" fmla="*/ 20 w 52"/>
                <a:gd name="T1" fmla="*/ 0 h 32"/>
                <a:gd name="T2" fmla="*/ 5 w 52"/>
                <a:gd name="T3" fmla="*/ 11 h 32"/>
                <a:gd name="T4" fmla="*/ 14 w 52"/>
                <a:gd name="T5" fmla="*/ 18 h 32"/>
                <a:gd name="T6" fmla="*/ 24 w 52"/>
                <a:gd name="T7" fmla="*/ 17 h 32"/>
                <a:gd name="T8" fmla="*/ 20 w 52"/>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3" name="Freeform 43"/>
            <p:cNvSpPr>
              <a:spLocks/>
            </p:cNvSpPr>
            <p:nvPr/>
          </p:nvSpPr>
          <p:spPr bwMode="invGray">
            <a:xfrm>
              <a:off x="2292" y="2201"/>
              <a:ext cx="128" cy="54"/>
            </a:xfrm>
            <a:custGeom>
              <a:avLst/>
              <a:gdLst>
                <a:gd name="T0" fmla="*/ 57 w 172"/>
                <a:gd name="T1" fmla="*/ 5 h 72"/>
                <a:gd name="T2" fmla="*/ 36 w 172"/>
                <a:gd name="T3" fmla="*/ 2 h 72"/>
                <a:gd name="T4" fmla="*/ 30 w 172"/>
                <a:gd name="T5" fmla="*/ 0 h 72"/>
                <a:gd name="T6" fmla="*/ 0 w 172"/>
                <a:gd name="T7" fmla="*/ 16 h 72"/>
                <a:gd name="T8" fmla="*/ 16 w 172"/>
                <a:gd name="T9" fmla="*/ 23 h 72"/>
                <a:gd name="T10" fmla="*/ 23 w 172"/>
                <a:gd name="T11" fmla="*/ 34 h 72"/>
                <a:gd name="T12" fmla="*/ 36 w 172"/>
                <a:gd name="T13" fmla="*/ 38 h 72"/>
                <a:gd name="T14" fmla="*/ 43 w 172"/>
                <a:gd name="T15" fmla="*/ 41 h 72"/>
                <a:gd name="T16" fmla="*/ 72 w 172"/>
                <a:gd name="T17" fmla="*/ 34 h 72"/>
                <a:gd name="T18" fmla="*/ 95 w 172"/>
                <a:gd name="T19" fmla="*/ 25 h 72"/>
                <a:gd name="T20" fmla="*/ 82 w 172"/>
                <a:gd name="T21" fmla="*/ 11 h 72"/>
                <a:gd name="T22" fmla="*/ 75 w 172"/>
                <a:gd name="T23" fmla="*/ 2 h 72"/>
                <a:gd name="T24" fmla="*/ 57 w 172"/>
                <a:gd name="T25" fmla="*/ 5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4" name="Freeform 44"/>
            <p:cNvSpPr>
              <a:spLocks/>
            </p:cNvSpPr>
            <p:nvPr/>
          </p:nvSpPr>
          <p:spPr bwMode="invGray">
            <a:xfrm>
              <a:off x="2393" y="2038"/>
              <a:ext cx="39" cy="24"/>
            </a:xfrm>
            <a:custGeom>
              <a:avLst/>
              <a:gdLst>
                <a:gd name="T0" fmla="*/ 20 w 52"/>
                <a:gd name="T1" fmla="*/ 0 h 32"/>
                <a:gd name="T2" fmla="*/ 5 w 52"/>
                <a:gd name="T3" fmla="*/ 11 h 32"/>
                <a:gd name="T4" fmla="*/ 14 w 52"/>
                <a:gd name="T5" fmla="*/ 18 h 32"/>
                <a:gd name="T6" fmla="*/ 24 w 52"/>
                <a:gd name="T7" fmla="*/ 17 h 32"/>
                <a:gd name="T8" fmla="*/ 20 w 52"/>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5" name="Freeform 45"/>
            <p:cNvSpPr>
              <a:spLocks/>
            </p:cNvSpPr>
            <p:nvPr/>
          </p:nvSpPr>
          <p:spPr bwMode="invGray">
            <a:xfrm>
              <a:off x="2662" y="2006"/>
              <a:ext cx="155" cy="63"/>
            </a:xfrm>
            <a:custGeom>
              <a:avLst/>
              <a:gdLst>
                <a:gd name="T0" fmla="*/ 108 w 206"/>
                <a:gd name="T1" fmla="*/ 4 h 85"/>
                <a:gd name="T2" fmla="*/ 59 w 206"/>
                <a:gd name="T3" fmla="*/ 5 h 85"/>
                <a:gd name="T4" fmla="*/ 62 w 206"/>
                <a:gd name="T5" fmla="*/ 14 h 85"/>
                <a:gd name="T6" fmla="*/ 61 w 206"/>
                <a:gd name="T7" fmla="*/ 18 h 85"/>
                <a:gd name="T8" fmla="*/ 50 w 206"/>
                <a:gd name="T9" fmla="*/ 15 h 85"/>
                <a:gd name="T10" fmla="*/ 44 w 206"/>
                <a:gd name="T11" fmla="*/ 10 h 85"/>
                <a:gd name="T12" fmla="*/ 13 w 206"/>
                <a:gd name="T13" fmla="*/ 15 h 85"/>
                <a:gd name="T14" fmla="*/ 17 w 206"/>
                <a:gd name="T15" fmla="*/ 27 h 85"/>
                <a:gd name="T16" fmla="*/ 31 w 206"/>
                <a:gd name="T17" fmla="*/ 29 h 85"/>
                <a:gd name="T18" fmla="*/ 42 w 206"/>
                <a:gd name="T19" fmla="*/ 40 h 85"/>
                <a:gd name="T20" fmla="*/ 50 w 206"/>
                <a:gd name="T21" fmla="*/ 47 h 85"/>
                <a:gd name="T22" fmla="*/ 62 w 206"/>
                <a:gd name="T23" fmla="*/ 37 h 85"/>
                <a:gd name="T24" fmla="*/ 68 w 206"/>
                <a:gd name="T25" fmla="*/ 33 h 85"/>
                <a:gd name="T26" fmla="*/ 72 w 206"/>
                <a:gd name="T27" fmla="*/ 26 h 85"/>
                <a:gd name="T28" fmla="*/ 95 w 206"/>
                <a:gd name="T29" fmla="*/ 19 h 85"/>
                <a:gd name="T30" fmla="*/ 106 w 206"/>
                <a:gd name="T31" fmla="*/ 17 h 85"/>
                <a:gd name="T32" fmla="*/ 113 w 206"/>
                <a:gd name="T33" fmla="*/ 15 h 85"/>
                <a:gd name="T34" fmla="*/ 108 w 206"/>
                <a:gd name="T35" fmla="*/ 4 h 8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6" name="Freeform 46"/>
            <p:cNvSpPr>
              <a:spLocks/>
            </p:cNvSpPr>
            <p:nvPr/>
          </p:nvSpPr>
          <p:spPr bwMode="invGray">
            <a:xfrm>
              <a:off x="2759" y="2039"/>
              <a:ext cx="48" cy="21"/>
            </a:xfrm>
            <a:custGeom>
              <a:avLst/>
              <a:gdLst>
                <a:gd name="T0" fmla="*/ 20 w 64"/>
                <a:gd name="T1" fmla="*/ 4 h 28"/>
                <a:gd name="T2" fmla="*/ 5 w 64"/>
                <a:gd name="T3" fmla="*/ 2 h 28"/>
                <a:gd name="T4" fmla="*/ 14 w 64"/>
                <a:gd name="T5" fmla="*/ 16 h 28"/>
                <a:gd name="T6" fmla="*/ 31 w 64"/>
                <a:gd name="T7" fmla="*/ 8 h 28"/>
                <a:gd name="T8" fmla="*/ 20 w 64"/>
                <a:gd name="T9" fmla="*/ 4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7" name="Freeform 47"/>
            <p:cNvSpPr>
              <a:spLocks/>
            </p:cNvSpPr>
            <p:nvPr/>
          </p:nvSpPr>
          <p:spPr bwMode="invGray">
            <a:xfrm>
              <a:off x="2467" y="2311"/>
              <a:ext cx="109" cy="132"/>
            </a:xfrm>
            <a:custGeom>
              <a:avLst/>
              <a:gdLst>
                <a:gd name="T0" fmla="*/ 13 w 146"/>
                <a:gd name="T1" fmla="*/ 11 h 176"/>
                <a:gd name="T2" fmla="*/ 0 w 146"/>
                <a:gd name="T3" fmla="*/ 14 h 176"/>
                <a:gd name="T4" fmla="*/ 7 w 146"/>
                <a:gd name="T5" fmla="*/ 24 h 176"/>
                <a:gd name="T6" fmla="*/ 19 w 146"/>
                <a:gd name="T7" fmla="*/ 49 h 176"/>
                <a:gd name="T8" fmla="*/ 29 w 146"/>
                <a:gd name="T9" fmla="*/ 51 h 176"/>
                <a:gd name="T10" fmla="*/ 28 w 146"/>
                <a:gd name="T11" fmla="*/ 60 h 176"/>
                <a:gd name="T12" fmla="*/ 16 w 146"/>
                <a:gd name="T13" fmla="*/ 64 h 176"/>
                <a:gd name="T14" fmla="*/ 9 w 146"/>
                <a:gd name="T15" fmla="*/ 74 h 176"/>
                <a:gd name="T16" fmla="*/ 10 w 146"/>
                <a:gd name="T17" fmla="*/ 77 h 176"/>
                <a:gd name="T18" fmla="*/ 16 w 146"/>
                <a:gd name="T19" fmla="*/ 80 h 176"/>
                <a:gd name="T20" fmla="*/ 10 w 146"/>
                <a:gd name="T21" fmla="*/ 95 h 176"/>
                <a:gd name="T22" fmla="*/ 11 w 146"/>
                <a:gd name="T23" fmla="*/ 98 h 176"/>
                <a:gd name="T24" fmla="*/ 19 w 146"/>
                <a:gd name="T25" fmla="*/ 96 h 176"/>
                <a:gd name="T26" fmla="*/ 32 w 146"/>
                <a:gd name="T27" fmla="*/ 95 h 176"/>
                <a:gd name="T28" fmla="*/ 52 w 146"/>
                <a:gd name="T29" fmla="*/ 96 h 176"/>
                <a:gd name="T30" fmla="*/ 61 w 146"/>
                <a:gd name="T31" fmla="*/ 95 h 176"/>
                <a:gd name="T32" fmla="*/ 68 w 146"/>
                <a:gd name="T33" fmla="*/ 93 h 176"/>
                <a:gd name="T34" fmla="*/ 72 w 146"/>
                <a:gd name="T35" fmla="*/ 80 h 176"/>
                <a:gd name="T36" fmla="*/ 81 w 146"/>
                <a:gd name="T37" fmla="*/ 75 h 176"/>
                <a:gd name="T38" fmla="*/ 61 w 146"/>
                <a:gd name="T39" fmla="*/ 62 h 176"/>
                <a:gd name="T40" fmla="*/ 49 w 146"/>
                <a:gd name="T41" fmla="*/ 47 h 176"/>
                <a:gd name="T42" fmla="*/ 46 w 146"/>
                <a:gd name="T43" fmla="*/ 39 h 176"/>
                <a:gd name="T44" fmla="*/ 36 w 146"/>
                <a:gd name="T45" fmla="*/ 35 h 176"/>
                <a:gd name="T46" fmla="*/ 48 w 146"/>
                <a:gd name="T47" fmla="*/ 26 h 176"/>
                <a:gd name="T48" fmla="*/ 36 w 146"/>
                <a:gd name="T49" fmla="*/ 17 h 176"/>
                <a:gd name="T50" fmla="*/ 39 w 146"/>
                <a:gd name="T51" fmla="*/ 8 h 176"/>
                <a:gd name="T52" fmla="*/ 25 w 146"/>
                <a:gd name="T53" fmla="*/ 1 h 176"/>
                <a:gd name="T54" fmla="*/ 16 w 146"/>
                <a:gd name="T55" fmla="*/ 5 h 176"/>
                <a:gd name="T56" fmla="*/ 13 w 146"/>
                <a:gd name="T57" fmla="*/ 11 h 1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8" name="Freeform 48"/>
            <p:cNvSpPr>
              <a:spLocks/>
            </p:cNvSpPr>
            <p:nvPr/>
          </p:nvSpPr>
          <p:spPr bwMode="invGray">
            <a:xfrm>
              <a:off x="2413" y="2359"/>
              <a:ext cx="69" cy="68"/>
            </a:xfrm>
            <a:custGeom>
              <a:avLst/>
              <a:gdLst>
                <a:gd name="T0" fmla="*/ 33 w 92"/>
                <a:gd name="T1" fmla="*/ 3 h 92"/>
                <a:gd name="T2" fmla="*/ 47 w 92"/>
                <a:gd name="T3" fmla="*/ 4 h 92"/>
                <a:gd name="T4" fmla="*/ 52 w 92"/>
                <a:gd name="T5" fmla="*/ 14 h 92"/>
                <a:gd name="T6" fmla="*/ 44 w 92"/>
                <a:gd name="T7" fmla="*/ 26 h 92"/>
                <a:gd name="T8" fmla="*/ 26 w 92"/>
                <a:gd name="T9" fmla="*/ 41 h 92"/>
                <a:gd name="T10" fmla="*/ 11 w 92"/>
                <a:gd name="T11" fmla="*/ 50 h 92"/>
                <a:gd name="T12" fmla="*/ 5 w 92"/>
                <a:gd name="T13" fmla="*/ 39 h 92"/>
                <a:gd name="T14" fmla="*/ 11 w 92"/>
                <a:gd name="T15" fmla="*/ 35 h 92"/>
                <a:gd name="T16" fmla="*/ 8 w 92"/>
                <a:gd name="T17" fmla="*/ 25 h 92"/>
                <a:gd name="T18" fmla="*/ 23 w 92"/>
                <a:gd name="T19" fmla="*/ 16 h 92"/>
                <a:gd name="T20" fmla="*/ 33 w 92"/>
                <a:gd name="T21" fmla="*/ 3 h 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9" name="Freeform 49"/>
            <p:cNvSpPr>
              <a:spLocks/>
            </p:cNvSpPr>
            <p:nvPr/>
          </p:nvSpPr>
          <p:spPr bwMode="invGray">
            <a:xfrm>
              <a:off x="4099" y="3502"/>
              <a:ext cx="474" cy="495"/>
            </a:xfrm>
            <a:custGeom>
              <a:avLst/>
              <a:gdLst>
                <a:gd name="T0" fmla="*/ 119 w 633"/>
                <a:gd name="T1" fmla="*/ 6 h 660"/>
                <a:gd name="T2" fmla="*/ 99 w 633"/>
                <a:gd name="T3" fmla="*/ 11 h 660"/>
                <a:gd name="T4" fmla="*/ 81 w 633"/>
                <a:gd name="T5" fmla="*/ 29 h 660"/>
                <a:gd name="T6" fmla="*/ 58 w 633"/>
                <a:gd name="T7" fmla="*/ 33 h 660"/>
                <a:gd name="T8" fmla="*/ 47 w 633"/>
                <a:gd name="T9" fmla="*/ 42 h 660"/>
                <a:gd name="T10" fmla="*/ 38 w 633"/>
                <a:gd name="T11" fmla="*/ 65 h 660"/>
                <a:gd name="T12" fmla="*/ 20 w 633"/>
                <a:gd name="T13" fmla="*/ 94 h 660"/>
                <a:gd name="T14" fmla="*/ 0 w 633"/>
                <a:gd name="T15" fmla="*/ 101 h 660"/>
                <a:gd name="T16" fmla="*/ 40 w 633"/>
                <a:gd name="T17" fmla="*/ 182 h 660"/>
                <a:gd name="T18" fmla="*/ 67 w 633"/>
                <a:gd name="T19" fmla="*/ 240 h 660"/>
                <a:gd name="T20" fmla="*/ 81 w 633"/>
                <a:gd name="T21" fmla="*/ 249 h 660"/>
                <a:gd name="T22" fmla="*/ 94 w 633"/>
                <a:gd name="T23" fmla="*/ 254 h 660"/>
                <a:gd name="T24" fmla="*/ 128 w 633"/>
                <a:gd name="T25" fmla="*/ 242 h 660"/>
                <a:gd name="T26" fmla="*/ 142 w 633"/>
                <a:gd name="T27" fmla="*/ 238 h 660"/>
                <a:gd name="T28" fmla="*/ 168 w 633"/>
                <a:gd name="T29" fmla="*/ 254 h 660"/>
                <a:gd name="T30" fmla="*/ 182 w 633"/>
                <a:gd name="T31" fmla="*/ 296 h 660"/>
                <a:gd name="T32" fmla="*/ 189 w 633"/>
                <a:gd name="T33" fmla="*/ 294 h 660"/>
                <a:gd name="T34" fmla="*/ 193 w 633"/>
                <a:gd name="T35" fmla="*/ 287 h 660"/>
                <a:gd name="T36" fmla="*/ 207 w 633"/>
                <a:gd name="T37" fmla="*/ 308 h 660"/>
                <a:gd name="T38" fmla="*/ 227 w 633"/>
                <a:gd name="T39" fmla="*/ 321 h 660"/>
                <a:gd name="T40" fmla="*/ 244 w 633"/>
                <a:gd name="T41" fmla="*/ 339 h 660"/>
                <a:gd name="T42" fmla="*/ 249 w 633"/>
                <a:gd name="T43" fmla="*/ 346 h 660"/>
                <a:gd name="T44" fmla="*/ 255 w 633"/>
                <a:gd name="T45" fmla="*/ 350 h 660"/>
                <a:gd name="T46" fmla="*/ 271 w 633"/>
                <a:gd name="T47" fmla="*/ 368 h 660"/>
                <a:gd name="T48" fmla="*/ 276 w 633"/>
                <a:gd name="T49" fmla="*/ 355 h 660"/>
                <a:gd name="T50" fmla="*/ 303 w 633"/>
                <a:gd name="T51" fmla="*/ 371 h 660"/>
                <a:gd name="T52" fmla="*/ 329 w 633"/>
                <a:gd name="T53" fmla="*/ 368 h 660"/>
                <a:gd name="T54" fmla="*/ 345 w 633"/>
                <a:gd name="T55" fmla="*/ 299 h 660"/>
                <a:gd name="T56" fmla="*/ 354 w 633"/>
                <a:gd name="T57" fmla="*/ 260 h 660"/>
                <a:gd name="T58" fmla="*/ 347 w 633"/>
                <a:gd name="T59" fmla="*/ 206 h 660"/>
                <a:gd name="T60" fmla="*/ 300 w 633"/>
                <a:gd name="T61" fmla="*/ 152 h 660"/>
                <a:gd name="T62" fmla="*/ 296 w 633"/>
                <a:gd name="T63" fmla="*/ 132 h 660"/>
                <a:gd name="T64" fmla="*/ 258 w 633"/>
                <a:gd name="T65" fmla="*/ 101 h 660"/>
                <a:gd name="T66" fmla="*/ 264 w 633"/>
                <a:gd name="T67" fmla="*/ 87 h 660"/>
                <a:gd name="T68" fmla="*/ 255 w 633"/>
                <a:gd name="T69" fmla="*/ 74 h 660"/>
                <a:gd name="T70" fmla="*/ 234 w 633"/>
                <a:gd name="T71" fmla="*/ 44 h 660"/>
                <a:gd name="T72" fmla="*/ 220 w 633"/>
                <a:gd name="T73" fmla="*/ 17 h 660"/>
                <a:gd name="T74" fmla="*/ 218 w 633"/>
                <a:gd name="T75" fmla="*/ 11 h 660"/>
                <a:gd name="T76" fmla="*/ 204 w 633"/>
                <a:gd name="T77" fmla="*/ 85 h 660"/>
                <a:gd name="T78" fmla="*/ 182 w 633"/>
                <a:gd name="T79" fmla="*/ 65 h 660"/>
                <a:gd name="T80" fmla="*/ 164 w 633"/>
                <a:gd name="T81" fmla="*/ 62 h 660"/>
                <a:gd name="T82" fmla="*/ 153 w 633"/>
                <a:gd name="T83" fmla="*/ 49 h 660"/>
                <a:gd name="T84" fmla="*/ 148 w 633"/>
                <a:gd name="T85" fmla="*/ 35 h 660"/>
                <a:gd name="T86" fmla="*/ 155 w 633"/>
                <a:gd name="T87" fmla="*/ 31 h 660"/>
                <a:gd name="T88" fmla="*/ 135 w 633"/>
                <a:gd name="T89" fmla="*/ 11 h 660"/>
                <a:gd name="T90" fmla="*/ 121 w 633"/>
                <a:gd name="T91" fmla="*/ 6 h 660"/>
                <a:gd name="T92" fmla="*/ 115 w 633"/>
                <a:gd name="T93" fmla="*/ 4 h 660"/>
                <a:gd name="T94" fmla="*/ 119 w 633"/>
                <a:gd name="T95" fmla="*/ 6 h 66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0" name="Freeform 50"/>
            <p:cNvSpPr>
              <a:spLocks/>
            </p:cNvSpPr>
            <p:nvPr/>
          </p:nvSpPr>
          <p:spPr bwMode="invGray">
            <a:xfrm>
              <a:off x="4246" y="3241"/>
              <a:ext cx="319" cy="210"/>
            </a:xfrm>
            <a:custGeom>
              <a:avLst/>
              <a:gdLst>
                <a:gd name="T0" fmla="*/ 47 w 426"/>
                <a:gd name="T1" fmla="*/ 34 h 280"/>
                <a:gd name="T2" fmla="*/ 38 w 426"/>
                <a:gd name="T3" fmla="*/ 20 h 280"/>
                <a:gd name="T4" fmla="*/ 36 w 426"/>
                <a:gd name="T5" fmla="*/ 9 h 280"/>
                <a:gd name="T6" fmla="*/ 29 w 426"/>
                <a:gd name="T7" fmla="*/ 7 h 280"/>
                <a:gd name="T8" fmla="*/ 9 w 426"/>
                <a:gd name="T9" fmla="*/ 9 h 280"/>
                <a:gd name="T10" fmla="*/ 25 w 426"/>
                <a:gd name="T11" fmla="*/ 23 h 280"/>
                <a:gd name="T12" fmla="*/ 27 w 426"/>
                <a:gd name="T13" fmla="*/ 29 h 280"/>
                <a:gd name="T14" fmla="*/ 13 w 426"/>
                <a:gd name="T15" fmla="*/ 38 h 280"/>
                <a:gd name="T16" fmla="*/ 49 w 426"/>
                <a:gd name="T17" fmla="*/ 52 h 280"/>
                <a:gd name="T18" fmla="*/ 70 w 426"/>
                <a:gd name="T19" fmla="*/ 63 h 280"/>
                <a:gd name="T20" fmla="*/ 72 w 426"/>
                <a:gd name="T21" fmla="*/ 70 h 280"/>
                <a:gd name="T22" fmla="*/ 79 w 426"/>
                <a:gd name="T23" fmla="*/ 74 h 280"/>
                <a:gd name="T24" fmla="*/ 83 w 426"/>
                <a:gd name="T25" fmla="*/ 88 h 280"/>
                <a:gd name="T26" fmla="*/ 74 w 426"/>
                <a:gd name="T27" fmla="*/ 110 h 280"/>
                <a:gd name="T28" fmla="*/ 101 w 426"/>
                <a:gd name="T29" fmla="*/ 106 h 280"/>
                <a:gd name="T30" fmla="*/ 108 w 426"/>
                <a:gd name="T31" fmla="*/ 122 h 280"/>
                <a:gd name="T32" fmla="*/ 121 w 426"/>
                <a:gd name="T33" fmla="*/ 126 h 280"/>
                <a:gd name="T34" fmla="*/ 128 w 426"/>
                <a:gd name="T35" fmla="*/ 128 h 280"/>
                <a:gd name="T36" fmla="*/ 142 w 426"/>
                <a:gd name="T37" fmla="*/ 126 h 280"/>
                <a:gd name="T38" fmla="*/ 155 w 426"/>
                <a:gd name="T39" fmla="*/ 110 h 280"/>
                <a:gd name="T40" fmla="*/ 189 w 426"/>
                <a:gd name="T41" fmla="*/ 142 h 280"/>
                <a:gd name="T42" fmla="*/ 204 w 426"/>
                <a:gd name="T43" fmla="*/ 158 h 280"/>
                <a:gd name="T44" fmla="*/ 202 w 426"/>
                <a:gd name="T45" fmla="*/ 126 h 280"/>
                <a:gd name="T46" fmla="*/ 189 w 426"/>
                <a:gd name="T47" fmla="*/ 113 h 280"/>
                <a:gd name="T48" fmla="*/ 209 w 426"/>
                <a:gd name="T49" fmla="*/ 95 h 280"/>
                <a:gd name="T50" fmla="*/ 229 w 426"/>
                <a:gd name="T51" fmla="*/ 88 h 280"/>
                <a:gd name="T52" fmla="*/ 236 w 426"/>
                <a:gd name="T53" fmla="*/ 86 h 280"/>
                <a:gd name="T54" fmla="*/ 238 w 426"/>
                <a:gd name="T55" fmla="*/ 79 h 280"/>
                <a:gd name="T56" fmla="*/ 200 w 426"/>
                <a:gd name="T57" fmla="*/ 83 h 280"/>
                <a:gd name="T58" fmla="*/ 171 w 426"/>
                <a:gd name="T59" fmla="*/ 79 h 280"/>
                <a:gd name="T60" fmla="*/ 168 w 426"/>
                <a:gd name="T61" fmla="*/ 72 h 280"/>
                <a:gd name="T62" fmla="*/ 164 w 426"/>
                <a:gd name="T63" fmla="*/ 65 h 280"/>
                <a:gd name="T64" fmla="*/ 124 w 426"/>
                <a:gd name="T65" fmla="*/ 45 h 280"/>
                <a:gd name="T66" fmla="*/ 90 w 426"/>
                <a:gd name="T67" fmla="*/ 34 h 280"/>
                <a:gd name="T68" fmla="*/ 76 w 426"/>
                <a:gd name="T69" fmla="*/ 29 h 280"/>
                <a:gd name="T70" fmla="*/ 45 w 426"/>
                <a:gd name="T71" fmla="*/ 29 h 280"/>
                <a:gd name="T72" fmla="*/ 38 w 426"/>
                <a:gd name="T73" fmla="*/ 18 h 280"/>
                <a:gd name="T74" fmla="*/ 38 w 426"/>
                <a:gd name="T75" fmla="*/ 0 h 2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989898">
                        <a:alpha val="50000"/>
                      </a:srgbClr>
                    </a:outerShdw>
                  </a:effectLst>
                </a14:hiddenEffects>
              </a:ext>
            </a:extLst>
          </p:spPr>
          <p:txBody>
            <a:bodyPr/>
            <a:lstStyle/>
            <a:p>
              <a:endParaRPr lang="zh-CN" altLang="en-US"/>
            </a:p>
          </p:txBody>
        </p:sp>
        <p:sp>
          <p:nvSpPr>
            <p:cNvPr id="41" name="Freeform 51"/>
            <p:cNvSpPr>
              <a:spLocks/>
            </p:cNvSpPr>
            <p:nvPr/>
          </p:nvSpPr>
          <p:spPr bwMode="invGray">
            <a:xfrm>
              <a:off x="4255" y="3243"/>
              <a:ext cx="311" cy="211"/>
            </a:xfrm>
            <a:custGeom>
              <a:avLst/>
              <a:gdLst>
                <a:gd name="T0" fmla="*/ 0 w 416"/>
                <a:gd name="T1" fmla="*/ 1 h 282"/>
                <a:gd name="T2" fmla="*/ 11 w 416"/>
                <a:gd name="T3" fmla="*/ 21 h 282"/>
                <a:gd name="T4" fmla="*/ 16 w 416"/>
                <a:gd name="T5" fmla="*/ 28 h 282"/>
                <a:gd name="T6" fmla="*/ 47 w 416"/>
                <a:gd name="T7" fmla="*/ 50 h 282"/>
                <a:gd name="T8" fmla="*/ 67 w 416"/>
                <a:gd name="T9" fmla="*/ 64 h 282"/>
                <a:gd name="T10" fmla="*/ 74 w 416"/>
                <a:gd name="T11" fmla="*/ 68 h 282"/>
                <a:gd name="T12" fmla="*/ 76 w 416"/>
                <a:gd name="T13" fmla="*/ 94 h 282"/>
                <a:gd name="T14" fmla="*/ 65 w 416"/>
                <a:gd name="T15" fmla="*/ 112 h 282"/>
                <a:gd name="T16" fmla="*/ 76 w 416"/>
                <a:gd name="T17" fmla="*/ 110 h 282"/>
                <a:gd name="T18" fmla="*/ 83 w 416"/>
                <a:gd name="T19" fmla="*/ 106 h 282"/>
                <a:gd name="T20" fmla="*/ 90 w 416"/>
                <a:gd name="T21" fmla="*/ 112 h 282"/>
                <a:gd name="T22" fmla="*/ 103 w 416"/>
                <a:gd name="T23" fmla="*/ 121 h 282"/>
                <a:gd name="T24" fmla="*/ 117 w 416"/>
                <a:gd name="T25" fmla="*/ 130 h 282"/>
                <a:gd name="T26" fmla="*/ 134 w 416"/>
                <a:gd name="T27" fmla="*/ 123 h 282"/>
                <a:gd name="T28" fmla="*/ 138 w 416"/>
                <a:gd name="T29" fmla="*/ 110 h 282"/>
                <a:gd name="T30" fmla="*/ 150 w 416"/>
                <a:gd name="T31" fmla="*/ 112 h 282"/>
                <a:gd name="T32" fmla="*/ 163 w 416"/>
                <a:gd name="T33" fmla="*/ 117 h 282"/>
                <a:gd name="T34" fmla="*/ 190 w 416"/>
                <a:gd name="T35" fmla="*/ 157 h 282"/>
                <a:gd name="T36" fmla="*/ 199 w 416"/>
                <a:gd name="T37" fmla="*/ 155 h 282"/>
                <a:gd name="T38" fmla="*/ 197 w 416"/>
                <a:gd name="T39" fmla="*/ 141 h 282"/>
                <a:gd name="T40" fmla="*/ 176 w 416"/>
                <a:gd name="T41" fmla="*/ 110 h 282"/>
                <a:gd name="T42" fmla="*/ 201 w 416"/>
                <a:gd name="T43" fmla="*/ 97 h 282"/>
                <a:gd name="T44" fmla="*/ 228 w 416"/>
                <a:gd name="T45" fmla="*/ 81 h 282"/>
                <a:gd name="T46" fmla="*/ 229 w 416"/>
                <a:gd name="T47" fmla="*/ 67 h 282"/>
                <a:gd name="T48" fmla="*/ 205 w 416"/>
                <a:gd name="T49" fmla="*/ 77 h 282"/>
                <a:gd name="T50" fmla="*/ 172 w 416"/>
                <a:gd name="T51" fmla="*/ 77 h 282"/>
                <a:gd name="T52" fmla="*/ 147 w 416"/>
                <a:gd name="T53" fmla="*/ 55 h 282"/>
                <a:gd name="T54" fmla="*/ 101 w 416"/>
                <a:gd name="T55" fmla="*/ 34 h 282"/>
                <a:gd name="T56" fmla="*/ 74 w 416"/>
                <a:gd name="T57" fmla="*/ 19 h 282"/>
                <a:gd name="T58" fmla="*/ 52 w 416"/>
                <a:gd name="T59" fmla="*/ 23 h 282"/>
                <a:gd name="T60" fmla="*/ 43 w 416"/>
                <a:gd name="T61" fmla="*/ 32 h 282"/>
                <a:gd name="T62" fmla="*/ 31 w 416"/>
                <a:gd name="T63" fmla="*/ 10 h 282"/>
                <a:gd name="T64" fmla="*/ 0 w 416"/>
                <a:gd name="T65" fmla="*/ 1 h 2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2" name="Freeform 52"/>
            <p:cNvSpPr>
              <a:spLocks/>
            </p:cNvSpPr>
            <p:nvPr/>
          </p:nvSpPr>
          <p:spPr bwMode="invGray">
            <a:xfrm>
              <a:off x="4485" y="4013"/>
              <a:ext cx="45" cy="58"/>
            </a:xfrm>
            <a:custGeom>
              <a:avLst/>
              <a:gdLst>
                <a:gd name="T0" fmla="*/ 18 w 60"/>
                <a:gd name="T1" fmla="*/ 10 h 78"/>
                <a:gd name="T2" fmla="*/ 0 w 60"/>
                <a:gd name="T3" fmla="*/ 10 h 78"/>
                <a:gd name="T4" fmla="*/ 11 w 60"/>
                <a:gd name="T5" fmla="*/ 23 h 78"/>
                <a:gd name="T6" fmla="*/ 16 w 60"/>
                <a:gd name="T7" fmla="*/ 36 h 78"/>
                <a:gd name="T8" fmla="*/ 18 w 60"/>
                <a:gd name="T9" fmla="*/ 43 h 78"/>
                <a:gd name="T10" fmla="*/ 34 w 60"/>
                <a:gd name="T11" fmla="*/ 28 h 78"/>
                <a:gd name="T12" fmla="*/ 18 w 60"/>
                <a:gd name="T13" fmla="*/ 10 h 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3" name="Freeform 53"/>
            <p:cNvSpPr>
              <a:spLocks/>
            </p:cNvSpPr>
            <p:nvPr/>
          </p:nvSpPr>
          <p:spPr bwMode="invGray">
            <a:xfrm>
              <a:off x="4621" y="3923"/>
              <a:ext cx="164" cy="85"/>
            </a:xfrm>
            <a:custGeom>
              <a:avLst/>
              <a:gdLst>
                <a:gd name="T0" fmla="*/ 26 w 219"/>
                <a:gd name="T1" fmla="*/ 41 h 113"/>
                <a:gd name="T2" fmla="*/ 22 w 219"/>
                <a:gd name="T3" fmla="*/ 35 h 113"/>
                <a:gd name="T4" fmla="*/ 8 w 219"/>
                <a:gd name="T5" fmla="*/ 39 h 113"/>
                <a:gd name="T6" fmla="*/ 22 w 219"/>
                <a:gd name="T7" fmla="*/ 64 h 113"/>
                <a:gd name="T8" fmla="*/ 69 w 219"/>
                <a:gd name="T9" fmla="*/ 50 h 113"/>
                <a:gd name="T10" fmla="*/ 82 w 219"/>
                <a:gd name="T11" fmla="*/ 41 h 113"/>
                <a:gd name="T12" fmla="*/ 96 w 219"/>
                <a:gd name="T13" fmla="*/ 37 h 113"/>
                <a:gd name="T14" fmla="*/ 123 w 219"/>
                <a:gd name="T15" fmla="*/ 11 h 113"/>
                <a:gd name="T16" fmla="*/ 118 w 219"/>
                <a:gd name="T17" fmla="*/ 0 h 113"/>
                <a:gd name="T18" fmla="*/ 100 w 219"/>
                <a:gd name="T19" fmla="*/ 10 h 113"/>
                <a:gd name="T20" fmla="*/ 60 w 219"/>
                <a:gd name="T21" fmla="*/ 23 h 113"/>
                <a:gd name="T22" fmla="*/ 46 w 219"/>
                <a:gd name="T23" fmla="*/ 26 h 113"/>
                <a:gd name="T24" fmla="*/ 33 w 219"/>
                <a:gd name="T25" fmla="*/ 30 h 113"/>
                <a:gd name="T26" fmla="*/ 26 w 219"/>
                <a:gd name="T27" fmla="*/ 41 h 11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4" name="Freeform 54"/>
            <p:cNvSpPr>
              <a:spLocks/>
            </p:cNvSpPr>
            <p:nvPr/>
          </p:nvSpPr>
          <p:spPr bwMode="invGray">
            <a:xfrm>
              <a:off x="4791" y="3873"/>
              <a:ext cx="104" cy="92"/>
            </a:xfrm>
            <a:custGeom>
              <a:avLst/>
              <a:gdLst>
                <a:gd name="T0" fmla="*/ 7 w 139"/>
                <a:gd name="T1" fmla="*/ 34 h 122"/>
                <a:gd name="T2" fmla="*/ 4 w 139"/>
                <a:gd name="T3" fmla="*/ 48 h 122"/>
                <a:gd name="T4" fmla="*/ 0 w 139"/>
                <a:gd name="T5" fmla="*/ 61 h 122"/>
                <a:gd name="T6" fmla="*/ 20 w 139"/>
                <a:gd name="T7" fmla="*/ 66 h 122"/>
                <a:gd name="T8" fmla="*/ 29 w 139"/>
                <a:gd name="T9" fmla="*/ 54 h 122"/>
                <a:gd name="T10" fmla="*/ 70 w 139"/>
                <a:gd name="T11" fmla="*/ 38 h 122"/>
                <a:gd name="T12" fmla="*/ 76 w 139"/>
                <a:gd name="T13" fmla="*/ 25 h 122"/>
                <a:gd name="T14" fmla="*/ 63 w 139"/>
                <a:gd name="T15" fmla="*/ 16 h 122"/>
                <a:gd name="T16" fmla="*/ 56 w 139"/>
                <a:gd name="T17" fmla="*/ 11 h 122"/>
                <a:gd name="T18" fmla="*/ 36 w 139"/>
                <a:gd name="T19" fmla="*/ 7 h 122"/>
                <a:gd name="T20" fmla="*/ 29 w 139"/>
                <a:gd name="T21" fmla="*/ 20 h 122"/>
                <a:gd name="T22" fmla="*/ 7 w 139"/>
                <a:gd name="T23" fmla="*/ 34 h 1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5" name="Freeform 55"/>
            <p:cNvSpPr>
              <a:spLocks/>
            </p:cNvSpPr>
            <p:nvPr/>
          </p:nvSpPr>
          <p:spPr bwMode="invGray">
            <a:xfrm>
              <a:off x="4846" y="3832"/>
              <a:ext cx="37" cy="26"/>
            </a:xfrm>
            <a:custGeom>
              <a:avLst/>
              <a:gdLst>
                <a:gd name="T0" fmla="*/ 17 w 49"/>
                <a:gd name="T1" fmla="*/ 0 h 35"/>
                <a:gd name="T2" fmla="*/ 5 w 49"/>
                <a:gd name="T3" fmla="*/ 6 h 35"/>
                <a:gd name="T4" fmla="*/ 14 w 49"/>
                <a:gd name="T5" fmla="*/ 19 h 35"/>
                <a:gd name="T6" fmla="*/ 22 w 49"/>
                <a:gd name="T7" fmla="*/ 14 h 35"/>
                <a:gd name="T8" fmla="*/ 17 w 49"/>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6" name="Freeform 56"/>
            <p:cNvSpPr>
              <a:spLocks/>
            </p:cNvSpPr>
            <p:nvPr/>
          </p:nvSpPr>
          <p:spPr bwMode="invGray">
            <a:xfrm>
              <a:off x="3123" y="3346"/>
              <a:ext cx="123" cy="201"/>
            </a:xfrm>
            <a:custGeom>
              <a:avLst/>
              <a:gdLst>
                <a:gd name="T0" fmla="*/ 72 w 164"/>
                <a:gd name="T1" fmla="*/ 0 h 268"/>
                <a:gd name="T2" fmla="*/ 59 w 164"/>
                <a:gd name="T3" fmla="*/ 16 h 268"/>
                <a:gd name="T4" fmla="*/ 50 w 164"/>
                <a:gd name="T5" fmla="*/ 36 h 268"/>
                <a:gd name="T6" fmla="*/ 20 w 164"/>
                <a:gd name="T7" fmla="*/ 47 h 268"/>
                <a:gd name="T8" fmla="*/ 16 w 164"/>
                <a:gd name="T9" fmla="*/ 54 h 268"/>
                <a:gd name="T10" fmla="*/ 9 w 164"/>
                <a:gd name="T11" fmla="*/ 56 h 268"/>
                <a:gd name="T12" fmla="*/ 11 w 164"/>
                <a:gd name="T13" fmla="*/ 74 h 268"/>
                <a:gd name="T14" fmla="*/ 16 w 164"/>
                <a:gd name="T15" fmla="*/ 88 h 268"/>
                <a:gd name="T16" fmla="*/ 0 w 164"/>
                <a:gd name="T17" fmla="*/ 113 h 268"/>
                <a:gd name="T18" fmla="*/ 16 w 164"/>
                <a:gd name="T19" fmla="*/ 146 h 268"/>
                <a:gd name="T20" fmla="*/ 29 w 164"/>
                <a:gd name="T21" fmla="*/ 151 h 268"/>
                <a:gd name="T22" fmla="*/ 50 w 164"/>
                <a:gd name="T23" fmla="*/ 122 h 268"/>
                <a:gd name="T24" fmla="*/ 59 w 164"/>
                <a:gd name="T25" fmla="*/ 108 h 268"/>
                <a:gd name="T26" fmla="*/ 72 w 164"/>
                <a:gd name="T27" fmla="*/ 65 h 268"/>
                <a:gd name="T28" fmla="*/ 79 w 164"/>
                <a:gd name="T29" fmla="*/ 43 h 268"/>
                <a:gd name="T30" fmla="*/ 92 w 164"/>
                <a:gd name="T31" fmla="*/ 41 h 268"/>
                <a:gd name="T32" fmla="*/ 72 w 164"/>
                <a:gd name="T33" fmla="*/ 0 h 2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7" name="Freeform 57"/>
            <p:cNvSpPr>
              <a:spLocks/>
            </p:cNvSpPr>
            <p:nvPr/>
          </p:nvSpPr>
          <p:spPr bwMode="invGray">
            <a:xfrm>
              <a:off x="3655" y="3034"/>
              <a:ext cx="49" cy="61"/>
            </a:xfrm>
            <a:custGeom>
              <a:avLst/>
              <a:gdLst>
                <a:gd name="T0" fmla="*/ 16 w 66"/>
                <a:gd name="T1" fmla="*/ 0 h 81"/>
                <a:gd name="T2" fmla="*/ 14 w 66"/>
                <a:gd name="T3" fmla="*/ 34 h 81"/>
                <a:gd name="T4" fmla="*/ 16 w 66"/>
                <a:gd name="T5" fmla="*/ 43 h 81"/>
                <a:gd name="T6" fmla="*/ 22 w 66"/>
                <a:gd name="T7" fmla="*/ 45 h 81"/>
                <a:gd name="T8" fmla="*/ 31 w 66"/>
                <a:gd name="T9" fmla="*/ 43 h 81"/>
                <a:gd name="T10" fmla="*/ 16 w 66"/>
                <a:gd name="T11" fmla="*/ 0 h 8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8" name="Freeform 58"/>
            <p:cNvSpPr>
              <a:spLocks/>
            </p:cNvSpPr>
            <p:nvPr/>
          </p:nvSpPr>
          <p:spPr bwMode="invGray">
            <a:xfrm>
              <a:off x="3988" y="3100"/>
              <a:ext cx="111" cy="183"/>
            </a:xfrm>
            <a:custGeom>
              <a:avLst/>
              <a:gdLst>
                <a:gd name="T0" fmla="*/ 54 w 148"/>
                <a:gd name="T1" fmla="*/ 0 h 244"/>
                <a:gd name="T2" fmla="*/ 34 w 148"/>
                <a:gd name="T3" fmla="*/ 47 h 244"/>
                <a:gd name="T4" fmla="*/ 20 w 148"/>
                <a:gd name="T5" fmla="*/ 52 h 244"/>
                <a:gd name="T6" fmla="*/ 7 w 148"/>
                <a:gd name="T7" fmla="*/ 61 h 244"/>
                <a:gd name="T8" fmla="*/ 23 w 148"/>
                <a:gd name="T9" fmla="*/ 106 h 244"/>
                <a:gd name="T10" fmla="*/ 29 w 148"/>
                <a:gd name="T11" fmla="*/ 126 h 244"/>
                <a:gd name="T12" fmla="*/ 34 w 148"/>
                <a:gd name="T13" fmla="*/ 133 h 244"/>
                <a:gd name="T14" fmla="*/ 47 w 148"/>
                <a:gd name="T15" fmla="*/ 137 h 244"/>
                <a:gd name="T16" fmla="*/ 54 w 148"/>
                <a:gd name="T17" fmla="*/ 110 h 244"/>
                <a:gd name="T18" fmla="*/ 70 w 148"/>
                <a:gd name="T19" fmla="*/ 95 h 244"/>
                <a:gd name="T20" fmla="*/ 63 w 148"/>
                <a:gd name="T21" fmla="*/ 38 h 244"/>
                <a:gd name="T22" fmla="*/ 79 w 148"/>
                <a:gd name="T23" fmla="*/ 27 h 244"/>
                <a:gd name="T24" fmla="*/ 63 w 148"/>
                <a:gd name="T25" fmla="*/ 11 h 244"/>
                <a:gd name="T26" fmla="*/ 54 w 148"/>
                <a:gd name="T27" fmla="*/ 0 h 2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9" name="Freeform 59"/>
            <p:cNvSpPr>
              <a:spLocks/>
            </p:cNvSpPr>
            <p:nvPr/>
          </p:nvSpPr>
          <p:spPr bwMode="invGray">
            <a:xfrm>
              <a:off x="3894" y="3043"/>
              <a:ext cx="72" cy="137"/>
            </a:xfrm>
            <a:custGeom>
              <a:avLst/>
              <a:gdLst>
                <a:gd name="T0" fmla="*/ 27 w 96"/>
                <a:gd name="T1" fmla="*/ 1 h 183"/>
                <a:gd name="T2" fmla="*/ 29 w 96"/>
                <a:gd name="T3" fmla="*/ 19 h 183"/>
                <a:gd name="T4" fmla="*/ 34 w 96"/>
                <a:gd name="T5" fmla="*/ 34 h 183"/>
                <a:gd name="T6" fmla="*/ 35 w 96"/>
                <a:gd name="T7" fmla="*/ 52 h 183"/>
                <a:gd name="T8" fmla="*/ 38 w 96"/>
                <a:gd name="T9" fmla="*/ 59 h 183"/>
                <a:gd name="T10" fmla="*/ 40 w 96"/>
                <a:gd name="T11" fmla="*/ 70 h 183"/>
                <a:gd name="T12" fmla="*/ 32 w 96"/>
                <a:gd name="T13" fmla="*/ 52 h 183"/>
                <a:gd name="T14" fmla="*/ 20 w 96"/>
                <a:gd name="T15" fmla="*/ 43 h 183"/>
                <a:gd name="T16" fmla="*/ 3 w 96"/>
                <a:gd name="T17" fmla="*/ 46 h 183"/>
                <a:gd name="T18" fmla="*/ 5 w 96"/>
                <a:gd name="T19" fmla="*/ 57 h 183"/>
                <a:gd name="T20" fmla="*/ 23 w 96"/>
                <a:gd name="T21" fmla="*/ 64 h 183"/>
                <a:gd name="T22" fmla="*/ 32 w 96"/>
                <a:gd name="T23" fmla="*/ 76 h 183"/>
                <a:gd name="T24" fmla="*/ 40 w 96"/>
                <a:gd name="T25" fmla="*/ 76 h 183"/>
                <a:gd name="T26" fmla="*/ 44 w 96"/>
                <a:gd name="T27" fmla="*/ 84 h 183"/>
                <a:gd name="T28" fmla="*/ 54 w 96"/>
                <a:gd name="T29" fmla="*/ 100 h 183"/>
                <a:gd name="T30" fmla="*/ 46 w 96"/>
                <a:gd name="T31" fmla="*/ 70 h 183"/>
                <a:gd name="T32" fmla="*/ 45 w 96"/>
                <a:gd name="T33" fmla="*/ 52 h 183"/>
                <a:gd name="T34" fmla="*/ 40 w 96"/>
                <a:gd name="T35" fmla="*/ 35 h 183"/>
                <a:gd name="T36" fmla="*/ 35 w 96"/>
                <a:gd name="T37" fmla="*/ 23 h 183"/>
                <a:gd name="T38" fmla="*/ 32 w 96"/>
                <a:gd name="T39" fmla="*/ 11 h 183"/>
                <a:gd name="T40" fmla="*/ 27 w 96"/>
                <a:gd name="T41" fmla="*/ 1 h 1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0" name="Freeform 60"/>
            <p:cNvSpPr>
              <a:spLocks/>
            </p:cNvSpPr>
            <p:nvPr/>
          </p:nvSpPr>
          <p:spPr bwMode="invGray">
            <a:xfrm>
              <a:off x="3943" y="3153"/>
              <a:ext cx="40" cy="131"/>
            </a:xfrm>
            <a:custGeom>
              <a:avLst/>
              <a:gdLst>
                <a:gd name="T0" fmla="*/ 3 w 54"/>
                <a:gd name="T1" fmla="*/ 0 h 175"/>
                <a:gd name="T2" fmla="*/ 0 w 54"/>
                <a:gd name="T3" fmla="*/ 14 h 175"/>
                <a:gd name="T4" fmla="*/ 5 w 54"/>
                <a:gd name="T5" fmla="*/ 30 h 175"/>
                <a:gd name="T6" fmla="*/ 10 w 54"/>
                <a:gd name="T7" fmla="*/ 52 h 175"/>
                <a:gd name="T8" fmla="*/ 19 w 54"/>
                <a:gd name="T9" fmla="*/ 73 h 175"/>
                <a:gd name="T10" fmla="*/ 30 w 54"/>
                <a:gd name="T11" fmla="*/ 98 h 175"/>
                <a:gd name="T12" fmla="*/ 22 w 54"/>
                <a:gd name="T13" fmla="*/ 64 h 175"/>
                <a:gd name="T14" fmla="*/ 19 w 54"/>
                <a:gd name="T15" fmla="*/ 52 h 175"/>
                <a:gd name="T16" fmla="*/ 16 w 54"/>
                <a:gd name="T17" fmla="*/ 34 h 175"/>
                <a:gd name="T18" fmla="*/ 14 w 54"/>
                <a:gd name="T19" fmla="*/ 25 h 175"/>
                <a:gd name="T20" fmla="*/ 9 w 54"/>
                <a:gd name="T21" fmla="*/ 21 h 175"/>
                <a:gd name="T22" fmla="*/ 3 w 54"/>
                <a:gd name="T23" fmla="*/ 0 h 1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1" name="Freeform 61"/>
            <p:cNvSpPr>
              <a:spLocks/>
            </p:cNvSpPr>
            <p:nvPr/>
          </p:nvSpPr>
          <p:spPr bwMode="invGray">
            <a:xfrm>
              <a:off x="3988" y="3290"/>
              <a:ext cx="65" cy="54"/>
            </a:xfrm>
            <a:custGeom>
              <a:avLst/>
              <a:gdLst>
                <a:gd name="T0" fmla="*/ 2 w 86"/>
                <a:gd name="T1" fmla="*/ 0 h 73"/>
                <a:gd name="T2" fmla="*/ 5 w 86"/>
                <a:gd name="T3" fmla="*/ 18 h 73"/>
                <a:gd name="T4" fmla="*/ 13 w 86"/>
                <a:gd name="T5" fmla="*/ 24 h 73"/>
                <a:gd name="T6" fmla="*/ 27 w 86"/>
                <a:gd name="T7" fmla="*/ 27 h 73"/>
                <a:gd name="T8" fmla="*/ 36 w 86"/>
                <a:gd name="T9" fmla="*/ 31 h 73"/>
                <a:gd name="T10" fmla="*/ 42 w 86"/>
                <a:gd name="T11" fmla="*/ 36 h 73"/>
                <a:gd name="T12" fmla="*/ 49 w 86"/>
                <a:gd name="T13" fmla="*/ 38 h 73"/>
                <a:gd name="T14" fmla="*/ 41 w 86"/>
                <a:gd name="T15" fmla="*/ 21 h 73"/>
                <a:gd name="T16" fmla="*/ 36 w 86"/>
                <a:gd name="T17" fmla="*/ 12 h 73"/>
                <a:gd name="T18" fmla="*/ 20 w 86"/>
                <a:gd name="T19" fmla="*/ 13 h 73"/>
                <a:gd name="T20" fmla="*/ 14 w 86"/>
                <a:gd name="T21" fmla="*/ 10 h 73"/>
                <a:gd name="T22" fmla="*/ 4 w 86"/>
                <a:gd name="T23" fmla="*/ 0 h 73"/>
                <a:gd name="T24" fmla="*/ 2 w 86"/>
                <a:gd name="T25" fmla="*/ 0 h 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2" name="Freeform 62"/>
            <p:cNvSpPr>
              <a:spLocks/>
            </p:cNvSpPr>
            <p:nvPr/>
          </p:nvSpPr>
          <p:spPr bwMode="invGray">
            <a:xfrm>
              <a:off x="4092" y="3195"/>
              <a:ext cx="83" cy="117"/>
            </a:xfrm>
            <a:custGeom>
              <a:avLst/>
              <a:gdLst>
                <a:gd name="T0" fmla="*/ 55 w 111"/>
                <a:gd name="T1" fmla="*/ 0 h 156"/>
                <a:gd name="T2" fmla="*/ 42 w 111"/>
                <a:gd name="T3" fmla="*/ 6 h 156"/>
                <a:gd name="T4" fmla="*/ 13 w 111"/>
                <a:gd name="T5" fmla="*/ 8 h 156"/>
                <a:gd name="T6" fmla="*/ 7 w 111"/>
                <a:gd name="T7" fmla="*/ 19 h 156"/>
                <a:gd name="T8" fmla="*/ 6 w 111"/>
                <a:gd name="T9" fmla="*/ 35 h 156"/>
                <a:gd name="T10" fmla="*/ 7 w 111"/>
                <a:gd name="T11" fmla="*/ 42 h 156"/>
                <a:gd name="T12" fmla="*/ 1 w 111"/>
                <a:gd name="T13" fmla="*/ 50 h 156"/>
                <a:gd name="T14" fmla="*/ 7 w 111"/>
                <a:gd name="T15" fmla="*/ 62 h 156"/>
                <a:gd name="T16" fmla="*/ 13 w 111"/>
                <a:gd name="T17" fmla="*/ 70 h 156"/>
                <a:gd name="T18" fmla="*/ 8 w 111"/>
                <a:gd name="T19" fmla="*/ 81 h 156"/>
                <a:gd name="T20" fmla="*/ 13 w 111"/>
                <a:gd name="T21" fmla="*/ 88 h 156"/>
                <a:gd name="T22" fmla="*/ 23 w 111"/>
                <a:gd name="T23" fmla="*/ 81 h 156"/>
                <a:gd name="T24" fmla="*/ 28 w 111"/>
                <a:gd name="T25" fmla="*/ 53 h 156"/>
                <a:gd name="T26" fmla="*/ 31 w 111"/>
                <a:gd name="T27" fmla="*/ 71 h 156"/>
                <a:gd name="T28" fmla="*/ 37 w 111"/>
                <a:gd name="T29" fmla="*/ 82 h 156"/>
                <a:gd name="T30" fmla="*/ 34 w 111"/>
                <a:gd name="T31" fmla="*/ 63 h 156"/>
                <a:gd name="T32" fmla="*/ 40 w 111"/>
                <a:gd name="T33" fmla="*/ 41 h 156"/>
                <a:gd name="T34" fmla="*/ 39 w 111"/>
                <a:gd name="T35" fmla="*/ 29 h 156"/>
                <a:gd name="T36" fmla="*/ 30 w 111"/>
                <a:gd name="T37" fmla="*/ 34 h 156"/>
                <a:gd name="T38" fmla="*/ 19 w 111"/>
                <a:gd name="T39" fmla="*/ 31 h 156"/>
                <a:gd name="T40" fmla="*/ 23 w 111"/>
                <a:gd name="T41" fmla="*/ 20 h 156"/>
                <a:gd name="T42" fmla="*/ 34 w 111"/>
                <a:gd name="T43" fmla="*/ 20 h 156"/>
                <a:gd name="T44" fmla="*/ 43 w 111"/>
                <a:gd name="T45" fmla="*/ 22 h 156"/>
                <a:gd name="T46" fmla="*/ 55 w 111"/>
                <a:gd name="T47" fmla="*/ 17 h 156"/>
                <a:gd name="T48" fmla="*/ 62 w 111"/>
                <a:gd name="T49" fmla="*/ 8 h 156"/>
                <a:gd name="T50" fmla="*/ 55 w 111"/>
                <a:gd name="T51" fmla="*/ 0 h 1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3" name="Freeform 63"/>
            <p:cNvSpPr>
              <a:spLocks/>
            </p:cNvSpPr>
            <p:nvPr/>
          </p:nvSpPr>
          <p:spPr bwMode="invGray">
            <a:xfrm>
              <a:off x="4064" y="2777"/>
              <a:ext cx="22" cy="71"/>
            </a:xfrm>
            <a:custGeom>
              <a:avLst/>
              <a:gdLst>
                <a:gd name="T0" fmla="*/ 7 w 30"/>
                <a:gd name="T1" fmla="*/ 0 h 94"/>
                <a:gd name="T2" fmla="*/ 0 w 30"/>
                <a:gd name="T3" fmla="*/ 9 h 94"/>
                <a:gd name="T4" fmla="*/ 3 w 30"/>
                <a:gd name="T5" fmla="*/ 21 h 94"/>
                <a:gd name="T6" fmla="*/ 1 w 30"/>
                <a:gd name="T7" fmla="*/ 35 h 94"/>
                <a:gd name="T8" fmla="*/ 9 w 30"/>
                <a:gd name="T9" fmla="*/ 54 h 94"/>
                <a:gd name="T10" fmla="*/ 16 w 30"/>
                <a:gd name="T11" fmla="*/ 47 h 94"/>
                <a:gd name="T12" fmla="*/ 12 w 30"/>
                <a:gd name="T13" fmla="*/ 35 h 94"/>
                <a:gd name="T14" fmla="*/ 7 w 30"/>
                <a:gd name="T15" fmla="*/ 0 h 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4" name="Freeform 64"/>
            <p:cNvSpPr>
              <a:spLocks/>
            </p:cNvSpPr>
            <p:nvPr/>
          </p:nvSpPr>
          <p:spPr bwMode="invGray">
            <a:xfrm>
              <a:off x="4078" y="2896"/>
              <a:ext cx="61" cy="118"/>
            </a:xfrm>
            <a:custGeom>
              <a:avLst/>
              <a:gdLst>
                <a:gd name="T0" fmla="*/ 7 w 81"/>
                <a:gd name="T1" fmla="*/ 1 h 158"/>
                <a:gd name="T2" fmla="*/ 0 w 81"/>
                <a:gd name="T3" fmla="*/ 11 h 158"/>
                <a:gd name="T4" fmla="*/ 5 w 81"/>
                <a:gd name="T5" fmla="*/ 28 h 158"/>
                <a:gd name="T6" fmla="*/ 4 w 81"/>
                <a:gd name="T7" fmla="*/ 60 h 158"/>
                <a:gd name="T8" fmla="*/ 10 w 81"/>
                <a:gd name="T9" fmla="*/ 58 h 158"/>
                <a:gd name="T10" fmla="*/ 11 w 81"/>
                <a:gd name="T11" fmla="*/ 64 h 158"/>
                <a:gd name="T12" fmla="*/ 17 w 81"/>
                <a:gd name="T13" fmla="*/ 68 h 158"/>
                <a:gd name="T14" fmla="*/ 22 w 81"/>
                <a:gd name="T15" fmla="*/ 78 h 158"/>
                <a:gd name="T16" fmla="*/ 27 w 81"/>
                <a:gd name="T17" fmla="*/ 72 h 158"/>
                <a:gd name="T18" fmla="*/ 37 w 81"/>
                <a:gd name="T19" fmla="*/ 75 h 158"/>
                <a:gd name="T20" fmla="*/ 35 w 81"/>
                <a:gd name="T21" fmla="*/ 60 h 158"/>
                <a:gd name="T22" fmla="*/ 27 w 81"/>
                <a:gd name="T23" fmla="*/ 58 h 158"/>
                <a:gd name="T24" fmla="*/ 22 w 81"/>
                <a:gd name="T25" fmla="*/ 51 h 158"/>
                <a:gd name="T26" fmla="*/ 19 w 81"/>
                <a:gd name="T27" fmla="*/ 41 h 158"/>
                <a:gd name="T28" fmla="*/ 23 w 81"/>
                <a:gd name="T29" fmla="*/ 30 h 158"/>
                <a:gd name="T30" fmla="*/ 20 w 81"/>
                <a:gd name="T31" fmla="*/ 19 h 158"/>
                <a:gd name="T32" fmla="*/ 24 w 81"/>
                <a:gd name="T33" fmla="*/ 11 h 158"/>
                <a:gd name="T34" fmla="*/ 17 w 81"/>
                <a:gd name="T35" fmla="*/ 2 h 158"/>
                <a:gd name="T36" fmla="*/ 11 w 81"/>
                <a:gd name="T37" fmla="*/ 4 h 158"/>
                <a:gd name="T38" fmla="*/ 7 w 81"/>
                <a:gd name="T39" fmla="*/ 1 h 15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5" name="Freeform 65"/>
            <p:cNvSpPr>
              <a:spLocks/>
            </p:cNvSpPr>
            <p:nvPr/>
          </p:nvSpPr>
          <p:spPr bwMode="invGray">
            <a:xfrm>
              <a:off x="4121" y="3052"/>
              <a:ext cx="64" cy="79"/>
            </a:xfrm>
            <a:custGeom>
              <a:avLst/>
              <a:gdLst>
                <a:gd name="T0" fmla="*/ 29 w 85"/>
                <a:gd name="T1" fmla="*/ 0 h 105"/>
                <a:gd name="T2" fmla="*/ 25 w 85"/>
                <a:gd name="T3" fmla="*/ 11 h 105"/>
                <a:gd name="T4" fmla="*/ 18 w 85"/>
                <a:gd name="T5" fmla="*/ 17 h 105"/>
                <a:gd name="T6" fmla="*/ 9 w 85"/>
                <a:gd name="T7" fmla="*/ 20 h 105"/>
                <a:gd name="T8" fmla="*/ 5 w 85"/>
                <a:gd name="T9" fmla="*/ 27 h 105"/>
                <a:gd name="T10" fmla="*/ 2 w 85"/>
                <a:gd name="T11" fmla="*/ 42 h 105"/>
                <a:gd name="T12" fmla="*/ 8 w 85"/>
                <a:gd name="T13" fmla="*/ 40 h 105"/>
                <a:gd name="T14" fmla="*/ 14 w 85"/>
                <a:gd name="T15" fmla="*/ 35 h 105"/>
                <a:gd name="T16" fmla="*/ 20 w 85"/>
                <a:gd name="T17" fmla="*/ 39 h 105"/>
                <a:gd name="T18" fmla="*/ 33 w 85"/>
                <a:gd name="T19" fmla="*/ 56 h 105"/>
                <a:gd name="T20" fmla="*/ 40 w 85"/>
                <a:gd name="T21" fmla="*/ 41 h 105"/>
                <a:gd name="T22" fmla="*/ 48 w 85"/>
                <a:gd name="T23" fmla="*/ 38 h 105"/>
                <a:gd name="T24" fmla="*/ 42 w 85"/>
                <a:gd name="T25" fmla="*/ 22 h 105"/>
                <a:gd name="T26" fmla="*/ 29 w 85"/>
                <a:gd name="T27" fmla="*/ 0 h 1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6" name="Freeform 66"/>
            <p:cNvSpPr>
              <a:spLocks/>
            </p:cNvSpPr>
            <p:nvPr/>
          </p:nvSpPr>
          <p:spPr bwMode="invGray">
            <a:xfrm>
              <a:off x="4197" y="3193"/>
              <a:ext cx="29" cy="49"/>
            </a:xfrm>
            <a:custGeom>
              <a:avLst/>
              <a:gdLst>
                <a:gd name="T0" fmla="*/ 4 w 38"/>
                <a:gd name="T1" fmla="*/ 15 h 66"/>
                <a:gd name="T2" fmla="*/ 15 w 38"/>
                <a:gd name="T3" fmla="*/ 36 h 66"/>
                <a:gd name="T4" fmla="*/ 18 w 38"/>
                <a:gd name="T5" fmla="*/ 29 h 66"/>
                <a:gd name="T6" fmla="*/ 22 w 38"/>
                <a:gd name="T7" fmla="*/ 22 h 66"/>
                <a:gd name="T8" fmla="*/ 18 w 38"/>
                <a:gd name="T9" fmla="*/ 14 h 66"/>
                <a:gd name="T10" fmla="*/ 11 w 38"/>
                <a:gd name="T11" fmla="*/ 7 h 66"/>
                <a:gd name="T12" fmla="*/ 6 w 38"/>
                <a:gd name="T13" fmla="*/ 1 h 66"/>
                <a:gd name="T14" fmla="*/ 2 w 38"/>
                <a:gd name="T15" fmla="*/ 7 h 66"/>
                <a:gd name="T16" fmla="*/ 4 w 38"/>
                <a:gd name="T17" fmla="*/ 15 h 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7" name="Freeform 67"/>
            <p:cNvSpPr>
              <a:spLocks/>
            </p:cNvSpPr>
            <p:nvPr/>
          </p:nvSpPr>
          <p:spPr bwMode="invGray">
            <a:xfrm>
              <a:off x="4181" y="3275"/>
              <a:ext cx="18" cy="17"/>
            </a:xfrm>
            <a:custGeom>
              <a:avLst/>
              <a:gdLst>
                <a:gd name="T0" fmla="*/ 0 w 24"/>
                <a:gd name="T1" fmla="*/ 0 h 23"/>
                <a:gd name="T2" fmla="*/ 4 w 24"/>
                <a:gd name="T3" fmla="*/ 13 h 23"/>
                <a:gd name="T4" fmla="*/ 14 w 24"/>
                <a:gd name="T5" fmla="*/ 6 h 23"/>
                <a:gd name="T6" fmla="*/ 0 w 24"/>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8" name="Freeform 68"/>
            <p:cNvSpPr>
              <a:spLocks/>
            </p:cNvSpPr>
            <p:nvPr/>
          </p:nvSpPr>
          <p:spPr bwMode="invGray">
            <a:xfrm>
              <a:off x="4208" y="3265"/>
              <a:ext cx="45" cy="37"/>
            </a:xfrm>
            <a:custGeom>
              <a:avLst/>
              <a:gdLst>
                <a:gd name="T0" fmla="*/ 5 w 60"/>
                <a:gd name="T1" fmla="*/ 0 h 49"/>
                <a:gd name="T2" fmla="*/ 0 w 60"/>
                <a:gd name="T3" fmla="*/ 11 h 49"/>
                <a:gd name="T4" fmla="*/ 16 w 60"/>
                <a:gd name="T5" fmla="*/ 19 h 49"/>
                <a:gd name="T6" fmla="*/ 24 w 60"/>
                <a:gd name="T7" fmla="*/ 26 h 49"/>
                <a:gd name="T8" fmla="*/ 34 w 60"/>
                <a:gd name="T9" fmla="*/ 24 h 49"/>
                <a:gd name="T10" fmla="*/ 28 w 60"/>
                <a:gd name="T11" fmla="*/ 14 h 49"/>
                <a:gd name="T12" fmla="*/ 16 w 60"/>
                <a:gd name="T13" fmla="*/ 2 h 49"/>
                <a:gd name="T14" fmla="*/ 11 w 60"/>
                <a:gd name="T15" fmla="*/ 9 h 49"/>
                <a:gd name="T16" fmla="*/ 5 w 60"/>
                <a:gd name="T17" fmla="*/ 0 h 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9" name="Freeform 69"/>
            <p:cNvSpPr>
              <a:spLocks/>
            </p:cNvSpPr>
            <p:nvPr/>
          </p:nvSpPr>
          <p:spPr bwMode="invGray">
            <a:xfrm>
              <a:off x="4277" y="3335"/>
              <a:ext cx="24" cy="33"/>
            </a:xfrm>
            <a:custGeom>
              <a:avLst/>
              <a:gdLst>
                <a:gd name="T0" fmla="*/ 16 w 32"/>
                <a:gd name="T1" fmla="*/ 0 h 44"/>
                <a:gd name="T2" fmla="*/ 6 w 32"/>
                <a:gd name="T3" fmla="*/ 6 h 44"/>
                <a:gd name="T4" fmla="*/ 7 w 32"/>
                <a:gd name="T5" fmla="*/ 18 h 44"/>
                <a:gd name="T6" fmla="*/ 14 w 32"/>
                <a:gd name="T7" fmla="*/ 20 h 44"/>
                <a:gd name="T8" fmla="*/ 16 w 32"/>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0" name="Freeform 70"/>
            <p:cNvSpPr>
              <a:spLocks/>
            </p:cNvSpPr>
            <p:nvPr/>
          </p:nvSpPr>
          <p:spPr bwMode="invGray">
            <a:xfrm>
              <a:off x="4544" y="3293"/>
              <a:ext cx="46" cy="47"/>
            </a:xfrm>
            <a:custGeom>
              <a:avLst/>
              <a:gdLst>
                <a:gd name="T0" fmla="*/ 4 w 61"/>
                <a:gd name="T1" fmla="*/ 0 h 63"/>
                <a:gd name="T2" fmla="*/ 0 w 61"/>
                <a:gd name="T3" fmla="*/ 7 h 63"/>
                <a:gd name="T4" fmla="*/ 14 w 61"/>
                <a:gd name="T5" fmla="*/ 19 h 63"/>
                <a:gd name="T6" fmla="*/ 20 w 61"/>
                <a:gd name="T7" fmla="*/ 30 h 63"/>
                <a:gd name="T8" fmla="*/ 26 w 61"/>
                <a:gd name="T9" fmla="*/ 35 h 63"/>
                <a:gd name="T10" fmla="*/ 35 w 61"/>
                <a:gd name="T11" fmla="*/ 31 h 63"/>
                <a:gd name="T12" fmla="*/ 19 w 61"/>
                <a:gd name="T13" fmla="*/ 10 h 63"/>
                <a:gd name="T14" fmla="*/ 4 w 61"/>
                <a:gd name="T15" fmla="*/ 0 h 6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1" name="Freeform 71"/>
            <p:cNvSpPr>
              <a:spLocks/>
            </p:cNvSpPr>
            <p:nvPr/>
          </p:nvSpPr>
          <p:spPr bwMode="invGray">
            <a:xfrm>
              <a:off x="4147" y="3352"/>
              <a:ext cx="46" cy="50"/>
            </a:xfrm>
            <a:custGeom>
              <a:avLst/>
              <a:gdLst>
                <a:gd name="T0" fmla="*/ 16 w 61"/>
                <a:gd name="T1" fmla="*/ 4 h 67"/>
                <a:gd name="T2" fmla="*/ 17 w 61"/>
                <a:gd name="T3" fmla="*/ 19 h 67"/>
                <a:gd name="T4" fmla="*/ 9 w 61"/>
                <a:gd name="T5" fmla="*/ 24 h 67"/>
                <a:gd name="T6" fmla="*/ 13 w 61"/>
                <a:gd name="T7" fmla="*/ 37 h 67"/>
                <a:gd name="T8" fmla="*/ 27 w 61"/>
                <a:gd name="T9" fmla="*/ 32 h 67"/>
                <a:gd name="T10" fmla="*/ 34 w 61"/>
                <a:gd name="T11" fmla="*/ 26 h 67"/>
                <a:gd name="T12" fmla="*/ 29 w 61"/>
                <a:gd name="T13" fmla="*/ 16 h 67"/>
                <a:gd name="T14" fmla="*/ 32 w 61"/>
                <a:gd name="T15" fmla="*/ 7 h 67"/>
                <a:gd name="T16" fmla="*/ 31 w 61"/>
                <a:gd name="T17" fmla="*/ 1 h 67"/>
                <a:gd name="T18" fmla="*/ 26 w 61"/>
                <a:gd name="T19" fmla="*/ 2 h 67"/>
                <a:gd name="T20" fmla="*/ 29 w 61"/>
                <a:gd name="T21" fmla="*/ 3 h 67"/>
                <a:gd name="T22" fmla="*/ 28 w 61"/>
                <a:gd name="T23" fmla="*/ 9 h 67"/>
                <a:gd name="T24" fmla="*/ 24 w 61"/>
                <a:gd name="T25" fmla="*/ 13 h 67"/>
                <a:gd name="T26" fmla="*/ 16 w 61"/>
                <a:gd name="T27" fmla="*/ 4 h 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2" name="Freeform 72"/>
            <p:cNvSpPr>
              <a:spLocks/>
            </p:cNvSpPr>
            <p:nvPr/>
          </p:nvSpPr>
          <p:spPr bwMode="invGray">
            <a:xfrm>
              <a:off x="4098" y="3371"/>
              <a:ext cx="32" cy="27"/>
            </a:xfrm>
            <a:custGeom>
              <a:avLst/>
              <a:gdLst>
                <a:gd name="T0" fmla="*/ 12 w 43"/>
                <a:gd name="T1" fmla="*/ 2 h 36"/>
                <a:gd name="T2" fmla="*/ 3 w 43"/>
                <a:gd name="T3" fmla="*/ 4 h 36"/>
                <a:gd name="T4" fmla="*/ 19 w 43"/>
                <a:gd name="T5" fmla="*/ 20 h 36"/>
                <a:gd name="T6" fmla="*/ 23 w 43"/>
                <a:gd name="T7" fmla="*/ 17 h 36"/>
                <a:gd name="T8" fmla="*/ 12 w 43"/>
                <a:gd name="T9" fmla="*/ 2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3" name="Freeform 73"/>
            <p:cNvSpPr>
              <a:spLocks/>
            </p:cNvSpPr>
            <p:nvPr/>
          </p:nvSpPr>
          <p:spPr bwMode="invGray">
            <a:xfrm>
              <a:off x="4077" y="3342"/>
              <a:ext cx="24" cy="31"/>
            </a:xfrm>
            <a:custGeom>
              <a:avLst/>
              <a:gdLst>
                <a:gd name="T0" fmla="*/ 12 w 32"/>
                <a:gd name="T1" fmla="*/ 0 h 41"/>
                <a:gd name="T2" fmla="*/ 0 w 32"/>
                <a:gd name="T3" fmla="*/ 15 h 41"/>
                <a:gd name="T4" fmla="*/ 9 w 32"/>
                <a:gd name="T5" fmla="*/ 14 h 41"/>
                <a:gd name="T6" fmla="*/ 11 w 32"/>
                <a:gd name="T7" fmla="*/ 17 h 41"/>
                <a:gd name="T8" fmla="*/ 9 w 32"/>
                <a:gd name="T9" fmla="*/ 20 h 41"/>
                <a:gd name="T10" fmla="*/ 17 w 32"/>
                <a:gd name="T11" fmla="*/ 12 h 41"/>
                <a:gd name="T12" fmla="*/ 14 w 32"/>
                <a:gd name="T13" fmla="*/ 5 h 41"/>
                <a:gd name="T14" fmla="*/ 12 w 32"/>
                <a:gd name="T15" fmla="*/ 0 h 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4" name="Freeform 74"/>
            <p:cNvSpPr>
              <a:spLocks/>
            </p:cNvSpPr>
            <p:nvPr/>
          </p:nvSpPr>
          <p:spPr bwMode="invGray">
            <a:xfrm>
              <a:off x="4111" y="3353"/>
              <a:ext cx="34" cy="24"/>
            </a:xfrm>
            <a:custGeom>
              <a:avLst/>
              <a:gdLst>
                <a:gd name="T0" fmla="*/ 12 w 45"/>
                <a:gd name="T1" fmla="*/ 0 h 32"/>
                <a:gd name="T2" fmla="*/ 0 w 45"/>
                <a:gd name="T3" fmla="*/ 4 h 32"/>
                <a:gd name="T4" fmla="*/ 15 w 45"/>
                <a:gd name="T5" fmla="*/ 17 h 32"/>
                <a:gd name="T6" fmla="*/ 26 w 45"/>
                <a:gd name="T7" fmla="*/ 14 h 32"/>
                <a:gd name="T8" fmla="*/ 13 w 45"/>
                <a:gd name="T9" fmla="*/ 6 h 32"/>
                <a:gd name="T10" fmla="*/ 12 w 45"/>
                <a:gd name="T11" fmla="*/ 0 h 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5" name="Freeform 75"/>
            <p:cNvSpPr>
              <a:spLocks/>
            </p:cNvSpPr>
            <p:nvPr/>
          </p:nvSpPr>
          <p:spPr bwMode="invGray">
            <a:xfrm>
              <a:off x="4062" y="3021"/>
              <a:ext cx="27" cy="55"/>
            </a:xfrm>
            <a:custGeom>
              <a:avLst/>
              <a:gdLst>
                <a:gd name="T0" fmla="*/ 18 w 35"/>
                <a:gd name="T1" fmla="*/ 0 h 74"/>
                <a:gd name="T2" fmla="*/ 12 w 35"/>
                <a:gd name="T3" fmla="*/ 8 h 74"/>
                <a:gd name="T4" fmla="*/ 5 w 35"/>
                <a:gd name="T5" fmla="*/ 20 h 74"/>
                <a:gd name="T6" fmla="*/ 0 w 35"/>
                <a:gd name="T7" fmla="*/ 33 h 74"/>
                <a:gd name="T8" fmla="*/ 5 w 35"/>
                <a:gd name="T9" fmla="*/ 41 h 74"/>
                <a:gd name="T10" fmla="*/ 12 w 35"/>
                <a:gd name="T11" fmla="*/ 33 h 74"/>
                <a:gd name="T12" fmla="*/ 21 w 35"/>
                <a:gd name="T13" fmla="*/ 18 h 74"/>
                <a:gd name="T14" fmla="*/ 18 w 35"/>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6" name="Freeform 76"/>
            <p:cNvSpPr>
              <a:spLocks/>
            </p:cNvSpPr>
            <p:nvPr/>
          </p:nvSpPr>
          <p:spPr bwMode="invGray">
            <a:xfrm>
              <a:off x="4113" y="3012"/>
              <a:ext cx="19" cy="55"/>
            </a:xfrm>
            <a:custGeom>
              <a:avLst/>
              <a:gdLst>
                <a:gd name="T0" fmla="*/ 8 w 25"/>
                <a:gd name="T1" fmla="*/ 4 h 73"/>
                <a:gd name="T2" fmla="*/ 2 w 25"/>
                <a:gd name="T3" fmla="*/ 5 h 73"/>
                <a:gd name="T4" fmla="*/ 0 w 25"/>
                <a:gd name="T5" fmla="*/ 13 h 73"/>
                <a:gd name="T6" fmla="*/ 8 w 25"/>
                <a:gd name="T7" fmla="*/ 23 h 73"/>
                <a:gd name="T8" fmla="*/ 14 w 25"/>
                <a:gd name="T9" fmla="*/ 32 h 73"/>
                <a:gd name="T10" fmla="*/ 9 w 25"/>
                <a:gd name="T11" fmla="*/ 11 h 73"/>
                <a:gd name="T12" fmla="*/ 8 w 25"/>
                <a:gd name="T13" fmla="*/ 4 h 7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7" name="Freeform 77"/>
            <p:cNvSpPr>
              <a:spLocks/>
            </p:cNvSpPr>
            <p:nvPr/>
          </p:nvSpPr>
          <p:spPr bwMode="invGray">
            <a:xfrm>
              <a:off x="4135" y="2995"/>
              <a:ext cx="10" cy="25"/>
            </a:xfrm>
            <a:custGeom>
              <a:avLst/>
              <a:gdLst>
                <a:gd name="T0" fmla="*/ 6 w 14"/>
                <a:gd name="T1" fmla="*/ 0 h 33"/>
                <a:gd name="T2" fmla="*/ 1 w 14"/>
                <a:gd name="T3" fmla="*/ 6 h 33"/>
                <a:gd name="T4" fmla="*/ 6 w 14"/>
                <a:gd name="T5" fmla="*/ 14 h 33"/>
                <a:gd name="T6" fmla="*/ 6 w 14"/>
                <a:gd name="T7" fmla="*/ 0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8" name="Freeform 78"/>
            <p:cNvSpPr>
              <a:spLocks/>
            </p:cNvSpPr>
            <p:nvPr/>
          </p:nvSpPr>
          <p:spPr bwMode="invGray">
            <a:xfrm>
              <a:off x="4145" y="3007"/>
              <a:ext cx="21" cy="48"/>
            </a:xfrm>
            <a:custGeom>
              <a:avLst/>
              <a:gdLst>
                <a:gd name="T0" fmla="*/ 3 w 28"/>
                <a:gd name="T1" fmla="*/ 0 h 64"/>
                <a:gd name="T2" fmla="*/ 6 w 28"/>
                <a:gd name="T3" fmla="*/ 8 h 64"/>
                <a:gd name="T4" fmla="*/ 11 w 28"/>
                <a:gd name="T5" fmla="*/ 12 h 64"/>
                <a:gd name="T6" fmla="*/ 5 w 28"/>
                <a:gd name="T7" fmla="*/ 22 h 64"/>
                <a:gd name="T8" fmla="*/ 0 w 28"/>
                <a:gd name="T9" fmla="*/ 32 h 64"/>
                <a:gd name="T10" fmla="*/ 6 w 28"/>
                <a:gd name="T11" fmla="*/ 32 h 64"/>
                <a:gd name="T12" fmla="*/ 15 w 28"/>
                <a:gd name="T13" fmla="*/ 15 h 64"/>
                <a:gd name="T14" fmla="*/ 3 w 28"/>
                <a:gd name="T15" fmla="*/ 0 h 6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9" name="Freeform 79"/>
            <p:cNvSpPr>
              <a:spLocks/>
            </p:cNvSpPr>
            <p:nvPr/>
          </p:nvSpPr>
          <p:spPr bwMode="invGray">
            <a:xfrm>
              <a:off x="3876" y="3076"/>
              <a:ext cx="12" cy="27"/>
            </a:xfrm>
            <a:custGeom>
              <a:avLst/>
              <a:gdLst>
                <a:gd name="T0" fmla="*/ 8 w 16"/>
                <a:gd name="T1" fmla="*/ 2 h 36"/>
                <a:gd name="T2" fmla="*/ 0 w 16"/>
                <a:gd name="T3" fmla="*/ 4 h 36"/>
                <a:gd name="T4" fmla="*/ 5 w 16"/>
                <a:gd name="T5" fmla="*/ 13 h 36"/>
                <a:gd name="T6" fmla="*/ 8 w 16"/>
                <a:gd name="T7" fmla="*/ 2 h 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0" name="Freeform 80"/>
            <p:cNvSpPr>
              <a:spLocks/>
            </p:cNvSpPr>
            <p:nvPr/>
          </p:nvSpPr>
          <p:spPr bwMode="invGray">
            <a:xfrm>
              <a:off x="3866" y="3053"/>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1" name="Freeform 81"/>
            <p:cNvSpPr>
              <a:spLocks/>
            </p:cNvSpPr>
            <p:nvPr/>
          </p:nvSpPr>
          <p:spPr bwMode="invGray">
            <a:xfrm>
              <a:off x="3862" y="3035"/>
              <a:ext cx="12" cy="14"/>
            </a:xfrm>
            <a:custGeom>
              <a:avLst/>
              <a:gdLst>
                <a:gd name="T0" fmla="*/ 6 w 16"/>
                <a:gd name="T1" fmla="*/ 3 h 19"/>
                <a:gd name="T2" fmla="*/ 0 w 16"/>
                <a:gd name="T3" fmla="*/ 5 h 19"/>
                <a:gd name="T4" fmla="*/ 7 w 16"/>
                <a:gd name="T5" fmla="*/ 10 h 19"/>
                <a:gd name="T6" fmla="*/ 6 w 16"/>
                <a:gd name="T7" fmla="*/ 3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2" name="Freeform 82"/>
            <p:cNvSpPr>
              <a:spLocks/>
            </p:cNvSpPr>
            <p:nvPr/>
          </p:nvSpPr>
          <p:spPr bwMode="invGray">
            <a:xfrm>
              <a:off x="3850" y="2995"/>
              <a:ext cx="11" cy="19"/>
            </a:xfrm>
            <a:custGeom>
              <a:avLst/>
              <a:gdLst>
                <a:gd name="T0" fmla="*/ 4 w 14"/>
                <a:gd name="T1" fmla="*/ 0 h 25"/>
                <a:gd name="T2" fmla="*/ 0 w 14"/>
                <a:gd name="T3" fmla="*/ 8 h 25"/>
                <a:gd name="T4" fmla="*/ 7 w 14"/>
                <a:gd name="T5" fmla="*/ 14 h 25"/>
                <a:gd name="T6" fmla="*/ 4 w 14"/>
                <a:gd name="T7" fmla="*/ 0 h 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3" name="Freeform 83"/>
            <p:cNvSpPr>
              <a:spLocks/>
            </p:cNvSpPr>
            <p:nvPr/>
          </p:nvSpPr>
          <p:spPr bwMode="invGray">
            <a:xfrm>
              <a:off x="3852" y="3020"/>
              <a:ext cx="16" cy="13"/>
            </a:xfrm>
            <a:custGeom>
              <a:avLst/>
              <a:gdLst>
                <a:gd name="T0" fmla="*/ 7 w 22"/>
                <a:gd name="T1" fmla="*/ 0 h 18"/>
                <a:gd name="T2" fmla="*/ 10 w 22"/>
                <a:gd name="T3" fmla="*/ 9 h 18"/>
                <a:gd name="T4" fmla="*/ 7 w 22"/>
                <a:gd name="T5" fmla="*/ 3 h 18"/>
                <a:gd name="T6" fmla="*/ 7 w 22"/>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4" name="Freeform 84"/>
            <p:cNvSpPr>
              <a:spLocks/>
            </p:cNvSpPr>
            <p:nvPr/>
          </p:nvSpPr>
          <p:spPr bwMode="invGray">
            <a:xfrm>
              <a:off x="4688" y="3643"/>
              <a:ext cx="45" cy="60"/>
            </a:xfrm>
            <a:custGeom>
              <a:avLst/>
              <a:gdLst>
                <a:gd name="T0" fmla="*/ 6 w 60"/>
                <a:gd name="T1" fmla="*/ 4 h 81"/>
                <a:gd name="T2" fmla="*/ 2 w 60"/>
                <a:gd name="T3" fmla="*/ 10 h 81"/>
                <a:gd name="T4" fmla="*/ 8 w 60"/>
                <a:gd name="T5" fmla="*/ 21 h 81"/>
                <a:gd name="T6" fmla="*/ 15 w 60"/>
                <a:gd name="T7" fmla="*/ 30 h 81"/>
                <a:gd name="T8" fmla="*/ 23 w 60"/>
                <a:gd name="T9" fmla="*/ 35 h 81"/>
                <a:gd name="T10" fmla="*/ 29 w 60"/>
                <a:gd name="T11" fmla="*/ 44 h 81"/>
                <a:gd name="T12" fmla="*/ 29 w 60"/>
                <a:gd name="T13" fmla="*/ 31 h 81"/>
                <a:gd name="T14" fmla="*/ 24 w 60"/>
                <a:gd name="T15" fmla="*/ 20 h 81"/>
                <a:gd name="T16" fmla="*/ 14 w 60"/>
                <a:gd name="T17" fmla="*/ 10 h 81"/>
                <a:gd name="T18" fmla="*/ 6 w 60"/>
                <a:gd name="T19" fmla="*/ 4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5" name="Freeform 85"/>
            <p:cNvSpPr>
              <a:spLocks/>
            </p:cNvSpPr>
            <p:nvPr/>
          </p:nvSpPr>
          <p:spPr bwMode="invGray">
            <a:xfrm>
              <a:off x="4919" y="3594"/>
              <a:ext cx="53" cy="46"/>
            </a:xfrm>
            <a:custGeom>
              <a:avLst/>
              <a:gdLst>
                <a:gd name="T0" fmla="*/ 16 w 71"/>
                <a:gd name="T1" fmla="*/ 13 h 61"/>
                <a:gd name="T2" fmla="*/ 7 w 71"/>
                <a:gd name="T3" fmla="*/ 18 h 61"/>
                <a:gd name="T4" fmla="*/ 1 w 71"/>
                <a:gd name="T5" fmla="*/ 25 h 61"/>
                <a:gd name="T6" fmla="*/ 7 w 71"/>
                <a:gd name="T7" fmla="*/ 33 h 61"/>
                <a:gd name="T8" fmla="*/ 16 w 71"/>
                <a:gd name="T9" fmla="*/ 25 h 61"/>
                <a:gd name="T10" fmla="*/ 22 w 71"/>
                <a:gd name="T11" fmla="*/ 13 h 61"/>
                <a:gd name="T12" fmla="*/ 31 w 71"/>
                <a:gd name="T13" fmla="*/ 0 h 61"/>
                <a:gd name="T14" fmla="*/ 40 w 71"/>
                <a:gd name="T15" fmla="*/ 6 h 61"/>
                <a:gd name="T16" fmla="*/ 19 w 71"/>
                <a:gd name="T17" fmla="*/ 13 h 61"/>
                <a:gd name="T18" fmla="*/ 16 w 71"/>
                <a:gd name="T19" fmla="*/ 13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6" name="Freeform 86"/>
            <p:cNvSpPr>
              <a:spLocks/>
            </p:cNvSpPr>
            <p:nvPr/>
          </p:nvSpPr>
          <p:spPr bwMode="invGray">
            <a:xfrm>
              <a:off x="4759" y="3569"/>
              <a:ext cx="17" cy="23"/>
            </a:xfrm>
            <a:custGeom>
              <a:avLst/>
              <a:gdLst>
                <a:gd name="T0" fmla="*/ 5 w 23"/>
                <a:gd name="T1" fmla="*/ 0 h 30"/>
                <a:gd name="T2" fmla="*/ 0 w 23"/>
                <a:gd name="T3" fmla="*/ 8 h 30"/>
                <a:gd name="T4" fmla="*/ 7 w 23"/>
                <a:gd name="T5" fmla="*/ 18 h 30"/>
                <a:gd name="T6" fmla="*/ 5 w 23"/>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7" name="Freeform 87"/>
            <p:cNvSpPr>
              <a:spLocks/>
            </p:cNvSpPr>
            <p:nvPr/>
          </p:nvSpPr>
          <p:spPr bwMode="invGray">
            <a:xfrm>
              <a:off x="4751" y="3547"/>
              <a:ext cx="20" cy="17"/>
            </a:xfrm>
            <a:custGeom>
              <a:avLst/>
              <a:gdLst>
                <a:gd name="T0" fmla="*/ 12 w 26"/>
                <a:gd name="T1" fmla="*/ 0 h 23"/>
                <a:gd name="T2" fmla="*/ 0 w 26"/>
                <a:gd name="T3" fmla="*/ 7 h 23"/>
                <a:gd name="T4" fmla="*/ 12 w 26"/>
                <a:gd name="T5" fmla="*/ 11 h 23"/>
                <a:gd name="T6" fmla="*/ 12 w 26"/>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8" name="Freeform 88"/>
            <p:cNvSpPr>
              <a:spLocks/>
            </p:cNvSpPr>
            <p:nvPr/>
          </p:nvSpPr>
          <p:spPr bwMode="invGray">
            <a:xfrm>
              <a:off x="4598" y="3353"/>
              <a:ext cx="24" cy="33"/>
            </a:xfrm>
            <a:custGeom>
              <a:avLst/>
              <a:gdLst>
                <a:gd name="T0" fmla="*/ 16 w 32"/>
                <a:gd name="T1" fmla="*/ 0 h 44"/>
                <a:gd name="T2" fmla="*/ 6 w 32"/>
                <a:gd name="T3" fmla="*/ 6 h 44"/>
                <a:gd name="T4" fmla="*/ 7 w 32"/>
                <a:gd name="T5" fmla="*/ 18 h 44"/>
                <a:gd name="T6" fmla="*/ 14 w 32"/>
                <a:gd name="T7" fmla="*/ 20 h 44"/>
                <a:gd name="T8" fmla="*/ 16 w 32"/>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9" name="Freeform 89"/>
            <p:cNvSpPr>
              <a:spLocks/>
            </p:cNvSpPr>
            <p:nvPr/>
          </p:nvSpPr>
          <p:spPr bwMode="invGray">
            <a:xfrm>
              <a:off x="4632" y="3396"/>
              <a:ext cx="26" cy="33"/>
            </a:xfrm>
            <a:custGeom>
              <a:avLst/>
              <a:gdLst>
                <a:gd name="T0" fmla="*/ 18 w 34"/>
                <a:gd name="T1" fmla="*/ 0 h 44"/>
                <a:gd name="T2" fmla="*/ 6 w 34"/>
                <a:gd name="T3" fmla="*/ 5 h 44"/>
                <a:gd name="T4" fmla="*/ 8 w 34"/>
                <a:gd name="T5" fmla="*/ 18 h 44"/>
                <a:gd name="T6" fmla="*/ 15 w 34"/>
                <a:gd name="T7" fmla="*/ 20 h 44"/>
                <a:gd name="T8" fmla="*/ 18 w 34"/>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0" name="Freeform 90"/>
            <p:cNvSpPr>
              <a:spLocks/>
            </p:cNvSpPr>
            <p:nvPr/>
          </p:nvSpPr>
          <p:spPr bwMode="invGray">
            <a:xfrm>
              <a:off x="4659" y="3459"/>
              <a:ext cx="28" cy="28"/>
            </a:xfrm>
            <a:custGeom>
              <a:avLst/>
              <a:gdLst>
                <a:gd name="T0" fmla="*/ 18 w 38"/>
                <a:gd name="T1" fmla="*/ 2 h 37"/>
                <a:gd name="T2" fmla="*/ 5 w 38"/>
                <a:gd name="T3" fmla="*/ 2 h 37"/>
                <a:gd name="T4" fmla="*/ 7 w 38"/>
                <a:gd name="T5" fmla="*/ 14 h 37"/>
                <a:gd name="T6" fmla="*/ 14 w 38"/>
                <a:gd name="T7" fmla="*/ 17 h 37"/>
                <a:gd name="T8" fmla="*/ 18 w 38"/>
                <a:gd name="T9" fmla="*/ 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1" name="Freeform 91"/>
            <p:cNvSpPr>
              <a:spLocks/>
            </p:cNvSpPr>
            <p:nvPr/>
          </p:nvSpPr>
          <p:spPr bwMode="invGray">
            <a:xfrm>
              <a:off x="4693" y="3449"/>
              <a:ext cx="28" cy="26"/>
            </a:xfrm>
            <a:custGeom>
              <a:avLst/>
              <a:gdLst>
                <a:gd name="T0" fmla="*/ 18 w 38"/>
                <a:gd name="T1" fmla="*/ 2 h 34"/>
                <a:gd name="T2" fmla="*/ 5 w 38"/>
                <a:gd name="T3" fmla="*/ 2 h 34"/>
                <a:gd name="T4" fmla="*/ 9 w 38"/>
                <a:gd name="T5" fmla="*/ 13 h 34"/>
                <a:gd name="T6" fmla="*/ 15 w 38"/>
                <a:gd name="T7" fmla="*/ 13 h 34"/>
                <a:gd name="T8" fmla="*/ 18 w 38"/>
                <a:gd name="T9" fmla="*/ 2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2" name="Freeform 92"/>
            <p:cNvSpPr>
              <a:spLocks/>
            </p:cNvSpPr>
            <p:nvPr/>
          </p:nvSpPr>
          <p:spPr bwMode="invGray">
            <a:xfrm>
              <a:off x="4683" y="3413"/>
              <a:ext cx="26" cy="20"/>
            </a:xfrm>
            <a:custGeom>
              <a:avLst/>
              <a:gdLst>
                <a:gd name="T0" fmla="*/ 17 w 35"/>
                <a:gd name="T1" fmla="*/ 1 h 27"/>
                <a:gd name="T2" fmla="*/ 5 w 35"/>
                <a:gd name="T3" fmla="*/ 1 h 27"/>
                <a:gd name="T4" fmla="*/ 7 w 35"/>
                <a:gd name="T5" fmla="*/ 8 h 27"/>
                <a:gd name="T6" fmla="*/ 14 w 35"/>
                <a:gd name="T7" fmla="*/ 10 h 27"/>
                <a:gd name="T8" fmla="*/ 17 w 35"/>
                <a:gd name="T9" fmla="*/ 1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3" name="Freeform 93"/>
            <p:cNvSpPr>
              <a:spLocks/>
            </p:cNvSpPr>
            <p:nvPr/>
          </p:nvSpPr>
          <p:spPr bwMode="invGray">
            <a:xfrm>
              <a:off x="4657" y="3388"/>
              <a:ext cx="26" cy="35"/>
            </a:xfrm>
            <a:custGeom>
              <a:avLst/>
              <a:gdLst>
                <a:gd name="T0" fmla="*/ 16 w 35"/>
                <a:gd name="T1" fmla="*/ 9 h 47"/>
                <a:gd name="T2" fmla="*/ 10 w 35"/>
                <a:gd name="T3" fmla="*/ 1 h 47"/>
                <a:gd name="T4" fmla="*/ 5 w 35"/>
                <a:gd name="T5" fmla="*/ 14 h 47"/>
                <a:gd name="T6" fmla="*/ 10 w 35"/>
                <a:gd name="T7" fmla="*/ 19 h 47"/>
                <a:gd name="T8" fmla="*/ 15 w 35"/>
                <a:gd name="T9" fmla="*/ 16 h 47"/>
                <a:gd name="T10" fmla="*/ 16 w 35"/>
                <a:gd name="T11" fmla="*/ 9 h 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4" name="Freeform 94"/>
            <p:cNvSpPr>
              <a:spLocks/>
            </p:cNvSpPr>
            <p:nvPr/>
          </p:nvSpPr>
          <p:spPr bwMode="invGray">
            <a:xfrm>
              <a:off x="4625" y="3372"/>
              <a:ext cx="24" cy="26"/>
            </a:xfrm>
            <a:custGeom>
              <a:avLst/>
              <a:gdLst>
                <a:gd name="T0" fmla="*/ 13 w 32"/>
                <a:gd name="T1" fmla="*/ 5 h 35"/>
                <a:gd name="T2" fmla="*/ 6 w 32"/>
                <a:gd name="T3" fmla="*/ 1 h 35"/>
                <a:gd name="T4" fmla="*/ 7 w 32"/>
                <a:gd name="T5" fmla="*/ 13 h 35"/>
                <a:gd name="T6" fmla="*/ 14 w 32"/>
                <a:gd name="T7" fmla="*/ 15 h 35"/>
                <a:gd name="T8" fmla="*/ 13 w 32"/>
                <a:gd name="T9" fmla="*/ 5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5" name="Freeform 95"/>
            <p:cNvSpPr>
              <a:spLocks/>
            </p:cNvSpPr>
            <p:nvPr/>
          </p:nvSpPr>
          <p:spPr bwMode="invGray">
            <a:xfrm>
              <a:off x="4665" y="3425"/>
              <a:ext cx="24" cy="26"/>
            </a:xfrm>
            <a:custGeom>
              <a:avLst/>
              <a:gdLst>
                <a:gd name="T0" fmla="*/ 13 w 32"/>
                <a:gd name="T1" fmla="*/ 5 h 35"/>
                <a:gd name="T2" fmla="*/ 6 w 32"/>
                <a:gd name="T3" fmla="*/ 1 h 35"/>
                <a:gd name="T4" fmla="*/ 7 w 32"/>
                <a:gd name="T5" fmla="*/ 13 h 35"/>
                <a:gd name="T6" fmla="*/ 14 w 32"/>
                <a:gd name="T7" fmla="*/ 15 h 35"/>
                <a:gd name="T8" fmla="*/ 13 w 32"/>
                <a:gd name="T9" fmla="*/ 5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6" name="Freeform 96"/>
            <p:cNvSpPr>
              <a:spLocks/>
            </p:cNvSpPr>
            <p:nvPr/>
          </p:nvSpPr>
          <p:spPr bwMode="invGray">
            <a:xfrm>
              <a:off x="3055" y="2051"/>
              <a:ext cx="141" cy="108"/>
            </a:xfrm>
            <a:custGeom>
              <a:avLst/>
              <a:gdLst>
                <a:gd name="T0" fmla="*/ 95 w 189"/>
                <a:gd name="T1" fmla="*/ 2 h 144"/>
                <a:gd name="T2" fmla="*/ 103 w 189"/>
                <a:gd name="T3" fmla="*/ 2 h 144"/>
                <a:gd name="T4" fmla="*/ 105 w 189"/>
                <a:gd name="T5" fmla="*/ 9 h 144"/>
                <a:gd name="T6" fmla="*/ 104 w 189"/>
                <a:gd name="T7" fmla="*/ 14 h 144"/>
                <a:gd name="T8" fmla="*/ 73 w 189"/>
                <a:gd name="T9" fmla="*/ 25 h 144"/>
                <a:gd name="T10" fmla="*/ 60 w 189"/>
                <a:gd name="T11" fmla="*/ 33 h 144"/>
                <a:gd name="T12" fmla="*/ 54 w 189"/>
                <a:gd name="T13" fmla="*/ 35 h 144"/>
                <a:gd name="T14" fmla="*/ 40 w 189"/>
                <a:gd name="T15" fmla="*/ 47 h 144"/>
                <a:gd name="T16" fmla="*/ 42 w 189"/>
                <a:gd name="T17" fmla="*/ 52 h 144"/>
                <a:gd name="T18" fmla="*/ 46 w 189"/>
                <a:gd name="T19" fmla="*/ 65 h 144"/>
                <a:gd name="T20" fmla="*/ 60 w 189"/>
                <a:gd name="T21" fmla="*/ 71 h 144"/>
                <a:gd name="T22" fmla="*/ 51 w 189"/>
                <a:gd name="T23" fmla="*/ 79 h 144"/>
                <a:gd name="T24" fmla="*/ 46 w 189"/>
                <a:gd name="T25" fmla="*/ 74 h 144"/>
                <a:gd name="T26" fmla="*/ 40 w 189"/>
                <a:gd name="T27" fmla="*/ 76 h 144"/>
                <a:gd name="T28" fmla="*/ 12 w 189"/>
                <a:gd name="T29" fmla="*/ 69 h 144"/>
                <a:gd name="T30" fmla="*/ 10 w 189"/>
                <a:gd name="T31" fmla="*/ 60 h 144"/>
                <a:gd name="T32" fmla="*/ 26 w 189"/>
                <a:gd name="T33" fmla="*/ 51 h 144"/>
                <a:gd name="T34" fmla="*/ 28 w 189"/>
                <a:gd name="T35" fmla="*/ 43 h 144"/>
                <a:gd name="T36" fmla="*/ 26 w 189"/>
                <a:gd name="T37" fmla="*/ 36 h 144"/>
                <a:gd name="T38" fmla="*/ 40 w 189"/>
                <a:gd name="T39" fmla="*/ 26 h 144"/>
                <a:gd name="T40" fmla="*/ 54 w 189"/>
                <a:gd name="T41" fmla="*/ 20 h 144"/>
                <a:gd name="T42" fmla="*/ 63 w 189"/>
                <a:gd name="T43" fmla="*/ 14 h 144"/>
                <a:gd name="T44" fmla="*/ 95 w 189"/>
                <a:gd name="T45" fmla="*/ 2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7" name="Freeform 97"/>
            <p:cNvSpPr>
              <a:spLocks/>
            </p:cNvSpPr>
            <p:nvPr/>
          </p:nvSpPr>
          <p:spPr bwMode="invGray">
            <a:xfrm>
              <a:off x="3139" y="2155"/>
              <a:ext cx="40" cy="12"/>
            </a:xfrm>
            <a:custGeom>
              <a:avLst/>
              <a:gdLst>
                <a:gd name="T0" fmla="*/ 14 w 53"/>
                <a:gd name="T1" fmla="*/ 0 h 17"/>
                <a:gd name="T2" fmla="*/ 7 w 53"/>
                <a:gd name="T3" fmla="*/ 1 h 17"/>
                <a:gd name="T4" fmla="*/ 18 w 53"/>
                <a:gd name="T5" fmla="*/ 8 h 17"/>
                <a:gd name="T6" fmla="*/ 25 w 53"/>
                <a:gd name="T7" fmla="*/ 7 h 17"/>
                <a:gd name="T8" fmla="*/ 14 w 53"/>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8" name="Freeform 98"/>
            <p:cNvSpPr>
              <a:spLocks/>
            </p:cNvSpPr>
            <p:nvPr/>
          </p:nvSpPr>
          <p:spPr bwMode="invGray">
            <a:xfrm>
              <a:off x="3344" y="1999"/>
              <a:ext cx="42" cy="28"/>
            </a:xfrm>
            <a:custGeom>
              <a:avLst/>
              <a:gdLst>
                <a:gd name="T0" fmla="*/ 31 w 57"/>
                <a:gd name="T1" fmla="*/ 2 h 37"/>
                <a:gd name="T2" fmla="*/ 13 w 57"/>
                <a:gd name="T3" fmla="*/ 14 h 37"/>
                <a:gd name="T4" fmla="*/ 6 w 57"/>
                <a:gd name="T5" fmla="*/ 20 h 37"/>
                <a:gd name="T6" fmla="*/ 5 w 57"/>
                <a:gd name="T7" fmla="*/ 2 h 37"/>
                <a:gd name="T8" fmla="*/ 11 w 57"/>
                <a:gd name="T9" fmla="*/ 0 h 37"/>
                <a:gd name="T10" fmla="*/ 31 w 57"/>
                <a:gd name="T11" fmla="*/ 2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9" name="Freeform 99"/>
            <p:cNvSpPr>
              <a:spLocks/>
            </p:cNvSpPr>
            <p:nvPr/>
          </p:nvSpPr>
          <p:spPr bwMode="invGray">
            <a:xfrm>
              <a:off x="3374" y="2012"/>
              <a:ext cx="50" cy="20"/>
            </a:xfrm>
            <a:custGeom>
              <a:avLst/>
              <a:gdLst>
                <a:gd name="T0" fmla="*/ 15 w 68"/>
                <a:gd name="T1" fmla="*/ 0 h 26"/>
                <a:gd name="T2" fmla="*/ 6 w 68"/>
                <a:gd name="T3" fmla="*/ 4 h 26"/>
                <a:gd name="T4" fmla="*/ 31 w 68"/>
                <a:gd name="T5" fmla="*/ 15 h 26"/>
                <a:gd name="T6" fmla="*/ 34 w 68"/>
                <a:gd name="T7" fmla="*/ 14 h 26"/>
                <a:gd name="T8" fmla="*/ 15 w 68"/>
                <a:gd name="T9" fmla="*/ 0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0" name="Freeform 100"/>
            <p:cNvSpPr>
              <a:spLocks/>
            </p:cNvSpPr>
            <p:nvPr/>
          </p:nvSpPr>
          <p:spPr bwMode="invGray">
            <a:xfrm>
              <a:off x="3428" y="2015"/>
              <a:ext cx="50" cy="32"/>
            </a:xfrm>
            <a:custGeom>
              <a:avLst/>
              <a:gdLst>
                <a:gd name="T0" fmla="*/ 29 w 66"/>
                <a:gd name="T1" fmla="*/ 5 h 43"/>
                <a:gd name="T2" fmla="*/ 15 w 66"/>
                <a:gd name="T3" fmla="*/ 5 h 43"/>
                <a:gd name="T4" fmla="*/ 6 w 66"/>
                <a:gd name="T5" fmla="*/ 5 h 43"/>
                <a:gd name="T6" fmla="*/ 5 w 66"/>
                <a:gd name="T7" fmla="*/ 19 h 43"/>
                <a:gd name="T8" fmla="*/ 18 w 66"/>
                <a:gd name="T9" fmla="*/ 24 h 43"/>
                <a:gd name="T10" fmla="*/ 36 w 66"/>
                <a:gd name="T11" fmla="*/ 15 h 43"/>
                <a:gd name="T12" fmla="*/ 29 w 66"/>
                <a:gd name="T13" fmla="*/ 5 h 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1" name="Freeform 101"/>
            <p:cNvSpPr>
              <a:spLocks/>
            </p:cNvSpPr>
            <p:nvPr/>
          </p:nvSpPr>
          <p:spPr bwMode="invGray">
            <a:xfrm>
              <a:off x="3777" y="2042"/>
              <a:ext cx="88" cy="31"/>
            </a:xfrm>
            <a:custGeom>
              <a:avLst/>
              <a:gdLst>
                <a:gd name="T0" fmla="*/ 8 w 117"/>
                <a:gd name="T1" fmla="*/ 0 h 41"/>
                <a:gd name="T2" fmla="*/ 5 w 117"/>
                <a:gd name="T3" fmla="*/ 9 h 41"/>
                <a:gd name="T4" fmla="*/ 29 w 117"/>
                <a:gd name="T5" fmla="*/ 17 h 41"/>
                <a:gd name="T6" fmla="*/ 43 w 117"/>
                <a:gd name="T7" fmla="*/ 20 h 41"/>
                <a:gd name="T8" fmla="*/ 63 w 117"/>
                <a:gd name="T9" fmla="*/ 13 h 41"/>
                <a:gd name="T10" fmla="*/ 44 w 117"/>
                <a:gd name="T11" fmla="*/ 2 h 41"/>
                <a:gd name="T12" fmla="*/ 8 w 117"/>
                <a:gd name="T13" fmla="*/ 0 h 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2" name="Freeform 102"/>
            <p:cNvSpPr>
              <a:spLocks/>
            </p:cNvSpPr>
            <p:nvPr/>
          </p:nvSpPr>
          <p:spPr bwMode="invGray">
            <a:xfrm>
              <a:off x="3867" y="2041"/>
              <a:ext cx="46" cy="24"/>
            </a:xfrm>
            <a:custGeom>
              <a:avLst/>
              <a:gdLst>
                <a:gd name="T0" fmla="*/ 18 w 62"/>
                <a:gd name="T1" fmla="*/ 2 h 32"/>
                <a:gd name="T2" fmla="*/ 34 w 62"/>
                <a:gd name="T3" fmla="*/ 6 h 32"/>
                <a:gd name="T4" fmla="*/ 16 w 62"/>
                <a:gd name="T5" fmla="*/ 18 h 32"/>
                <a:gd name="T6" fmla="*/ 3 w 62"/>
                <a:gd name="T7" fmla="*/ 13 h 32"/>
                <a:gd name="T8" fmla="*/ 18 w 62"/>
                <a:gd name="T9" fmla="*/ 2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3" name="Freeform 103"/>
            <p:cNvSpPr>
              <a:spLocks/>
            </p:cNvSpPr>
            <p:nvPr/>
          </p:nvSpPr>
          <p:spPr bwMode="invGray">
            <a:xfrm>
              <a:off x="3846" y="2070"/>
              <a:ext cx="37" cy="17"/>
            </a:xfrm>
            <a:custGeom>
              <a:avLst/>
              <a:gdLst>
                <a:gd name="T0" fmla="*/ 11 w 49"/>
                <a:gd name="T1" fmla="*/ 1 h 23"/>
                <a:gd name="T2" fmla="*/ 4 w 49"/>
                <a:gd name="T3" fmla="*/ 3 h 23"/>
                <a:gd name="T4" fmla="*/ 22 w 49"/>
                <a:gd name="T5" fmla="*/ 13 h 23"/>
                <a:gd name="T6" fmla="*/ 11 w 49"/>
                <a:gd name="T7" fmla="*/ 1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4" name="Freeform 104"/>
            <p:cNvSpPr>
              <a:spLocks/>
            </p:cNvSpPr>
            <p:nvPr/>
          </p:nvSpPr>
          <p:spPr bwMode="invGray">
            <a:xfrm>
              <a:off x="4098" y="2294"/>
              <a:ext cx="76" cy="114"/>
            </a:xfrm>
            <a:custGeom>
              <a:avLst/>
              <a:gdLst>
                <a:gd name="T0" fmla="*/ 3 w 102"/>
                <a:gd name="T1" fmla="*/ 0 h 152"/>
                <a:gd name="T2" fmla="*/ 0 w 102"/>
                <a:gd name="T3" fmla="*/ 11 h 152"/>
                <a:gd name="T4" fmla="*/ 7 w 102"/>
                <a:gd name="T5" fmla="*/ 24 h 152"/>
                <a:gd name="T6" fmla="*/ 18 w 102"/>
                <a:gd name="T7" fmla="*/ 41 h 152"/>
                <a:gd name="T8" fmla="*/ 20 w 102"/>
                <a:gd name="T9" fmla="*/ 59 h 152"/>
                <a:gd name="T10" fmla="*/ 45 w 102"/>
                <a:gd name="T11" fmla="*/ 86 h 152"/>
                <a:gd name="T12" fmla="*/ 48 w 102"/>
                <a:gd name="T13" fmla="*/ 70 h 152"/>
                <a:gd name="T14" fmla="*/ 41 w 102"/>
                <a:gd name="T15" fmla="*/ 58 h 152"/>
                <a:gd name="T16" fmla="*/ 34 w 102"/>
                <a:gd name="T17" fmla="*/ 52 h 152"/>
                <a:gd name="T18" fmla="*/ 29 w 102"/>
                <a:gd name="T19" fmla="*/ 42 h 152"/>
                <a:gd name="T20" fmla="*/ 23 w 102"/>
                <a:gd name="T21" fmla="*/ 25 h 152"/>
                <a:gd name="T22" fmla="*/ 2 w 102"/>
                <a:gd name="T23" fmla="*/ 7 h 152"/>
                <a:gd name="T24" fmla="*/ 3 w 102"/>
                <a:gd name="T25" fmla="*/ 0 h 1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5" name="Freeform 105"/>
            <p:cNvSpPr>
              <a:spLocks/>
            </p:cNvSpPr>
            <p:nvPr/>
          </p:nvSpPr>
          <p:spPr bwMode="invGray">
            <a:xfrm>
              <a:off x="4159" y="2412"/>
              <a:ext cx="55" cy="78"/>
            </a:xfrm>
            <a:custGeom>
              <a:avLst/>
              <a:gdLst>
                <a:gd name="T0" fmla="*/ 36 w 74"/>
                <a:gd name="T1" fmla="*/ 13 h 103"/>
                <a:gd name="T2" fmla="*/ 41 w 74"/>
                <a:gd name="T3" fmla="*/ 23 h 103"/>
                <a:gd name="T4" fmla="*/ 16 w 74"/>
                <a:gd name="T5" fmla="*/ 48 h 103"/>
                <a:gd name="T6" fmla="*/ 18 w 74"/>
                <a:gd name="T7" fmla="*/ 58 h 103"/>
                <a:gd name="T8" fmla="*/ 11 w 74"/>
                <a:gd name="T9" fmla="*/ 54 h 103"/>
                <a:gd name="T10" fmla="*/ 3 w 74"/>
                <a:gd name="T11" fmla="*/ 48 h 103"/>
                <a:gd name="T12" fmla="*/ 0 w 74"/>
                <a:gd name="T13" fmla="*/ 47 h 103"/>
                <a:gd name="T14" fmla="*/ 5 w 74"/>
                <a:gd name="T15" fmla="*/ 33 h 103"/>
                <a:gd name="T16" fmla="*/ 7 w 74"/>
                <a:gd name="T17" fmla="*/ 30 h 103"/>
                <a:gd name="T18" fmla="*/ 1 w 74"/>
                <a:gd name="T19" fmla="*/ 14 h 103"/>
                <a:gd name="T20" fmla="*/ 2 w 74"/>
                <a:gd name="T21" fmla="*/ 8 h 103"/>
                <a:gd name="T22" fmla="*/ 14 w 74"/>
                <a:gd name="T23" fmla="*/ 13 h 103"/>
                <a:gd name="T24" fmla="*/ 20 w 74"/>
                <a:gd name="T25" fmla="*/ 20 h 103"/>
                <a:gd name="T26" fmla="*/ 36 w 74"/>
                <a:gd name="T27" fmla="*/ 13 h 10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6" name="Freeform 106"/>
            <p:cNvSpPr>
              <a:spLocks/>
            </p:cNvSpPr>
            <p:nvPr/>
          </p:nvSpPr>
          <p:spPr bwMode="invGray">
            <a:xfrm>
              <a:off x="4123" y="2492"/>
              <a:ext cx="109" cy="189"/>
            </a:xfrm>
            <a:custGeom>
              <a:avLst/>
              <a:gdLst>
                <a:gd name="T0" fmla="*/ 46 w 146"/>
                <a:gd name="T1" fmla="*/ 56 h 252"/>
                <a:gd name="T2" fmla="*/ 37 w 146"/>
                <a:gd name="T3" fmla="*/ 60 h 252"/>
                <a:gd name="T4" fmla="*/ 36 w 146"/>
                <a:gd name="T5" fmla="*/ 74 h 252"/>
                <a:gd name="T6" fmla="*/ 12 w 146"/>
                <a:gd name="T7" fmla="*/ 83 h 252"/>
                <a:gd name="T8" fmla="*/ 4 w 146"/>
                <a:gd name="T9" fmla="*/ 95 h 252"/>
                <a:gd name="T10" fmla="*/ 11 w 146"/>
                <a:gd name="T11" fmla="*/ 103 h 252"/>
                <a:gd name="T12" fmla="*/ 4 w 146"/>
                <a:gd name="T13" fmla="*/ 112 h 252"/>
                <a:gd name="T14" fmla="*/ 13 w 146"/>
                <a:gd name="T15" fmla="*/ 142 h 252"/>
                <a:gd name="T16" fmla="*/ 16 w 146"/>
                <a:gd name="T17" fmla="*/ 121 h 252"/>
                <a:gd name="T18" fmla="*/ 12 w 146"/>
                <a:gd name="T19" fmla="*/ 108 h 252"/>
                <a:gd name="T20" fmla="*/ 23 w 146"/>
                <a:gd name="T21" fmla="*/ 99 h 252"/>
                <a:gd name="T22" fmla="*/ 29 w 146"/>
                <a:gd name="T23" fmla="*/ 89 h 252"/>
                <a:gd name="T24" fmla="*/ 37 w 146"/>
                <a:gd name="T25" fmla="*/ 98 h 252"/>
                <a:gd name="T26" fmla="*/ 25 w 146"/>
                <a:gd name="T27" fmla="*/ 107 h 252"/>
                <a:gd name="T28" fmla="*/ 31 w 146"/>
                <a:gd name="T29" fmla="*/ 113 h 252"/>
                <a:gd name="T30" fmla="*/ 38 w 146"/>
                <a:gd name="T31" fmla="*/ 101 h 252"/>
                <a:gd name="T32" fmla="*/ 47 w 146"/>
                <a:gd name="T33" fmla="*/ 104 h 252"/>
                <a:gd name="T34" fmla="*/ 58 w 146"/>
                <a:gd name="T35" fmla="*/ 83 h 252"/>
                <a:gd name="T36" fmla="*/ 63 w 146"/>
                <a:gd name="T37" fmla="*/ 88 h 252"/>
                <a:gd name="T38" fmla="*/ 76 w 146"/>
                <a:gd name="T39" fmla="*/ 83 h 252"/>
                <a:gd name="T40" fmla="*/ 81 w 146"/>
                <a:gd name="T41" fmla="*/ 74 h 252"/>
                <a:gd name="T42" fmla="*/ 79 w 146"/>
                <a:gd name="T43" fmla="*/ 62 h 252"/>
                <a:gd name="T44" fmla="*/ 75 w 146"/>
                <a:gd name="T45" fmla="*/ 56 h 252"/>
                <a:gd name="T46" fmla="*/ 68 w 146"/>
                <a:gd name="T47" fmla="*/ 23 h 252"/>
                <a:gd name="T48" fmla="*/ 52 w 146"/>
                <a:gd name="T49" fmla="*/ 0 h 252"/>
                <a:gd name="T50" fmla="*/ 43 w 146"/>
                <a:gd name="T51" fmla="*/ 7 h 252"/>
                <a:gd name="T52" fmla="*/ 54 w 146"/>
                <a:gd name="T53" fmla="*/ 20 h 252"/>
                <a:gd name="T54" fmla="*/ 54 w 146"/>
                <a:gd name="T55" fmla="*/ 36 h 252"/>
                <a:gd name="T56" fmla="*/ 46 w 146"/>
                <a:gd name="T57" fmla="*/ 56 h 2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7" name="Freeform 107"/>
            <p:cNvSpPr>
              <a:spLocks/>
            </p:cNvSpPr>
            <p:nvPr/>
          </p:nvSpPr>
          <p:spPr bwMode="invGray">
            <a:xfrm>
              <a:off x="3062" y="1988"/>
              <a:ext cx="52" cy="30"/>
            </a:xfrm>
            <a:custGeom>
              <a:avLst/>
              <a:gdLst>
                <a:gd name="T0" fmla="*/ 33 w 70"/>
                <a:gd name="T1" fmla="*/ 0 h 40"/>
                <a:gd name="T2" fmla="*/ 36 w 70"/>
                <a:gd name="T3" fmla="*/ 11 h 40"/>
                <a:gd name="T4" fmla="*/ 22 w 70"/>
                <a:gd name="T5" fmla="*/ 14 h 40"/>
                <a:gd name="T6" fmla="*/ 17 w 70"/>
                <a:gd name="T7" fmla="*/ 23 h 40"/>
                <a:gd name="T8" fmla="*/ 4 w 70"/>
                <a:gd name="T9" fmla="*/ 22 h 40"/>
                <a:gd name="T10" fmla="*/ 1 w 70"/>
                <a:gd name="T11" fmla="*/ 20 h 40"/>
                <a:gd name="T12" fmla="*/ 19 w 70"/>
                <a:gd name="T13" fmla="*/ 11 h 40"/>
                <a:gd name="T14" fmla="*/ 33 w 70"/>
                <a:gd name="T15" fmla="*/ 0 h 4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8" name="Freeform 108"/>
            <p:cNvSpPr>
              <a:spLocks/>
            </p:cNvSpPr>
            <p:nvPr/>
          </p:nvSpPr>
          <p:spPr bwMode="invGray">
            <a:xfrm>
              <a:off x="2955" y="1997"/>
              <a:ext cx="19" cy="22"/>
            </a:xfrm>
            <a:custGeom>
              <a:avLst/>
              <a:gdLst>
                <a:gd name="T0" fmla="*/ 10 w 26"/>
                <a:gd name="T1" fmla="*/ 0 h 29"/>
                <a:gd name="T2" fmla="*/ 0 w 26"/>
                <a:gd name="T3" fmla="*/ 11 h 29"/>
                <a:gd name="T4" fmla="*/ 10 w 26"/>
                <a:gd name="T5" fmla="*/ 15 h 29"/>
                <a:gd name="T6" fmla="*/ 10 w 26"/>
                <a:gd name="T7" fmla="*/ 0 h 2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9" name="Freeform 109"/>
            <p:cNvSpPr>
              <a:spLocks/>
            </p:cNvSpPr>
            <p:nvPr/>
          </p:nvSpPr>
          <p:spPr bwMode="invGray">
            <a:xfrm>
              <a:off x="2979" y="1996"/>
              <a:ext cx="37" cy="27"/>
            </a:xfrm>
            <a:custGeom>
              <a:avLst/>
              <a:gdLst>
                <a:gd name="T0" fmla="*/ 8 w 49"/>
                <a:gd name="T1" fmla="*/ 4 h 36"/>
                <a:gd name="T2" fmla="*/ 0 w 49"/>
                <a:gd name="T3" fmla="*/ 11 h 36"/>
                <a:gd name="T4" fmla="*/ 4 w 49"/>
                <a:gd name="T5" fmla="*/ 18 h 36"/>
                <a:gd name="T6" fmla="*/ 11 w 49"/>
                <a:gd name="T7" fmla="*/ 20 h 36"/>
                <a:gd name="T8" fmla="*/ 23 w 49"/>
                <a:gd name="T9" fmla="*/ 15 h 36"/>
                <a:gd name="T10" fmla="*/ 8 w 49"/>
                <a:gd name="T11" fmla="*/ 4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0" name="Freeform 110"/>
            <p:cNvSpPr>
              <a:spLocks/>
            </p:cNvSpPr>
            <p:nvPr/>
          </p:nvSpPr>
          <p:spPr bwMode="invGray">
            <a:xfrm>
              <a:off x="3040" y="1987"/>
              <a:ext cx="20" cy="16"/>
            </a:xfrm>
            <a:custGeom>
              <a:avLst/>
              <a:gdLst>
                <a:gd name="T0" fmla="*/ 6 w 27"/>
                <a:gd name="T1" fmla="*/ 0 h 22"/>
                <a:gd name="T2" fmla="*/ 1 w 27"/>
                <a:gd name="T3" fmla="*/ 7 h 22"/>
                <a:gd name="T4" fmla="*/ 10 w 27"/>
                <a:gd name="T5" fmla="*/ 12 h 22"/>
                <a:gd name="T6" fmla="*/ 6 w 27"/>
                <a:gd name="T7" fmla="*/ 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1" name="Freeform 111"/>
            <p:cNvSpPr>
              <a:spLocks/>
            </p:cNvSpPr>
            <p:nvPr/>
          </p:nvSpPr>
          <p:spPr bwMode="invGray">
            <a:xfrm>
              <a:off x="3022" y="2005"/>
              <a:ext cx="15" cy="13"/>
            </a:xfrm>
            <a:custGeom>
              <a:avLst/>
              <a:gdLst>
                <a:gd name="T0" fmla="*/ 6 w 20"/>
                <a:gd name="T1" fmla="*/ 0 h 18"/>
                <a:gd name="T2" fmla="*/ 5 w 20"/>
                <a:gd name="T3" fmla="*/ 9 h 18"/>
                <a:gd name="T4" fmla="*/ 6 w 20"/>
                <a:gd name="T5" fmla="*/ 0 h 18"/>
                <a:gd name="T6" fmla="*/ 0 60000 65536"/>
                <a:gd name="T7" fmla="*/ 0 60000 65536"/>
                <a:gd name="T8" fmla="*/ 0 60000 65536"/>
              </a:gdLst>
              <a:ahLst/>
              <a:cxnLst>
                <a:cxn ang="T6">
                  <a:pos x="T0" y="T1"/>
                </a:cxn>
                <a:cxn ang="T7">
                  <a:pos x="T2" y="T3"/>
                </a:cxn>
                <a:cxn ang="T8">
                  <a:pos x="T4" y="T5"/>
                </a:cxn>
              </a:cxnLst>
              <a:rect l="0" t="0" r="r" b="b"/>
              <a:pathLst>
                <a:path w="20" h="18">
                  <a:moveTo>
                    <a:pt x="11" y="0"/>
                  </a:moveTo>
                  <a:cubicBezTo>
                    <a:pt x="1" y="14"/>
                    <a:pt x="0" y="9"/>
                    <a:pt x="9" y="18"/>
                  </a:cubicBezTo>
                  <a:cubicBezTo>
                    <a:pt x="20" y="14"/>
                    <a:pt x="16" y="18"/>
                    <a:pt x="11"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2" name="Freeform 112"/>
            <p:cNvSpPr>
              <a:spLocks/>
            </p:cNvSpPr>
            <p:nvPr/>
          </p:nvSpPr>
          <p:spPr bwMode="invGray">
            <a:xfrm>
              <a:off x="4162" y="2021"/>
              <a:ext cx="18" cy="33"/>
            </a:xfrm>
            <a:custGeom>
              <a:avLst/>
              <a:gdLst>
                <a:gd name="T0" fmla="*/ 14 w 24"/>
                <a:gd name="T1" fmla="*/ 0 h 44"/>
                <a:gd name="T2" fmla="*/ 5 w 24"/>
                <a:gd name="T3" fmla="*/ 9 h 44"/>
                <a:gd name="T4" fmla="*/ 0 w 24"/>
                <a:gd name="T5" fmla="*/ 20 h 44"/>
                <a:gd name="T6" fmla="*/ 9 w 24"/>
                <a:gd name="T7" fmla="*/ 23 h 44"/>
                <a:gd name="T8" fmla="*/ 14 w 24"/>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3" name="Freeform 113"/>
            <p:cNvSpPr>
              <a:spLocks/>
            </p:cNvSpPr>
            <p:nvPr/>
          </p:nvSpPr>
          <p:spPr bwMode="invGray">
            <a:xfrm>
              <a:off x="3278" y="3473"/>
              <a:ext cx="31" cy="18"/>
            </a:xfrm>
            <a:custGeom>
              <a:avLst/>
              <a:gdLst>
                <a:gd name="T0" fmla="*/ 17 w 41"/>
                <a:gd name="T1" fmla="*/ 0 h 24"/>
                <a:gd name="T2" fmla="*/ 15 w 41"/>
                <a:gd name="T3" fmla="*/ 14 h 24"/>
                <a:gd name="T4" fmla="*/ 17 w 41"/>
                <a:gd name="T5" fmla="*/ 0 h 24"/>
                <a:gd name="T6" fmla="*/ 0 60000 65536"/>
                <a:gd name="T7" fmla="*/ 0 60000 65536"/>
                <a:gd name="T8" fmla="*/ 0 60000 65536"/>
              </a:gdLst>
              <a:ahLst/>
              <a:cxnLst>
                <a:cxn ang="T6">
                  <a:pos x="T0" y="T1"/>
                </a:cxn>
                <a:cxn ang="T7">
                  <a:pos x="T2" y="T3"/>
                </a:cxn>
                <a:cxn ang="T8">
                  <a:pos x="T4" y="T5"/>
                </a:cxn>
              </a:cxnLst>
              <a:rect l="0" t="0" r="r" b="b"/>
              <a:pathLst>
                <a:path w="41" h="24">
                  <a:moveTo>
                    <a:pt x="30" y="0"/>
                  </a:moveTo>
                  <a:cubicBezTo>
                    <a:pt x="4" y="4"/>
                    <a:pt x="0" y="17"/>
                    <a:pt x="26" y="24"/>
                  </a:cubicBezTo>
                  <a:cubicBezTo>
                    <a:pt x="41" y="19"/>
                    <a:pt x="38" y="10"/>
                    <a:pt x="30"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4" name="Freeform 114"/>
            <p:cNvSpPr>
              <a:spLocks/>
            </p:cNvSpPr>
            <p:nvPr/>
          </p:nvSpPr>
          <p:spPr bwMode="invGray">
            <a:xfrm>
              <a:off x="3318" y="3466"/>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5" name="Freeform 115"/>
            <p:cNvSpPr>
              <a:spLocks/>
            </p:cNvSpPr>
            <p:nvPr/>
          </p:nvSpPr>
          <p:spPr bwMode="invGray">
            <a:xfrm>
              <a:off x="3251" y="3312"/>
              <a:ext cx="9" cy="15"/>
            </a:xfrm>
            <a:custGeom>
              <a:avLst/>
              <a:gdLst>
                <a:gd name="T0" fmla="*/ 5 w 13"/>
                <a:gd name="T1" fmla="*/ 3 h 20"/>
                <a:gd name="T2" fmla="*/ 1 w 13"/>
                <a:gd name="T3" fmla="*/ 6 h 20"/>
                <a:gd name="T4" fmla="*/ 4 w 13"/>
                <a:gd name="T5" fmla="*/ 11 h 20"/>
                <a:gd name="T6" fmla="*/ 5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6" name="Freeform 116"/>
            <p:cNvSpPr>
              <a:spLocks/>
            </p:cNvSpPr>
            <p:nvPr/>
          </p:nvSpPr>
          <p:spPr bwMode="invGray">
            <a:xfrm>
              <a:off x="3311" y="3239"/>
              <a:ext cx="11" cy="19"/>
            </a:xfrm>
            <a:custGeom>
              <a:avLst/>
              <a:gdLst>
                <a:gd name="T0" fmla="*/ 4 w 14"/>
                <a:gd name="T1" fmla="*/ 0 h 25"/>
                <a:gd name="T2" fmla="*/ 0 w 14"/>
                <a:gd name="T3" fmla="*/ 8 h 25"/>
                <a:gd name="T4" fmla="*/ 7 w 14"/>
                <a:gd name="T5" fmla="*/ 14 h 25"/>
                <a:gd name="T6" fmla="*/ 4 w 14"/>
                <a:gd name="T7" fmla="*/ 0 h 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7" name="Freeform 117"/>
            <p:cNvSpPr>
              <a:spLocks/>
            </p:cNvSpPr>
            <p:nvPr/>
          </p:nvSpPr>
          <p:spPr bwMode="invGray">
            <a:xfrm>
              <a:off x="3287" y="3238"/>
              <a:ext cx="11" cy="19"/>
            </a:xfrm>
            <a:custGeom>
              <a:avLst/>
              <a:gdLst>
                <a:gd name="T0" fmla="*/ 4 w 14"/>
                <a:gd name="T1" fmla="*/ 0 h 25"/>
                <a:gd name="T2" fmla="*/ 0 w 14"/>
                <a:gd name="T3" fmla="*/ 8 h 25"/>
                <a:gd name="T4" fmla="*/ 7 w 14"/>
                <a:gd name="T5" fmla="*/ 14 h 25"/>
                <a:gd name="T6" fmla="*/ 4 w 14"/>
                <a:gd name="T7" fmla="*/ 0 h 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8" name="Freeform 118"/>
            <p:cNvSpPr>
              <a:spLocks/>
            </p:cNvSpPr>
            <p:nvPr/>
          </p:nvSpPr>
          <p:spPr bwMode="invGray">
            <a:xfrm>
              <a:off x="3276" y="3260"/>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9" name="Freeform 119"/>
            <p:cNvSpPr>
              <a:spLocks/>
            </p:cNvSpPr>
            <p:nvPr/>
          </p:nvSpPr>
          <p:spPr bwMode="invGray">
            <a:xfrm>
              <a:off x="3251" y="3294"/>
              <a:ext cx="9" cy="15"/>
            </a:xfrm>
            <a:custGeom>
              <a:avLst/>
              <a:gdLst>
                <a:gd name="T0" fmla="*/ 5 w 13"/>
                <a:gd name="T1" fmla="*/ 3 h 20"/>
                <a:gd name="T2" fmla="*/ 1 w 13"/>
                <a:gd name="T3" fmla="*/ 6 h 20"/>
                <a:gd name="T4" fmla="*/ 4 w 13"/>
                <a:gd name="T5" fmla="*/ 11 h 20"/>
                <a:gd name="T6" fmla="*/ 5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10" name="Freeform 120"/>
            <p:cNvSpPr>
              <a:spLocks/>
            </p:cNvSpPr>
            <p:nvPr/>
          </p:nvSpPr>
          <p:spPr bwMode="invGray">
            <a:xfrm>
              <a:off x="3270" y="3281"/>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11" name="Freeform 121"/>
            <p:cNvSpPr>
              <a:spLocks/>
            </p:cNvSpPr>
            <p:nvPr/>
          </p:nvSpPr>
          <p:spPr bwMode="invGray">
            <a:xfrm>
              <a:off x="2537" y="2293"/>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12" name="Freeform 122"/>
            <p:cNvSpPr>
              <a:spLocks/>
            </p:cNvSpPr>
            <p:nvPr/>
          </p:nvSpPr>
          <p:spPr bwMode="invGray">
            <a:xfrm>
              <a:off x="2476" y="2259"/>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13" name="Freeform 123"/>
            <p:cNvSpPr>
              <a:spLocks/>
            </p:cNvSpPr>
            <p:nvPr/>
          </p:nvSpPr>
          <p:spPr bwMode="invGray">
            <a:xfrm>
              <a:off x="2238" y="2042"/>
              <a:ext cx="2060" cy="1644"/>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grpSp>
      <p:pic>
        <p:nvPicPr>
          <p:cNvPr id="114" name="Picture 7" descr="artplus_nature_naturalcity42_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0450" y="3167063"/>
            <a:ext cx="4425950" cy="298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 name="Picture 13" descr="artplus_nature_naturalcity42_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4275" y="4660900"/>
            <a:ext cx="4911725"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Picture 9" descr="artplus_nature_naturalcity42_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5888" y="3097213"/>
            <a:ext cx="29718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Picture 8" descr="artplus_nature_naturalcity42_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3600" y="1993900"/>
            <a:ext cx="1546225"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 name="Picture 11" descr="artplus_nature_naturalcity42_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6100" y="2862263"/>
            <a:ext cx="6238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Rectangle 2"/>
          <p:cNvSpPr>
            <a:spLocks noGrp="1" noChangeArrowheads="1"/>
          </p:cNvSpPr>
          <p:nvPr>
            <p:ph type="ctrTitle"/>
          </p:nvPr>
        </p:nvSpPr>
        <p:spPr>
          <a:xfrm>
            <a:off x="304800" y="4365104"/>
            <a:ext cx="4930775" cy="1197496"/>
          </a:xfrm>
        </p:spPr>
        <p:txBody>
          <a:bodyPr/>
          <a:lstStyle>
            <a:lvl1pPr algn="l">
              <a:defRPr sz="4800">
                <a:solidFill>
                  <a:schemeClr val="bg1"/>
                </a:solidFill>
              </a:defRPr>
            </a:lvl1pPr>
          </a:lstStyle>
          <a:p>
            <a:pPr lvl="0"/>
            <a:r>
              <a:rPr lang="zh-CN" altLang="en-US" noProof="0" dirty="0" smtClean="0"/>
              <a:t>单击此处编辑母版标题样式</a:t>
            </a:r>
          </a:p>
        </p:txBody>
      </p:sp>
      <p:sp>
        <p:nvSpPr>
          <p:cNvPr id="4099" name="Rectangle 3"/>
          <p:cNvSpPr>
            <a:spLocks noGrp="1" noChangeArrowheads="1"/>
          </p:cNvSpPr>
          <p:nvPr>
            <p:ph type="subTitle" idx="1"/>
          </p:nvPr>
        </p:nvSpPr>
        <p:spPr>
          <a:xfrm>
            <a:off x="304800" y="5661248"/>
            <a:ext cx="6400800" cy="381000"/>
          </a:xfrm>
        </p:spPr>
        <p:txBody>
          <a:bodyPr/>
          <a:lstStyle>
            <a:lvl1pPr marL="0" indent="0">
              <a:buFont typeface="Wingdings" pitchFamily="2" charset="2"/>
              <a:buNone/>
              <a:defRPr sz="2400" b="1" i="0">
                <a:solidFill>
                  <a:schemeClr val="bg1"/>
                </a:solidFill>
              </a:defRPr>
            </a:lvl1pPr>
          </a:lstStyle>
          <a:p>
            <a:pPr lvl="0"/>
            <a:r>
              <a:rPr lang="zh-CN" altLang="en-US" noProof="0" dirty="0" smtClean="0"/>
              <a:t>单击此处编辑母版副标题样式</a:t>
            </a:r>
          </a:p>
        </p:txBody>
      </p:sp>
    </p:spTree>
    <p:extLst>
      <p:ext uri="{BB962C8B-B14F-4D97-AF65-F5344CB8AC3E}">
        <p14:creationId xmlns:p14="http://schemas.microsoft.com/office/powerpoint/2010/main" val="2744373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2000"/>
                                        <p:tgtEl>
                                          <p:spTgt spid="114"/>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116"/>
                                        </p:tgtEl>
                                        <p:attrNameLst>
                                          <p:attrName>style.visibility</p:attrName>
                                        </p:attrNameLst>
                                      </p:cBhvr>
                                      <p:to>
                                        <p:strVal val="visible"/>
                                      </p:to>
                                    </p:set>
                                    <p:animEffect transition="in" filter="fade">
                                      <p:cBhvr>
                                        <p:cTn id="11" dur="1000"/>
                                        <p:tgtEl>
                                          <p:spTgt spid="116"/>
                                        </p:tgtEl>
                                      </p:cBhvr>
                                    </p:animEffect>
                                  </p:childTnLst>
                                </p:cTn>
                              </p:par>
                            </p:childTnLst>
                          </p:cTn>
                        </p:par>
                        <p:par>
                          <p:cTn id="12" fill="hold">
                            <p:stCondLst>
                              <p:cond delay="3000"/>
                            </p:stCondLst>
                            <p:childTnLst>
                              <p:par>
                                <p:cTn id="13" presetID="22" presetClass="entr" presetSubtype="4" fill="hold" nodeType="afterEffect">
                                  <p:stCondLst>
                                    <p:cond delay="0"/>
                                  </p:stCondLst>
                                  <p:childTnLst>
                                    <p:set>
                                      <p:cBhvr>
                                        <p:cTn id="14" dur="1" fill="hold">
                                          <p:stCondLst>
                                            <p:cond delay="0"/>
                                          </p:stCondLst>
                                        </p:cTn>
                                        <p:tgtEl>
                                          <p:spTgt spid="118"/>
                                        </p:tgtEl>
                                        <p:attrNameLst>
                                          <p:attrName>style.visibility</p:attrName>
                                        </p:attrNameLst>
                                      </p:cBhvr>
                                      <p:to>
                                        <p:strVal val="visible"/>
                                      </p:to>
                                    </p:set>
                                    <p:animEffect transition="in" filter="wipe(down)">
                                      <p:cBhvr>
                                        <p:cTn id="15" dur="500"/>
                                        <p:tgtEl>
                                          <p:spTgt spid="118"/>
                                        </p:tgtEl>
                                      </p:cBhvr>
                                    </p:animEffect>
                                  </p:childTnLst>
                                </p:cTn>
                              </p:par>
                            </p:childTnLst>
                          </p:cTn>
                        </p:par>
                        <p:par>
                          <p:cTn id="16" fill="hold">
                            <p:stCondLst>
                              <p:cond delay="3500"/>
                            </p:stCondLst>
                            <p:childTnLst>
                              <p:par>
                                <p:cTn id="17" presetID="22" presetClass="entr" presetSubtype="4" fill="hold" nodeType="afterEffect">
                                  <p:stCondLst>
                                    <p:cond delay="0"/>
                                  </p:stCondLst>
                                  <p:childTnLst>
                                    <p:set>
                                      <p:cBhvr>
                                        <p:cTn id="18" dur="1" fill="hold">
                                          <p:stCondLst>
                                            <p:cond delay="0"/>
                                          </p:stCondLst>
                                        </p:cTn>
                                        <p:tgtEl>
                                          <p:spTgt spid="117"/>
                                        </p:tgtEl>
                                        <p:attrNameLst>
                                          <p:attrName>style.visibility</p:attrName>
                                        </p:attrNameLst>
                                      </p:cBhvr>
                                      <p:to>
                                        <p:strVal val="visible"/>
                                      </p:to>
                                    </p:set>
                                    <p:animEffect transition="in" filter="wipe(down)">
                                      <p:cBhvr>
                                        <p:cTn id="19" dur="500"/>
                                        <p:tgtEl>
                                          <p:spTgt spid="117"/>
                                        </p:tgtEl>
                                      </p:cBhvr>
                                    </p:animEffect>
                                  </p:childTnLst>
                                </p:cTn>
                              </p:par>
                            </p:childTnLst>
                          </p:cTn>
                        </p:par>
                        <p:par>
                          <p:cTn id="20" fill="hold">
                            <p:stCondLst>
                              <p:cond delay="4000"/>
                            </p:stCondLst>
                            <p:childTnLst>
                              <p:par>
                                <p:cTn id="21" presetID="22" presetClass="entr" presetSubtype="4" fill="hold" nodeType="afterEffect">
                                  <p:stCondLst>
                                    <p:cond delay="0"/>
                                  </p:stCondLst>
                                  <p:childTnLst>
                                    <p:set>
                                      <p:cBhvr>
                                        <p:cTn id="22" dur="1" fill="hold">
                                          <p:stCondLst>
                                            <p:cond delay="0"/>
                                          </p:stCondLst>
                                        </p:cTn>
                                        <p:tgtEl>
                                          <p:spTgt spid="115"/>
                                        </p:tgtEl>
                                        <p:attrNameLst>
                                          <p:attrName>style.visibility</p:attrName>
                                        </p:attrNameLst>
                                      </p:cBhvr>
                                      <p:to>
                                        <p:strVal val="visible"/>
                                      </p:to>
                                    </p:set>
                                    <p:animEffect transition="in" filter="wipe(down)">
                                      <p:cBhvr>
                                        <p:cTn id="23" dur="1000"/>
                                        <p:tgtEl>
                                          <p:spTgt spid="115"/>
                                        </p:tgtEl>
                                      </p:cBhvr>
                                    </p:animEffect>
                                  </p:childTnLst>
                                </p:cTn>
                              </p:par>
                              <p:par>
                                <p:cTn id="24" presetID="10" presetClass="entr" presetSubtype="0" fill="hold" nodeType="withEffect">
                                  <p:stCondLst>
                                    <p:cond delay="80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2000"/>
                                        <p:tgtEl>
                                          <p:spTgt spid="5"/>
                                        </p:tgtEl>
                                      </p:cBhvr>
                                    </p:animEffect>
                                  </p:childTnLst>
                                </p:cTn>
                              </p:par>
                            </p:childTnLst>
                          </p:cTn>
                        </p:par>
                        <p:par>
                          <p:cTn id="27" fill="hold">
                            <p:stCondLst>
                              <p:cond delay="6800"/>
                            </p:stCondLst>
                            <p:childTnLst>
                              <p:par>
                                <p:cTn id="28" presetID="10" presetClass="entr" presetSubtype="0" fill="hold" grpId="0" nodeType="afterEffect">
                                  <p:stCondLst>
                                    <p:cond delay="0"/>
                                  </p:stCondLst>
                                  <p:childTnLst>
                                    <p:set>
                                      <p:cBhvr>
                                        <p:cTn id="29" dur="1" fill="hold">
                                          <p:stCondLst>
                                            <p:cond delay="0"/>
                                          </p:stCondLst>
                                        </p:cTn>
                                        <p:tgtEl>
                                          <p:spTgt spid="4098"/>
                                        </p:tgtEl>
                                        <p:attrNameLst>
                                          <p:attrName>style.visibility</p:attrName>
                                        </p:attrNameLst>
                                      </p:cBhvr>
                                      <p:to>
                                        <p:strVal val="visible"/>
                                      </p:to>
                                    </p:set>
                                    <p:animEffect transition="in" filter="fade">
                                      <p:cBhvr>
                                        <p:cTn id="30" dur="1000"/>
                                        <p:tgtEl>
                                          <p:spTgt spid="4098"/>
                                        </p:tgtEl>
                                      </p:cBhvr>
                                    </p:animEffect>
                                  </p:childTnLst>
                                </p:cTn>
                              </p:par>
                            </p:childTnLst>
                          </p:cTn>
                        </p:par>
                        <p:par>
                          <p:cTn id="31" fill="hold">
                            <p:stCondLst>
                              <p:cond delay="7800"/>
                            </p:stCondLst>
                            <p:childTnLst>
                              <p:par>
                                <p:cTn id="32" presetID="10" presetClass="entr" presetSubtype="0" fill="hold" grpId="0" nodeType="afterEffect">
                                  <p:stCondLst>
                                    <p:cond delay="0"/>
                                  </p:stCondLst>
                                  <p:childTnLst>
                                    <p:set>
                                      <p:cBhvr>
                                        <p:cTn id="33" dur="1" fill="hold">
                                          <p:stCondLst>
                                            <p:cond delay="0"/>
                                          </p:stCondLst>
                                        </p:cTn>
                                        <p:tgtEl>
                                          <p:spTgt spid="4099">
                                            <p:txEl>
                                              <p:pRg st="0" end="0"/>
                                            </p:txEl>
                                          </p:spTgt>
                                        </p:tgtEl>
                                        <p:attrNameLst>
                                          <p:attrName>style.visibility</p:attrName>
                                        </p:attrNameLst>
                                      </p:cBhvr>
                                      <p:to>
                                        <p:strVal val="visible"/>
                                      </p:to>
                                    </p:set>
                                    <p:animEffect transition="in" filter="fade">
                                      <p:cBhvr>
                                        <p:cTn id="34" dur="1000"/>
                                        <p:tgtEl>
                                          <p:spTgt spid="409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p:bldP spid="4099" grpId="0" build="p">
        <p:tmplLst>
          <p:tmpl lvl="1">
            <p:tnLst>
              <p:par>
                <p:cTn presetID="10" presetClass="entr" presetSubtype="0" fill="hold" nodeType="afterEffect">
                  <p:stCondLst>
                    <p:cond delay="0"/>
                  </p:stCondLst>
                  <p:childTnLst>
                    <p:set>
                      <p:cBhvr>
                        <p:cTn dur="1" fill="hold">
                          <p:stCondLst>
                            <p:cond delay="0"/>
                          </p:stCondLst>
                        </p:cTn>
                        <p:tgtEl>
                          <p:spTgt spid="4099"/>
                        </p:tgtEl>
                        <p:attrNameLst>
                          <p:attrName>style.visibility</p:attrName>
                        </p:attrNameLst>
                      </p:cBhvr>
                      <p:to>
                        <p:strVal val="visible"/>
                      </p:to>
                    </p:set>
                    <p:animEffect transition="in" filter="fade">
                      <p:cBhvr>
                        <p:cTn dur="1000"/>
                        <p:tgtEl>
                          <p:spTgt spid="4099"/>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pPr>
              <a:defRPr/>
            </a:pPr>
            <a:fld id="{99A68F19-F560-49B1-9E08-81633D012D31}" type="slidenum">
              <a:rPr lang="zh-CN" altLang="en-US"/>
              <a:pPr>
                <a:defRPr/>
              </a:pPr>
              <a:t>‹#›</a:t>
            </a:fld>
            <a:endParaRPr lang="en-US" altLang="zh-CN" dirty="0"/>
          </a:p>
        </p:txBody>
      </p:sp>
      <p:sp>
        <p:nvSpPr>
          <p:cNvPr id="5" name="页脚占位符 4"/>
          <p:cNvSpPr>
            <a:spLocks noGrp="1"/>
          </p:cNvSpPr>
          <p:nvPr>
            <p:ph type="ftr" sz="quarter" idx="11"/>
          </p:nvPr>
        </p:nvSpPr>
        <p:spPr/>
        <p:txBody>
          <a:bodyPr/>
          <a:lstStyle>
            <a:lvl1pPr>
              <a:defRPr/>
            </a:lvl1pPr>
          </a:lstStyle>
          <a:p>
            <a:pPr>
              <a:defRPr/>
            </a:pPr>
            <a:r>
              <a:rPr lang="zh-CN" altLang="en-US"/>
              <a:t>密码学导论</a:t>
            </a:r>
            <a:r>
              <a:rPr lang="en-US" altLang="zh-CN"/>
              <a:t>--</a:t>
            </a:r>
            <a:r>
              <a:rPr lang="zh-CN" altLang="en-US"/>
              <a:t>中国科学技术大学</a:t>
            </a:r>
            <a:endParaRPr lang="en-US" altLang="zh-CN"/>
          </a:p>
        </p:txBody>
      </p:sp>
    </p:spTree>
    <p:extLst>
      <p:ext uri="{BB962C8B-B14F-4D97-AF65-F5344CB8AC3E}">
        <p14:creationId xmlns:p14="http://schemas.microsoft.com/office/powerpoint/2010/main" val="3435828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600"/>
            <a:ext cx="2057400" cy="6096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28600"/>
            <a:ext cx="6019800" cy="6096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pPr>
              <a:defRPr/>
            </a:pPr>
            <a:fld id="{EDB13CD1-342A-49A6-B2DC-C9C8B470A9DA}" type="slidenum">
              <a:rPr lang="zh-CN" altLang="en-US"/>
              <a:pPr>
                <a:defRPr/>
              </a:pPr>
              <a:t>‹#›</a:t>
            </a:fld>
            <a:endParaRPr lang="en-US" altLang="zh-CN" dirty="0"/>
          </a:p>
        </p:txBody>
      </p:sp>
      <p:sp>
        <p:nvSpPr>
          <p:cNvPr id="5" name="页脚占位符 4"/>
          <p:cNvSpPr>
            <a:spLocks noGrp="1"/>
          </p:cNvSpPr>
          <p:nvPr>
            <p:ph type="ftr" sz="quarter" idx="11"/>
          </p:nvPr>
        </p:nvSpPr>
        <p:spPr/>
        <p:txBody>
          <a:bodyPr/>
          <a:lstStyle>
            <a:lvl1pPr>
              <a:defRPr/>
            </a:lvl1pPr>
          </a:lstStyle>
          <a:p>
            <a:pPr>
              <a:defRPr/>
            </a:pPr>
            <a:r>
              <a:rPr lang="zh-CN" altLang="en-US"/>
              <a:t>密码学导论</a:t>
            </a:r>
            <a:r>
              <a:rPr lang="en-US" altLang="zh-CN"/>
              <a:t>--</a:t>
            </a:r>
            <a:r>
              <a:rPr lang="zh-CN" altLang="en-US"/>
              <a:t>中国科学技术大学</a:t>
            </a:r>
            <a:endParaRPr lang="en-US" altLang="zh-CN"/>
          </a:p>
        </p:txBody>
      </p:sp>
    </p:spTree>
    <p:extLst>
      <p:ext uri="{BB962C8B-B14F-4D97-AF65-F5344CB8AC3E}">
        <p14:creationId xmlns:p14="http://schemas.microsoft.com/office/powerpoint/2010/main" val="231700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showMasterPhAnim="0" type="title" preserve="1">
  <p:cSld name="结束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5" name="Group 15"/>
          <p:cNvGrpSpPr>
            <a:grpSpLocks/>
          </p:cNvGrpSpPr>
          <p:nvPr/>
        </p:nvGrpSpPr>
        <p:grpSpPr bwMode="auto">
          <a:xfrm>
            <a:off x="152400" y="381000"/>
            <a:ext cx="6838950" cy="3365500"/>
            <a:chOff x="664" y="1951"/>
            <a:chExt cx="4308" cy="2120"/>
          </a:xfrm>
        </p:grpSpPr>
        <p:sp>
          <p:nvSpPr>
            <p:cNvPr id="6" name="Freeform 16"/>
            <p:cNvSpPr>
              <a:spLocks/>
            </p:cNvSpPr>
            <p:nvPr/>
          </p:nvSpPr>
          <p:spPr bwMode="invGray">
            <a:xfrm>
              <a:off x="743" y="2045"/>
              <a:ext cx="1267" cy="1938"/>
            </a:xfrm>
            <a:custGeom>
              <a:avLst/>
              <a:gdLst>
                <a:gd name="T0" fmla="*/ 65 w 1692"/>
                <a:gd name="T1" fmla="*/ 145 h 2586"/>
                <a:gd name="T2" fmla="*/ 180 w 1692"/>
                <a:gd name="T3" fmla="*/ 118 h 2586"/>
                <a:gd name="T4" fmla="*/ 243 w 1692"/>
                <a:gd name="T5" fmla="*/ 135 h 2586"/>
                <a:gd name="T6" fmla="*/ 234 w 1692"/>
                <a:gd name="T7" fmla="*/ 250 h 2586"/>
                <a:gd name="T8" fmla="*/ 153 w 1692"/>
                <a:gd name="T9" fmla="*/ 327 h 2586"/>
                <a:gd name="T10" fmla="*/ 122 w 1692"/>
                <a:gd name="T11" fmla="*/ 401 h 2586"/>
                <a:gd name="T12" fmla="*/ 159 w 1692"/>
                <a:gd name="T13" fmla="*/ 541 h 2586"/>
                <a:gd name="T14" fmla="*/ 177 w 1692"/>
                <a:gd name="T15" fmla="*/ 539 h 2586"/>
                <a:gd name="T16" fmla="*/ 184 w 1692"/>
                <a:gd name="T17" fmla="*/ 509 h 2586"/>
                <a:gd name="T18" fmla="*/ 268 w 1692"/>
                <a:gd name="T19" fmla="*/ 648 h 2586"/>
                <a:gd name="T20" fmla="*/ 365 w 1692"/>
                <a:gd name="T21" fmla="*/ 674 h 2586"/>
                <a:gd name="T22" fmla="*/ 446 w 1692"/>
                <a:gd name="T23" fmla="*/ 758 h 2586"/>
                <a:gd name="T24" fmla="*/ 478 w 1692"/>
                <a:gd name="T25" fmla="*/ 799 h 2586"/>
                <a:gd name="T26" fmla="*/ 432 w 1692"/>
                <a:gd name="T27" fmla="*/ 903 h 2586"/>
                <a:gd name="T28" fmla="*/ 514 w 1692"/>
                <a:gd name="T29" fmla="*/ 1000 h 2586"/>
                <a:gd name="T30" fmla="*/ 580 w 1692"/>
                <a:gd name="T31" fmla="*/ 1135 h 2586"/>
                <a:gd name="T32" fmla="*/ 613 w 1692"/>
                <a:gd name="T33" fmla="*/ 1297 h 2586"/>
                <a:gd name="T34" fmla="*/ 669 w 1692"/>
                <a:gd name="T35" fmla="*/ 1427 h 2586"/>
                <a:gd name="T36" fmla="*/ 717 w 1692"/>
                <a:gd name="T37" fmla="*/ 1416 h 2586"/>
                <a:gd name="T38" fmla="*/ 698 w 1692"/>
                <a:gd name="T39" fmla="*/ 1344 h 2586"/>
                <a:gd name="T40" fmla="*/ 722 w 1692"/>
                <a:gd name="T41" fmla="*/ 1295 h 2586"/>
                <a:gd name="T42" fmla="*/ 767 w 1692"/>
                <a:gd name="T43" fmla="*/ 1252 h 2586"/>
                <a:gd name="T44" fmla="*/ 812 w 1692"/>
                <a:gd name="T45" fmla="*/ 1166 h 2586"/>
                <a:gd name="T46" fmla="*/ 879 w 1692"/>
                <a:gd name="T47" fmla="*/ 1095 h 2586"/>
                <a:gd name="T48" fmla="*/ 910 w 1692"/>
                <a:gd name="T49" fmla="*/ 980 h 2586"/>
                <a:gd name="T50" fmla="*/ 870 w 1692"/>
                <a:gd name="T51" fmla="*/ 864 h 2586"/>
                <a:gd name="T52" fmla="*/ 771 w 1692"/>
                <a:gd name="T53" fmla="*/ 792 h 2586"/>
                <a:gd name="T54" fmla="*/ 619 w 1692"/>
                <a:gd name="T55" fmla="*/ 719 h 2586"/>
                <a:gd name="T56" fmla="*/ 546 w 1692"/>
                <a:gd name="T57" fmla="*/ 707 h 2586"/>
                <a:gd name="T58" fmla="*/ 507 w 1692"/>
                <a:gd name="T59" fmla="*/ 712 h 2586"/>
                <a:gd name="T60" fmla="*/ 446 w 1692"/>
                <a:gd name="T61" fmla="*/ 734 h 2586"/>
                <a:gd name="T62" fmla="*/ 425 w 1692"/>
                <a:gd name="T63" fmla="*/ 659 h 2586"/>
                <a:gd name="T64" fmla="*/ 413 w 1692"/>
                <a:gd name="T65" fmla="*/ 597 h 2586"/>
                <a:gd name="T66" fmla="*/ 354 w 1692"/>
                <a:gd name="T67" fmla="*/ 620 h 2586"/>
                <a:gd name="T68" fmla="*/ 318 w 1692"/>
                <a:gd name="T69" fmla="*/ 534 h 2586"/>
                <a:gd name="T70" fmla="*/ 415 w 1692"/>
                <a:gd name="T71" fmla="*/ 512 h 2586"/>
                <a:gd name="T72" fmla="*/ 473 w 1692"/>
                <a:gd name="T73" fmla="*/ 509 h 2586"/>
                <a:gd name="T74" fmla="*/ 502 w 1692"/>
                <a:gd name="T75" fmla="*/ 505 h 2586"/>
                <a:gd name="T76" fmla="*/ 593 w 1692"/>
                <a:gd name="T77" fmla="*/ 421 h 2586"/>
                <a:gd name="T78" fmla="*/ 664 w 1692"/>
                <a:gd name="T79" fmla="*/ 381 h 2586"/>
                <a:gd name="T80" fmla="*/ 717 w 1692"/>
                <a:gd name="T81" fmla="*/ 357 h 2586"/>
                <a:gd name="T82" fmla="*/ 751 w 1692"/>
                <a:gd name="T83" fmla="*/ 302 h 2586"/>
                <a:gd name="T84" fmla="*/ 722 w 1692"/>
                <a:gd name="T85" fmla="*/ 288 h 2586"/>
                <a:gd name="T86" fmla="*/ 856 w 1692"/>
                <a:gd name="T87" fmla="*/ 256 h 2586"/>
                <a:gd name="T88" fmla="*/ 789 w 1692"/>
                <a:gd name="T89" fmla="*/ 192 h 2586"/>
                <a:gd name="T90" fmla="*/ 744 w 1692"/>
                <a:gd name="T91" fmla="*/ 148 h 2586"/>
                <a:gd name="T92" fmla="*/ 685 w 1692"/>
                <a:gd name="T93" fmla="*/ 205 h 2586"/>
                <a:gd name="T94" fmla="*/ 622 w 1692"/>
                <a:gd name="T95" fmla="*/ 250 h 2586"/>
                <a:gd name="T96" fmla="*/ 573 w 1692"/>
                <a:gd name="T97" fmla="*/ 171 h 2586"/>
                <a:gd name="T98" fmla="*/ 680 w 1692"/>
                <a:gd name="T99" fmla="*/ 135 h 2586"/>
                <a:gd name="T100" fmla="*/ 710 w 1692"/>
                <a:gd name="T101" fmla="*/ 111 h 2586"/>
                <a:gd name="T102" fmla="*/ 744 w 1692"/>
                <a:gd name="T103" fmla="*/ 97 h 2586"/>
                <a:gd name="T104" fmla="*/ 721 w 1692"/>
                <a:gd name="T105" fmla="*/ 81 h 2586"/>
                <a:gd name="T106" fmla="*/ 708 w 1692"/>
                <a:gd name="T107" fmla="*/ 67 h 2586"/>
                <a:gd name="T108" fmla="*/ 674 w 1692"/>
                <a:gd name="T109" fmla="*/ 57 h 2586"/>
                <a:gd name="T110" fmla="*/ 620 w 1692"/>
                <a:gd name="T111" fmla="*/ 76 h 2586"/>
                <a:gd name="T112" fmla="*/ 532 w 1692"/>
                <a:gd name="T113" fmla="*/ 67 h 2586"/>
                <a:gd name="T114" fmla="*/ 309 w 1692"/>
                <a:gd name="T115" fmla="*/ 0 h 2586"/>
                <a:gd name="T116" fmla="*/ 193 w 1692"/>
                <a:gd name="T117" fmla="*/ 18 h 2586"/>
                <a:gd name="T118" fmla="*/ 162 w 1692"/>
                <a:gd name="T119" fmla="*/ 57 h 2586"/>
                <a:gd name="T120" fmla="*/ 72 w 1692"/>
                <a:gd name="T121" fmla="*/ 97 h 2586"/>
                <a:gd name="T122" fmla="*/ 72 w 1692"/>
                <a:gd name="T123" fmla="*/ 121 h 2586"/>
                <a:gd name="T124" fmla="*/ 1 w 1692"/>
                <a:gd name="T125" fmla="*/ 142 h 25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 name="Freeform 17"/>
            <p:cNvSpPr>
              <a:spLocks/>
            </p:cNvSpPr>
            <p:nvPr/>
          </p:nvSpPr>
          <p:spPr bwMode="invGray">
            <a:xfrm>
              <a:off x="703" y="2230"/>
              <a:ext cx="34" cy="28"/>
            </a:xfrm>
            <a:custGeom>
              <a:avLst/>
              <a:gdLst>
                <a:gd name="T0" fmla="*/ 9 w 46"/>
                <a:gd name="T1" fmla="*/ 2 h 38"/>
                <a:gd name="T2" fmla="*/ 0 w 46"/>
                <a:gd name="T3" fmla="*/ 12 h 38"/>
                <a:gd name="T4" fmla="*/ 12 w 46"/>
                <a:gd name="T5" fmla="*/ 21 h 38"/>
                <a:gd name="T6" fmla="*/ 25 w 46"/>
                <a:gd name="T7" fmla="*/ 14 h 38"/>
                <a:gd name="T8" fmla="*/ 16 w 46"/>
                <a:gd name="T9" fmla="*/ 0 h 38"/>
                <a:gd name="T10" fmla="*/ 9 w 46"/>
                <a:gd name="T11" fmla="*/ 2 h 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6" h="38">
                  <a:moveTo>
                    <a:pt x="16" y="4"/>
                  </a:moveTo>
                  <a:lnTo>
                    <a:pt x="0" y="22"/>
                  </a:lnTo>
                  <a:lnTo>
                    <a:pt x="22" y="38"/>
                  </a:lnTo>
                  <a:lnTo>
                    <a:pt x="46" y="26"/>
                  </a:lnTo>
                  <a:lnTo>
                    <a:pt x="30" y="0"/>
                  </a:lnTo>
                  <a:lnTo>
                    <a:pt x="16" y="4"/>
                  </a:ln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 name="Freeform 18"/>
            <p:cNvSpPr>
              <a:spLocks/>
            </p:cNvSpPr>
            <p:nvPr/>
          </p:nvSpPr>
          <p:spPr bwMode="invGray">
            <a:xfrm>
              <a:off x="1010" y="2353"/>
              <a:ext cx="39" cy="32"/>
            </a:xfrm>
            <a:custGeom>
              <a:avLst/>
              <a:gdLst>
                <a:gd name="T0" fmla="*/ 7 w 52"/>
                <a:gd name="T1" fmla="*/ 0 h 44"/>
                <a:gd name="T2" fmla="*/ 15 w 52"/>
                <a:gd name="T3" fmla="*/ 23 h 44"/>
                <a:gd name="T4" fmla="*/ 24 w 52"/>
                <a:gd name="T5" fmla="*/ 23 h 44"/>
                <a:gd name="T6" fmla="*/ 22 w 52"/>
                <a:gd name="T7" fmla="*/ 9 h 44"/>
                <a:gd name="T8" fmla="*/ 15 w 52"/>
                <a:gd name="T9" fmla="*/ 1 h 44"/>
                <a:gd name="T10" fmla="*/ 7 w 52"/>
                <a:gd name="T11" fmla="*/ 0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 name="Freeform 19"/>
            <p:cNvSpPr>
              <a:spLocks/>
            </p:cNvSpPr>
            <p:nvPr/>
          </p:nvSpPr>
          <p:spPr bwMode="invGray">
            <a:xfrm>
              <a:off x="1792" y="2409"/>
              <a:ext cx="98" cy="74"/>
            </a:xfrm>
            <a:custGeom>
              <a:avLst/>
              <a:gdLst>
                <a:gd name="T0" fmla="*/ 55 w 131"/>
                <a:gd name="T1" fmla="*/ 0 h 98"/>
                <a:gd name="T2" fmla="*/ 44 w 131"/>
                <a:gd name="T3" fmla="*/ 5 h 98"/>
                <a:gd name="T4" fmla="*/ 30 w 131"/>
                <a:gd name="T5" fmla="*/ 14 h 98"/>
                <a:gd name="T6" fmla="*/ 22 w 131"/>
                <a:gd name="T7" fmla="*/ 23 h 98"/>
                <a:gd name="T8" fmla="*/ 12 w 131"/>
                <a:gd name="T9" fmla="*/ 29 h 98"/>
                <a:gd name="T10" fmla="*/ 35 w 131"/>
                <a:gd name="T11" fmla="*/ 47 h 98"/>
                <a:gd name="T12" fmla="*/ 44 w 131"/>
                <a:gd name="T13" fmla="*/ 54 h 98"/>
                <a:gd name="T14" fmla="*/ 48 w 131"/>
                <a:gd name="T15" fmla="*/ 52 h 98"/>
                <a:gd name="T16" fmla="*/ 50 w 131"/>
                <a:gd name="T17" fmla="*/ 49 h 98"/>
                <a:gd name="T18" fmla="*/ 55 w 131"/>
                <a:gd name="T19" fmla="*/ 56 h 98"/>
                <a:gd name="T20" fmla="*/ 69 w 131"/>
                <a:gd name="T21" fmla="*/ 49 h 98"/>
                <a:gd name="T22" fmla="*/ 73 w 131"/>
                <a:gd name="T23" fmla="*/ 42 h 98"/>
                <a:gd name="T24" fmla="*/ 57 w 131"/>
                <a:gd name="T25" fmla="*/ 23 h 98"/>
                <a:gd name="T26" fmla="*/ 64 w 131"/>
                <a:gd name="T27" fmla="*/ 14 h 98"/>
                <a:gd name="T28" fmla="*/ 62 w 131"/>
                <a:gd name="T29" fmla="*/ 2 h 98"/>
                <a:gd name="T30" fmla="*/ 55 w 131"/>
                <a:gd name="T31" fmla="*/ 0 h 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 name="Freeform 20"/>
            <p:cNvSpPr>
              <a:spLocks/>
            </p:cNvSpPr>
            <p:nvPr/>
          </p:nvSpPr>
          <p:spPr bwMode="invGray">
            <a:xfrm>
              <a:off x="1318" y="2793"/>
              <a:ext cx="158" cy="84"/>
            </a:xfrm>
            <a:custGeom>
              <a:avLst/>
              <a:gdLst>
                <a:gd name="T0" fmla="*/ 26 w 212"/>
                <a:gd name="T1" fmla="*/ 7 h 112"/>
                <a:gd name="T2" fmla="*/ 10 w 212"/>
                <a:gd name="T3" fmla="*/ 7 h 112"/>
                <a:gd name="T4" fmla="*/ 3 w 212"/>
                <a:gd name="T5" fmla="*/ 9 h 112"/>
                <a:gd name="T6" fmla="*/ 14 w 212"/>
                <a:gd name="T7" fmla="*/ 29 h 112"/>
                <a:gd name="T8" fmla="*/ 28 w 212"/>
                <a:gd name="T9" fmla="*/ 25 h 112"/>
                <a:gd name="T10" fmla="*/ 51 w 212"/>
                <a:gd name="T11" fmla="*/ 31 h 112"/>
                <a:gd name="T12" fmla="*/ 62 w 212"/>
                <a:gd name="T13" fmla="*/ 34 h 112"/>
                <a:gd name="T14" fmla="*/ 74 w 212"/>
                <a:gd name="T15" fmla="*/ 50 h 112"/>
                <a:gd name="T16" fmla="*/ 78 w 212"/>
                <a:gd name="T17" fmla="*/ 63 h 112"/>
                <a:gd name="T18" fmla="*/ 87 w 212"/>
                <a:gd name="T19" fmla="*/ 56 h 112"/>
                <a:gd name="T20" fmla="*/ 94 w 212"/>
                <a:gd name="T21" fmla="*/ 54 h 112"/>
                <a:gd name="T22" fmla="*/ 104 w 212"/>
                <a:gd name="T23" fmla="*/ 58 h 112"/>
                <a:gd name="T24" fmla="*/ 108 w 212"/>
                <a:gd name="T25" fmla="*/ 45 h 112"/>
                <a:gd name="T26" fmla="*/ 85 w 212"/>
                <a:gd name="T27" fmla="*/ 31 h 112"/>
                <a:gd name="T28" fmla="*/ 58 w 212"/>
                <a:gd name="T29" fmla="*/ 11 h 112"/>
                <a:gd name="T30" fmla="*/ 30 w 212"/>
                <a:gd name="T31" fmla="*/ 15 h 112"/>
                <a:gd name="T32" fmla="*/ 26 w 212"/>
                <a:gd name="T33" fmla="*/ 7 h 1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1" name="Freeform 21"/>
            <p:cNvSpPr>
              <a:spLocks/>
            </p:cNvSpPr>
            <p:nvPr/>
          </p:nvSpPr>
          <p:spPr bwMode="invGray">
            <a:xfrm>
              <a:off x="1448" y="2857"/>
              <a:ext cx="99" cy="41"/>
            </a:xfrm>
            <a:custGeom>
              <a:avLst/>
              <a:gdLst>
                <a:gd name="T0" fmla="*/ 31 w 133"/>
                <a:gd name="T1" fmla="*/ 0 h 54"/>
                <a:gd name="T2" fmla="*/ 24 w 133"/>
                <a:gd name="T3" fmla="*/ 4 h 54"/>
                <a:gd name="T4" fmla="*/ 17 w 133"/>
                <a:gd name="T5" fmla="*/ 17 h 54"/>
                <a:gd name="T6" fmla="*/ 8 w 133"/>
                <a:gd name="T7" fmla="*/ 20 h 54"/>
                <a:gd name="T8" fmla="*/ 1 w 133"/>
                <a:gd name="T9" fmla="*/ 24 h 54"/>
                <a:gd name="T10" fmla="*/ 7 w 133"/>
                <a:gd name="T11" fmla="*/ 31 h 54"/>
                <a:gd name="T12" fmla="*/ 74 w 133"/>
                <a:gd name="T13" fmla="*/ 20 h 54"/>
                <a:gd name="T14" fmla="*/ 68 w 133"/>
                <a:gd name="T15" fmla="*/ 9 h 54"/>
                <a:gd name="T16" fmla="*/ 58 w 133"/>
                <a:gd name="T17" fmla="*/ 5 h 54"/>
                <a:gd name="T18" fmla="*/ 56 w 133"/>
                <a:gd name="T19" fmla="*/ 14 h 54"/>
                <a:gd name="T20" fmla="*/ 49 w 133"/>
                <a:gd name="T21" fmla="*/ 11 h 54"/>
                <a:gd name="T22" fmla="*/ 37 w 133"/>
                <a:gd name="T23" fmla="*/ 8 h 54"/>
                <a:gd name="T24" fmla="*/ 31 w 133"/>
                <a:gd name="T25" fmla="*/ 0 h 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2" name="Freeform 22"/>
            <p:cNvSpPr>
              <a:spLocks/>
            </p:cNvSpPr>
            <p:nvPr/>
          </p:nvSpPr>
          <p:spPr bwMode="invGray">
            <a:xfrm>
              <a:off x="1553" y="2883"/>
              <a:ext cx="38" cy="18"/>
            </a:xfrm>
            <a:custGeom>
              <a:avLst/>
              <a:gdLst>
                <a:gd name="T0" fmla="*/ 7 w 51"/>
                <a:gd name="T1" fmla="*/ 0 h 24"/>
                <a:gd name="T2" fmla="*/ 4 w 51"/>
                <a:gd name="T3" fmla="*/ 11 h 24"/>
                <a:gd name="T4" fmla="*/ 15 w 51"/>
                <a:gd name="T5" fmla="*/ 14 h 24"/>
                <a:gd name="T6" fmla="*/ 19 w 51"/>
                <a:gd name="T7" fmla="*/ 2 h 24"/>
                <a:gd name="T8" fmla="*/ 7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3" name="Freeform 23"/>
            <p:cNvSpPr>
              <a:spLocks/>
            </p:cNvSpPr>
            <p:nvPr/>
          </p:nvSpPr>
          <p:spPr bwMode="invGray">
            <a:xfrm>
              <a:off x="1609" y="2886"/>
              <a:ext cx="12" cy="25"/>
            </a:xfrm>
            <a:custGeom>
              <a:avLst/>
              <a:gdLst>
                <a:gd name="T0" fmla="*/ 8 w 16"/>
                <a:gd name="T1" fmla="*/ 0 h 34"/>
                <a:gd name="T2" fmla="*/ 0 w 16"/>
                <a:gd name="T3" fmla="*/ 7 h 34"/>
                <a:gd name="T4" fmla="*/ 9 w 16"/>
                <a:gd name="T5" fmla="*/ 18 h 34"/>
                <a:gd name="T6" fmla="*/ 7 w 16"/>
                <a:gd name="T7" fmla="*/ 10 h 34"/>
                <a:gd name="T8" fmla="*/ 9 w 16"/>
                <a:gd name="T9" fmla="*/ 3 h 34"/>
                <a:gd name="T10" fmla="*/ 8 w 16"/>
                <a:gd name="T11" fmla="*/ 0 h 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4" name="Freeform 24"/>
            <p:cNvSpPr>
              <a:spLocks/>
            </p:cNvSpPr>
            <p:nvPr/>
          </p:nvSpPr>
          <p:spPr bwMode="invGray">
            <a:xfrm>
              <a:off x="1426" y="2040"/>
              <a:ext cx="180" cy="88"/>
            </a:xfrm>
            <a:custGeom>
              <a:avLst/>
              <a:gdLst>
                <a:gd name="T0" fmla="*/ 36 w 240"/>
                <a:gd name="T1" fmla="*/ 1 h 117"/>
                <a:gd name="T2" fmla="*/ 14 w 240"/>
                <a:gd name="T3" fmla="*/ 17 h 117"/>
                <a:gd name="T4" fmla="*/ 4 w 240"/>
                <a:gd name="T5" fmla="*/ 21 h 117"/>
                <a:gd name="T6" fmla="*/ 0 w 240"/>
                <a:gd name="T7" fmla="*/ 22 h 117"/>
                <a:gd name="T8" fmla="*/ 15 w 240"/>
                <a:gd name="T9" fmla="*/ 33 h 117"/>
                <a:gd name="T10" fmla="*/ 22 w 240"/>
                <a:gd name="T11" fmla="*/ 35 h 117"/>
                <a:gd name="T12" fmla="*/ 38 w 240"/>
                <a:gd name="T13" fmla="*/ 26 h 117"/>
                <a:gd name="T14" fmla="*/ 45 w 240"/>
                <a:gd name="T15" fmla="*/ 24 h 117"/>
                <a:gd name="T16" fmla="*/ 47 w 240"/>
                <a:gd name="T17" fmla="*/ 31 h 117"/>
                <a:gd name="T18" fmla="*/ 36 w 240"/>
                <a:gd name="T19" fmla="*/ 35 h 117"/>
                <a:gd name="T20" fmla="*/ 41 w 240"/>
                <a:gd name="T21" fmla="*/ 41 h 117"/>
                <a:gd name="T22" fmla="*/ 23 w 240"/>
                <a:gd name="T23" fmla="*/ 49 h 117"/>
                <a:gd name="T24" fmla="*/ 40 w 240"/>
                <a:gd name="T25" fmla="*/ 62 h 117"/>
                <a:gd name="T26" fmla="*/ 47 w 240"/>
                <a:gd name="T27" fmla="*/ 64 h 117"/>
                <a:gd name="T28" fmla="*/ 67 w 240"/>
                <a:gd name="T29" fmla="*/ 58 h 117"/>
                <a:gd name="T30" fmla="*/ 85 w 240"/>
                <a:gd name="T31" fmla="*/ 59 h 117"/>
                <a:gd name="T32" fmla="*/ 95 w 240"/>
                <a:gd name="T33" fmla="*/ 66 h 117"/>
                <a:gd name="T34" fmla="*/ 115 w 240"/>
                <a:gd name="T35" fmla="*/ 62 h 117"/>
                <a:gd name="T36" fmla="*/ 126 w 240"/>
                <a:gd name="T37" fmla="*/ 58 h 117"/>
                <a:gd name="T38" fmla="*/ 125 w 240"/>
                <a:gd name="T39" fmla="*/ 44 h 117"/>
                <a:gd name="T40" fmla="*/ 132 w 240"/>
                <a:gd name="T41" fmla="*/ 39 h 117"/>
                <a:gd name="T42" fmla="*/ 134 w 240"/>
                <a:gd name="T43" fmla="*/ 26 h 117"/>
                <a:gd name="T44" fmla="*/ 119 w 240"/>
                <a:gd name="T45" fmla="*/ 32 h 117"/>
                <a:gd name="T46" fmla="*/ 113 w 240"/>
                <a:gd name="T47" fmla="*/ 24 h 117"/>
                <a:gd name="T48" fmla="*/ 97 w 240"/>
                <a:gd name="T49" fmla="*/ 26 h 117"/>
                <a:gd name="T50" fmla="*/ 76 w 240"/>
                <a:gd name="T51" fmla="*/ 5 h 117"/>
                <a:gd name="T52" fmla="*/ 53 w 240"/>
                <a:gd name="T53" fmla="*/ 6 h 117"/>
                <a:gd name="T54" fmla="*/ 47 w 240"/>
                <a:gd name="T55" fmla="*/ 1 h 117"/>
                <a:gd name="T56" fmla="*/ 36 w 240"/>
                <a:gd name="T57" fmla="*/ 1 h 11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5" name="Freeform 25"/>
            <p:cNvSpPr>
              <a:spLocks/>
            </p:cNvSpPr>
            <p:nvPr/>
          </p:nvSpPr>
          <p:spPr bwMode="invGray">
            <a:xfrm>
              <a:off x="1506" y="1999"/>
              <a:ext cx="146" cy="60"/>
            </a:xfrm>
            <a:custGeom>
              <a:avLst/>
              <a:gdLst>
                <a:gd name="T0" fmla="*/ 55 w 194"/>
                <a:gd name="T1" fmla="*/ 6 h 80"/>
                <a:gd name="T2" fmla="*/ 8 w 194"/>
                <a:gd name="T3" fmla="*/ 14 h 80"/>
                <a:gd name="T4" fmla="*/ 5 w 194"/>
                <a:gd name="T5" fmla="*/ 20 h 80"/>
                <a:gd name="T6" fmla="*/ 32 w 194"/>
                <a:gd name="T7" fmla="*/ 29 h 80"/>
                <a:gd name="T8" fmla="*/ 77 w 194"/>
                <a:gd name="T9" fmla="*/ 42 h 80"/>
                <a:gd name="T10" fmla="*/ 99 w 194"/>
                <a:gd name="T11" fmla="*/ 38 h 80"/>
                <a:gd name="T12" fmla="*/ 106 w 194"/>
                <a:gd name="T13" fmla="*/ 36 h 80"/>
                <a:gd name="T14" fmla="*/ 99 w 194"/>
                <a:gd name="T15" fmla="*/ 25 h 80"/>
                <a:gd name="T16" fmla="*/ 93 w 194"/>
                <a:gd name="T17" fmla="*/ 20 h 80"/>
                <a:gd name="T18" fmla="*/ 73 w 194"/>
                <a:gd name="T19" fmla="*/ 15 h 80"/>
                <a:gd name="T20" fmla="*/ 55 w 194"/>
                <a:gd name="T21" fmla="*/ 6 h 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6" name="Freeform 26"/>
            <p:cNvSpPr>
              <a:spLocks/>
            </p:cNvSpPr>
            <p:nvPr/>
          </p:nvSpPr>
          <p:spPr bwMode="invGray">
            <a:xfrm>
              <a:off x="1711" y="2069"/>
              <a:ext cx="233" cy="190"/>
            </a:xfrm>
            <a:custGeom>
              <a:avLst/>
              <a:gdLst>
                <a:gd name="T0" fmla="*/ 38 w 310"/>
                <a:gd name="T1" fmla="*/ 5 h 254"/>
                <a:gd name="T2" fmla="*/ 29 w 310"/>
                <a:gd name="T3" fmla="*/ 13 h 254"/>
                <a:gd name="T4" fmla="*/ 12 w 310"/>
                <a:gd name="T5" fmla="*/ 22 h 254"/>
                <a:gd name="T6" fmla="*/ 30 w 310"/>
                <a:gd name="T7" fmla="*/ 43 h 254"/>
                <a:gd name="T8" fmla="*/ 44 w 310"/>
                <a:gd name="T9" fmla="*/ 48 h 254"/>
                <a:gd name="T10" fmla="*/ 58 w 310"/>
                <a:gd name="T11" fmla="*/ 55 h 254"/>
                <a:gd name="T12" fmla="*/ 71 w 310"/>
                <a:gd name="T13" fmla="*/ 48 h 254"/>
                <a:gd name="T14" fmla="*/ 80 w 310"/>
                <a:gd name="T15" fmla="*/ 57 h 254"/>
                <a:gd name="T16" fmla="*/ 84 w 310"/>
                <a:gd name="T17" fmla="*/ 71 h 254"/>
                <a:gd name="T18" fmla="*/ 65 w 310"/>
                <a:gd name="T19" fmla="*/ 85 h 254"/>
                <a:gd name="T20" fmla="*/ 50 w 310"/>
                <a:gd name="T21" fmla="*/ 96 h 254"/>
                <a:gd name="T22" fmla="*/ 39 w 310"/>
                <a:gd name="T23" fmla="*/ 94 h 254"/>
                <a:gd name="T24" fmla="*/ 32 w 310"/>
                <a:gd name="T25" fmla="*/ 92 h 254"/>
                <a:gd name="T26" fmla="*/ 24 w 310"/>
                <a:gd name="T27" fmla="*/ 105 h 254"/>
                <a:gd name="T28" fmla="*/ 22 w 310"/>
                <a:gd name="T29" fmla="*/ 111 h 254"/>
                <a:gd name="T30" fmla="*/ 41 w 310"/>
                <a:gd name="T31" fmla="*/ 114 h 254"/>
                <a:gd name="T32" fmla="*/ 53 w 310"/>
                <a:gd name="T33" fmla="*/ 114 h 254"/>
                <a:gd name="T34" fmla="*/ 65 w 310"/>
                <a:gd name="T35" fmla="*/ 129 h 254"/>
                <a:gd name="T36" fmla="*/ 71 w 310"/>
                <a:gd name="T37" fmla="*/ 132 h 254"/>
                <a:gd name="T38" fmla="*/ 78 w 310"/>
                <a:gd name="T39" fmla="*/ 134 h 254"/>
                <a:gd name="T40" fmla="*/ 88 w 310"/>
                <a:gd name="T41" fmla="*/ 141 h 254"/>
                <a:gd name="T42" fmla="*/ 102 w 310"/>
                <a:gd name="T43" fmla="*/ 132 h 254"/>
                <a:gd name="T44" fmla="*/ 115 w 310"/>
                <a:gd name="T45" fmla="*/ 132 h 254"/>
                <a:gd name="T46" fmla="*/ 129 w 310"/>
                <a:gd name="T47" fmla="*/ 119 h 254"/>
                <a:gd name="T48" fmla="*/ 127 w 310"/>
                <a:gd name="T49" fmla="*/ 103 h 254"/>
                <a:gd name="T50" fmla="*/ 123 w 310"/>
                <a:gd name="T51" fmla="*/ 96 h 254"/>
                <a:gd name="T52" fmla="*/ 132 w 310"/>
                <a:gd name="T53" fmla="*/ 94 h 254"/>
                <a:gd name="T54" fmla="*/ 138 w 310"/>
                <a:gd name="T55" fmla="*/ 102 h 254"/>
                <a:gd name="T56" fmla="*/ 140 w 310"/>
                <a:gd name="T57" fmla="*/ 110 h 254"/>
                <a:gd name="T58" fmla="*/ 147 w 310"/>
                <a:gd name="T59" fmla="*/ 108 h 254"/>
                <a:gd name="T60" fmla="*/ 171 w 310"/>
                <a:gd name="T61" fmla="*/ 94 h 254"/>
                <a:gd name="T62" fmla="*/ 165 w 310"/>
                <a:gd name="T63" fmla="*/ 82 h 254"/>
                <a:gd name="T64" fmla="*/ 147 w 310"/>
                <a:gd name="T65" fmla="*/ 69 h 254"/>
                <a:gd name="T66" fmla="*/ 150 w 310"/>
                <a:gd name="T67" fmla="*/ 60 h 254"/>
                <a:gd name="T68" fmla="*/ 156 w 310"/>
                <a:gd name="T69" fmla="*/ 58 h 254"/>
                <a:gd name="T70" fmla="*/ 143 w 310"/>
                <a:gd name="T71" fmla="*/ 35 h 254"/>
                <a:gd name="T72" fmla="*/ 132 w 310"/>
                <a:gd name="T73" fmla="*/ 33 h 254"/>
                <a:gd name="T74" fmla="*/ 125 w 310"/>
                <a:gd name="T75" fmla="*/ 31 h 254"/>
                <a:gd name="T76" fmla="*/ 113 w 310"/>
                <a:gd name="T77" fmla="*/ 19 h 254"/>
                <a:gd name="T78" fmla="*/ 88 w 310"/>
                <a:gd name="T79" fmla="*/ 25 h 254"/>
                <a:gd name="T80" fmla="*/ 95 w 310"/>
                <a:gd name="T81" fmla="*/ 14 h 254"/>
                <a:gd name="T82" fmla="*/ 78 w 310"/>
                <a:gd name="T83" fmla="*/ 10 h 254"/>
                <a:gd name="T84" fmla="*/ 67 w 310"/>
                <a:gd name="T85" fmla="*/ 10 h 254"/>
                <a:gd name="T86" fmla="*/ 38 w 310"/>
                <a:gd name="T87" fmla="*/ 5 h 25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7" name="Freeform 27"/>
            <p:cNvSpPr>
              <a:spLocks/>
            </p:cNvSpPr>
            <p:nvPr/>
          </p:nvSpPr>
          <p:spPr bwMode="invGray">
            <a:xfrm>
              <a:off x="1709" y="1987"/>
              <a:ext cx="44" cy="37"/>
            </a:xfrm>
            <a:custGeom>
              <a:avLst/>
              <a:gdLst>
                <a:gd name="T0" fmla="*/ 14 w 59"/>
                <a:gd name="T1" fmla="*/ 0 h 50"/>
                <a:gd name="T2" fmla="*/ 0 w 59"/>
                <a:gd name="T3" fmla="*/ 5 h 50"/>
                <a:gd name="T4" fmla="*/ 16 w 59"/>
                <a:gd name="T5" fmla="*/ 22 h 50"/>
                <a:gd name="T6" fmla="*/ 27 w 59"/>
                <a:gd name="T7" fmla="*/ 27 h 50"/>
                <a:gd name="T8" fmla="*/ 32 w 59"/>
                <a:gd name="T9" fmla="*/ 16 h 50"/>
                <a:gd name="T10" fmla="*/ 25 w 59"/>
                <a:gd name="T11" fmla="*/ 4 h 50"/>
                <a:gd name="T12" fmla="*/ 14 w 59"/>
                <a:gd name="T13" fmla="*/ 0 h 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8" name="Freeform 28"/>
            <p:cNvSpPr>
              <a:spLocks/>
            </p:cNvSpPr>
            <p:nvPr/>
          </p:nvSpPr>
          <p:spPr bwMode="invGray">
            <a:xfrm>
              <a:off x="1625" y="2057"/>
              <a:ext cx="65" cy="42"/>
            </a:xfrm>
            <a:custGeom>
              <a:avLst/>
              <a:gdLst>
                <a:gd name="T0" fmla="*/ 25 w 86"/>
                <a:gd name="T1" fmla="*/ 4 h 57"/>
                <a:gd name="T2" fmla="*/ 14 w 86"/>
                <a:gd name="T3" fmla="*/ 13 h 57"/>
                <a:gd name="T4" fmla="*/ 2 w 86"/>
                <a:gd name="T5" fmla="*/ 15 h 57"/>
                <a:gd name="T6" fmla="*/ 9 w 86"/>
                <a:gd name="T7" fmla="*/ 31 h 57"/>
                <a:gd name="T8" fmla="*/ 42 w 86"/>
                <a:gd name="T9" fmla="*/ 19 h 57"/>
                <a:gd name="T10" fmla="*/ 49 w 86"/>
                <a:gd name="T11" fmla="*/ 10 h 57"/>
                <a:gd name="T12" fmla="*/ 32 w 86"/>
                <a:gd name="T13" fmla="*/ 4 h 57"/>
                <a:gd name="T14" fmla="*/ 25 w 86"/>
                <a:gd name="T15" fmla="*/ 4 h 5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9" name="Freeform 29"/>
            <p:cNvSpPr>
              <a:spLocks/>
            </p:cNvSpPr>
            <p:nvPr/>
          </p:nvSpPr>
          <p:spPr bwMode="invGray">
            <a:xfrm>
              <a:off x="1693" y="2065"/>
              <a:ext cx="54" cy="25"/>
            </a:xfrm>
            <a:custGeom>
              <a:avLst/>
              <a:gdLst>
                <a:gd name="T0" fmla="*/ 22 w 73"/>
                <a:gd name="T1" fmla="*/ 0 h 34"/>
                <a:gd name="T2" fmla="*/ 5 w 73"/>
                <a:gd name="T3" fmla="*/ 9 h 34"/>
                <a:gd name="T4" fmla="*/ 13 w 73"/>
                <a:gd name="T5" fmla="*/ 18 h 34"/>
                <a:gd name="T6" fmla="*/ 28 w 73"/>
                <a:gd name="T7" fmla="*/ 15 h 34"/>
                <a:gd name="T8" fmla="*/ 35 w 73"/>
                <a:gd name="T9" fmla="*/ 11 h 34"/>
                <a:gd name="T10" fmla="*/ 22 w 73"/>
                <a:gd name="T11" fmla="*/ 0 h 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0" name="Freeform 30"/>
            <p:cNvSpPr>
              <a:spLocks/>
            </p:cNvSpPr>
            <p:nvPr/>
          </p:nvSpPr>
          <p:spPr bwMode="invGray">
            <a:xfrm>
              <a:off x="1664" y="2029"/>
              <a:ext cx="64" cy="34"/>
            </a:xfrm>
            <a:custGeom>
              <a:avLst/>
              <a:gdLst>
                <a:gd name="T0" fmla="*/ 33 w 85"/>
                <a:gd name="T1" fmla="*/ 6 h 45"/>
                <a:gd name="T2" fmla="*/ 16 w 85"/>
                <a:gd name="T3" fmla="*/ 2 h 45"/>
                <a:gd name="T4" fmla="*/ 0 w 85"/>
                <a:gd name="T5" fmla="*/ 11 h 45"/>
                <a:gd name="T6" fmla="*/ 23 w 85"/>
                <a:gd name="T7" fmla="*/ 18 h 45"/>
                <a:gd name="T8" fmla="*/ 36 w 85"/>
                <a:gd name="T9" fmla="*/ 23 h 45"/>
                <a:gd name="T10" fmla="*/ 47 w 85"/>
                <a:gd name="T11" fmla="*/ 11 h 45"/>
                <a:gd name="T12" fmla="*/ 47 w 85"/>
                <a:gd name="T13" fmla="*/ 4 h 45"/>
                <a:gd name="T14" fmla="*/ 36 w 85"/>
                <a:gd name="T15" fmla="*/ 0 h 45"/>
                <a:gd name="T16" fmla="*/ 33 w 85"/>
                <a:gd name="T17" fmla="*/ 6 h 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1" name="Freeform 31"/>
            <p:cNvSpPr>
              <a:spLocks/>
            </p:cNvSpPr>
            <p:nvPr/>
          </p:nvSpPr>
          <p:spPr bwMode="invGray">
            <a:xfrm>
              <a:off x="1637" y="1997"/>
              <a:ext cx="44" cy="24"/>
            </a:xfrm>
            <a:custGeom>
              <a:avLst/>
              <a:gdLst>
                <a:gd name="T0" fmla="*/ 9 w 58"/>
                <a:gd name="T1" fmla="*/ 2 h 31"/>
                <a:gd name="T2" fmla="*/ 0 w 58"/>
                <a:gd name="T3" fmla="*/ 11 h 31"/>
                <a:gd name="T4" fmla="*/ 11 w 58"/>
                <a:gd name="T5" fmla="*/ 17 h 31"/>
                <a:gd name="T6" fmla="*/ 16 w 58"/>
                <a:gd name="T7" fmla="*/ 12 h 31"/>
                <a:gd name="T8" fmla="*/ 30 w 58"/>
                <a:gd name="T9" fmla="*/ 7 h 31"/>
                <a:gd name="T10" fmla="*/ 25 w 58"/>
                <a:gd name="T11" fmla="*/ 0 h 31"/>
                <a:gd name="T12" fmla="*/ 9 w 58"/>
                <a:gd name="T13" fmla="*/ 2 h 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2" name="Freeform 32"/>
            <p:cNvSpPr>
              <a:spLocks/>
            </p:cNvSpPr>
            <p:nvPr/>
          </p:nvSpPr>
          <p:spPr bwMode="invGray">
            <a:xfrm>
              <a:off x="1751" y="2000"/>
              <a:ext cx="114" cy="77"/>
            </a:xfrm>
            <a:custGeom>
              <a:avLst/>
              <a:gdLst>
                <a:gd name="T0" fmla="*/ 22 w 152"/>
                <a:gd name="T1" fmla="*/ 0 h 102"/>
                <a:gd name="T2" fmla="*/ 8 w 152"/>
                <a:gd name="T3" fmla="*/ 4 h 102"/>
                <a:gd name="T4" fmla="*/ 2 w 152"/>
                <a:gd name="T5" fmla="*/ 22 h 102"/>
                <a:gd name="T6" fmla="*/ 7 w 152"/>
                <a:gd name="T7" fmla="*/ 32 h 102"/>
                <a:gd name="T8" fmla="*/ 0 w 152"/>
                <a:gd name="T9" fmla="*/ 41 h 102"/>
                <a:gd name="T10" fmla="*/ 32 w 152"/>
                <a:gd name="T11" fmla="*/ 49 h 102"/>
                <a:gd name="T12" fmla="*/ 47 w 152"/>
                <a:gd name="T13" fmla="*/ 52 h 102"/>
                <a:gd name="T14" fmla="*/ 86 w 152"/>
                <a:gd name="T15" fmla="*/ 49 h 102"/>
                <a:gd name="T16" fmla="*/ 43 w 152"/>
                <a:gd name="T17" fmla="*/ 40 h 102"/>
                <a:gd name="T18" fmla="*/ 31 w 152"/>
                <a:gd name="T19" fmla="*/ 35 h 102"/>
                <a:gd name="T20" fmla="*/ 25 w 152"/>
                <a:gd name="T21" fmla="*/ 29 h 102"/>
                <a:gd name="T22" fmla="*/ 29 w 152"/>
                <a:gd name="T23" fmla="*/ 20 h 102"/>
                <a:gd name="T24" fmla="*/ 22 w 152"/>
                <a:gd name="T25" fmla="*/ 0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3" name="Freeform 33"/>
            <p:cNvSpPr>
              <a:spLocks/>
            </p:cNvSpPr>
            <p:nvPr/>
          </p:nvSpPr>
          <p:spPr bwMode="invGray">
            <a:xfrm>
              <a:off x="664" y="2245"/>
              <a:ext cx="25" cy="15"/>
            </a:xfrm>
            <a:custGeom>
              <a:avLst/>
              <a:gdLst>
                <a:gd name="T0" fmla="*/ 18 w 34"/>
                <a:gd name="T1" fmla="*/ 0 h 20"/>
                <a:gd name="T2" fmla="*/ 13 w 34"/>
                <a:gd name="T3" fmla="*/ 11 h 20"/>
                <a:gd name="T4" fmla="*/ 2 w 34"/>
                <a:gd name="T5" fmla="*/ 11 h 20"/>
                <a:gd name="T6" fmla="*/ 2 w 34"/>
                <a:gd name="T7" fmla="*/ 4 h 20"/>
                <a:gd name="T8" fmla="*/ 18 w 34"/>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 name="Freeform 34"/>
            <p:cNvSpPr>
              <a:spLocks/>
            </p:cNvSpPr>
            <p:nvPr/>
          </p:nvSpPr>
          <p:spPr bwMode="invGray">
            <a:xfrm>
              <a:off x="1421" y="2756"/>
              <a:ext cx="16" cy="12"/>
            </a:xfrm>
            <a:custGeom>
              <a:avLst/>
              <a:gdLst>
                <a:gd name="T0" fmla="*/ 2 w 21"/>
                <a:gd name="T1" fmla="*/ 0 h 16"/>
                <a:gd name="T2" fmla="*/ 8 w 21"/>
                <a:gd name="T3" fmla="*/ 9 h 16"/>
                <a:gd name="T4" fmla="*/ 2 w 21"/>
                <a:gd name="T5" fmla="*/ 0 h 16"/>
                <a:gd name="T6" fmla="*/ 0 60000 65536"/>
                <a:gd name="T7" fmla="*/ 0 60000 65536"/>
                <a:gd name="T8" fmla="*/ 0 60000 65536"/>
              </a:gdLst>
              <a:ahLst/>
              <a:cxnLst>
                <a:cxn ang="T6">
                  <a:pos x="T0" y="T1"/>
                </a:cxn>
                <a:cxn ang="T7">
                  <a:pos x="T2" y="T3"/>
                </a:cxn>
                <a:cxn ang="T8">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5" name="Freeform 35"/>
            <p:cNvSpPr>
              <a:spLocks/>
            </p:cNvSpPr>
            <p:nvPr/>
          </p:nvSpPr>
          <p:spPr bwMode="invGray">
            <a:xfrm>
              <a:off x="1424" y="2781"/>
              <a:ext cx="16" cy="12"/>
            </a:xfrm>
            <a:custGeom>
              <a:avLst/>
              <a:gdLst>
                <a:gd name="T0" fmla="*/ 2 w 21"/>
                <a:gd name="T1" fmla="*/ 0 h 16"/>
                <a:gd name="T2" fmla="*/ 8 w 21"/>
                <a:gd name="T3" fmla="*/ 9 h 16"/>
                <a:gd name="T4" fmla="*/ 2 w 21"/>
                <a:gd name="T5" fmla="*/ 0 h 16"/>
                <a:gd name="T6" fmla="*/ 0 60000 65536"/>
                <a:gd name="T7" fmla="*/ 0 60000 65536"/>
                <a:gd name="T8" fmla="*/ 0 60000 65536"/>
              </a:gdLst>
              <a:ahLst/>
              <a:cxnLst>
                <a:cxn ang="T6">
                  <a:pos x="T0" y="T1"/>
                </a:cxn>
                <a:cxn ang="T7">
                  <a:pos x="T2" y="T3"/>
                </a:cxn>
                <a:cxn ang="T8">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6" name="Freeform 36"/>
            <p:cNvSpPr>
              <a:spLocks/>
            </p:cNvSpPr>
            <p:nvPr/>
          </p:nvSpPr>
          <p:spPr bwMode="invGray">
            <a:xfrm>
              <a:off x="1628" y="2913"/>
              <a:ext cx="15" cy="12"/>
            </a:xfrm>
            <a:custGeom>
              <a:avLst/>
              <a:gdLst>
                <a:gd name="T0" fmla="*/ 1 w 21"/>
                <a:gd name="T1" fmla="*/ 0 h 16"/>
                <a:gd name="T2" fmla="*/ 6 w 21"/>
                <a:gd name="T3" fmla="*/ 9 h 16"/>
                <a:gd name="T4" fmla="*/ 1 w 21"/>
                <a:gd name="T5" fmla="*/ 0 h 16"/>
                <a:gd name="T6" fmla="*/ 0 60000 65536"/>
                <a:gd name="T7" fmla="*/ 0 60000 65536"/>
                <a:gd name="T8" fmla="*/ 0 60000 65536"/>
              </a:gdLst>
              <a:ahLst/>
              <a:cxnLst>
                <a:cxn ang="T6">
                  <a:pos x="T0" y="T1"/>
                </a:cxn>
                <a:cxn ang="T7">
                  <a:pos x="T2" y="T3"/>
                </a:cxn>
                <a:cxn ang="T8">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7" name="Freeform 37"/>
            <p:cNvSpPr>
              <a:spLocks/>
            </p:cNvSpPr>
            <p:nvPr/>
          </p:nvSpPr>
          <p:spPr bwMode="invGray">
            <a:xfrm>
              <a:off x="1752" y="2429"/>
              <a:ext cx="38" cy="18"/>
            </a:xfrm>
            <a:custGeom>
              <a:avLst/>
              <a:gdLst>
                <a:gd name="T0" fmla="*/ 7 w 51"/>
                <a:gd name="T1" fmla="*/ 0 h 24"/>
                <a:gd name="T2" fmla="*/ 4 w 51"/>
                <a:gd name="T3" fmla="*/ 11 h 24"/>
                <a:gd name="T4" fmla="*/ 15 w 51"/>
                <a:gd name="T5" fmla="*/ 14 h 24"/>
                <a:gd name="T6" fmla="*/ 19 w 51"/>
                <a:gd name="T7" fmla="*/ 2 h 24"/>
                <a:gd name="T8" fmla="*/ 7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8" name="Freeform 38"/>
            <p:cNvSpPr>
              <a:spLocks/>
            </p:cNvSpPr>
            <p:nvPr/>
          </p:nvSpPr>
          <p:spPr bwMode="invGray">
            <a:xfrm>
              <a:off x="1652" y="2224"/>
              <a:ext cx="38" cy="18"/>
            </a:xfrm>
            <a:custGeom>
              <a:avLst/>
              <a:gdLst>
                <a:gd name="T0" fmla="*/ 7 w 51"/>
                <a:gd name="T1" fmla="*/ 0 h 24"/>
                <a:gd name="T2" fmla="*/ 4 w 51"/>
                <a:gd name="T3" fmla="*/ 11 h 24"/>
                <a:gd name="T4" fmla="*/ 15 w 51"/>
                <a:gd name="T5" fmla="*/ 14 h 24"/>
                <a:gd name="T6" fmla="*/ 19 w 51"/>
                <a:gd name="T7" fmla="*/ 2 h 24"/>
                <a:gd name="T8" fmla="*/ 7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9" name="Freeform 39"/>
            <p:cNvSpPr>
              <a:spLocks/>
            </p:cNvSpPr>
            <p:nvPr/>
          </p:nvSpPr>
          <p:spPr bwMode="invGray">
            <a:xfrm>
              <a:off x="1717" y="2045"/>
              <a:ext cx="39" cy="18"/>
            </a:xfrm>
            <a:custGeom>
              <a:avLst/>
              <a:gdLst>
                <a:gd name="T0" fmla="*/ 8 w 51"/>
                <a:gd name="T1" fmla="*/ 0 h 24"/>
                <a:gd name="T2" fmla="*/ 4 w 51"/>
                <a:gd name="T3" fmla="*/ 11 h 24"/>
                <a:gd name="T4" fmla="*/ 16 w 51"/>
                <a:gd name="T5" fmla="*/ 14 h 24"/>
                <a:gd name="T6" fmla="*/ 19 w 51"/>
                <a:gd name="T7" fmla="*/ 2 h 24"/>
                <a:gd name="T8" fmla="*/ 8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0" name="Freeform 40"/>
            <p:cNvSpPr>
              <a:spLocks/>
            </p:cNvSpPr>
            <p:nvPr/>
          </p:nvSpPr>
          <p:spPr bwMode="invGray">
            <a:xfrm>
              <a:off x="1780" y="2153"/>
              <a:ext cx="38" cy="18"/>
            </a:xfrm>
            <a:custGeom>
              <a:avLst/>
              <a:gdLst>
                <a:gd name="T0" fmla="*/ 7 w 51"/>
                <a:gd name="T1" fmla="*/ 0 h 24"/>
                <a:gd name="T2" fmla="*/ 4 w 51"/>
                <a:gd name="T3" fmla="*/ 11 h 24"/>
                <a:gd name="T4" fmla="*/ 15 w 51"/>
                <a:gd name="T5" fmla="*/ 14 h 24"/>
                <a:gd name="T6" fmla="*/ 19 w 51"/>
                <a:gd name="T7" fmla="*/ 2 h 24"/>
                <a:gd name="T8" fmla="*/ 7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1" name="Freeform 41"/>
            <p:cNvSpPr>
              <a:spLocks/>
            </p:cNvSpPr>
            <p:nvPr/>
          </p:nvSpPr>
          <p:spPr bwMode="invGray">
            <a:xfrm>
              <a:off x="1796" y="1951"/>
              <a:ext cx="696" cy="346"/>
            </a:xfrm>
            <a:custGeom>
              <a:avLst/>
              <a:gdLst>
                <a:gd name="T0" fmla="*/ 16 w 929"/>
                <a:gd name="T1" fmla="*/ 31 h 462"/>
                <a:gd name="T2" fmla="*/ 3 w 929"/>
                <a:gd name="T3" fmla="*/ 52 h 462"/>
                <a:gd name="T4" fmla="*/ 20 w 929"/>
                <a:gd name="T5" fmla="*/ 56 h 462"/>
                <a:gd name="T6" fmla="*/ 9 w 929"/>
                <a:gd name="T7" fmla="*/ 65 h 462"/>
                <a:gd name="T8" fmla="*/ 58 w 929"/>
                <a:gd name="T9" fmla="*/ 76 h 462"/>
                <a:gd name="T10" fmla="*/ 79 w 929"/>
                <a:gd name="T11" fmla="*/ 73 h 462"/>
                <a:gd name="T12" fmla="*/ 140 w 929"/>
                <a:gd name="T13" fmla="*/ 43 h 462"/>
                <a:gd name="T14" fmla="*/ 169 w 929"/>
                <a:gd name="T15" fmla="*/ 37 h 462"/>
                <a:gd name="T16" fmla="*/ 182 w 929"/>
                <a:gd name="T17" fmla="*/ 45 h 462"/>
                <a:gd name="T18" fmla="*/ 153 w 929"/>
                <a:gd name="T19" fmla="*/ 49 h 462"/>
                <a:gd name="T20" fmla="*/ 136 w 929"/>
                <a:gd name="T21" fmla="*/ 63 h 462"/>
                <a:gd name="T22" fmla="*/ 142 w 929"/>
                <a:gd name="T23" fmla="*/ 67 h 462"/>
                <a:gd name="T24" fmla="*/ 146 w 929"/>
                <a:gd name="T25" fmla="*/ 88 h 462"/>
                <a:gd name="T26" fmla="*/ 196 w 929"/>
                <a:gd name="T27" fmla="*/ 108 h 462"/>
                <a:gd name="T28" fmla="*/ 189 w 929"/>
                <a:gd name="T29" fmla="*/ 118 h 462"/>
                <a:gd name="T30" fmla="*/ 207 w 929"/>
                <a:gd name="T31" fmla="*/ 138 h 462"/>
                <a:gd name="T32" fmla="*/ 196 w 929"/>
                <a:gd name="T33" fmla="*/ 149 h 462"/>
                <a:gd name="T34" fmla="*/ 182 w 929"/>
                <a:gd name="T35" fmla="*/ 165 h 462"/>
                <a:gd name="T36" fmla="*/ 165 w 929"/>
                <a:gd name="T37" fmla="*/ 182 h 462"/>
                <a:gd name="T38" fmla="*/ 164 w 929"/>
                <a:gd name="T39" fmla="*/ 236 h 462"/>
                <a:gd name="T40" fmla="*/ 187 w 929"/>
                <a:gd name="T41" fmla="*/ 250 h 462"/>
                <a:gd name="T42" fmla="*/ 218 w 929"/>
                <a:gd name="T43" fmla="*/ 252 h 462"/>
                <a:gd name="T44" fmla="*/ 232 w 929"/>
                <a:gd name="T45" fmla="*/ 237 h 462"/>
                <a:gd name="T46" fmla="*/ 284 w 929"/>
                <a:gd name="T47" fmla="*/ 200 h 462"/>
                <a:gd name="T48" fmla="*/ 321 w 929"/>
                <a:gd name="T49" fmla="*/ 187 h 462"/>
                <a:gd name="T50" fmla="*/ 363 w 929"/>
                <a:gd name="T51" fmla="*/ 173 h 462"/>
                <a:gd name="T52" fmla="*/ 404 w 929"/>
                <a:gd name="T53" fmla="*/ 163 h 462"/>
                <a:gd name="T54" fmla="*/ 428 w 929"/>
                <a:gd name="T55" fmla="*/ 146 h 462"/>
                <a:gd name="T56" fmla="*/ 449 w 929"/>
                <a:gd name="T57" fmla="*/ 112 h 462"/>
                <a:gd name="T58" fmla="*/ 450 w 929"/>
                <a:gd name="T59" fmla="*/ 86 h 462"/>
                <a:gd name="T60" fmla="*/ 450 w 929"/>
                <a:gd name="T61" fmla="*/ 70 h 462"/>
                <a:gd name="T62" fmla="*/ 467 w 929"/>
                <a:gd name="T63" fmla="*/ 50 h 462"/>
                <a:gd name="T64" fmla="*/ 491 w 929"/>
                <a:gd name="T65" fmla="*/ 52 h 462"/>
                <a:gd name="T66" fmla="*/ 518 w 929"/>
                <a:gd name="T67" fmla="*/ 29 h 462"/>
                <a:gd name="T68" fmla="*/ 498 w 929"/>
                <a:gd name="T69" fmla="*/ 31 h 462"/>
                <a:gd name="T70" fmla="*/ 476 w 929"/>
                <a:gd name="T71" fmla="*/ 25 h 462"/>
                <a:gd name="T72" fmla="*/ 446 w 929"/>
                <a:gd name="T73" fmla="*/ 12 h 462"/>
                <a:gd name="T74" fmla="*/ 360 w 929"/>
                <a:gd name="T75" fmla="*/ 14 h 462"/>
                <a:gd name="T76" fmla="*/ 328 w 929"/>
                <a:gd name="T77" fmla="*/ 21 h 462"/>
                <a:gd name="T78" fmla="*/ 312 w 929"/>
                <a:gd name="T79" fmla="*/ 21 h 462"/>
                <a:gd name="T80" fmla="*/ 290 w 929"/>
                <a:gd name="T81" fmla="*/ 30 h 462"/>
                <a:gd name="T82" fmla="*/ 268 w 929"/>
                <a:gd name="T83" fmla="*/ 16 h 462"/>
                <a:gd name="T84" fmla="*/ 243 w 929"/>
                <a:gd name="T85" fmla="*/ 22 h 462"/>
                <a:gd name="T86" fmla="*/ 205 w 929"/>
                <a:gd name="T87" fmla="*/ 29 h 462"/>
                <a:gd name="T88" fmla="*/ 230 w 929"/>
                <a:gd name="T89" fmla="*/ 21 h 462"/>
                <a:gd name="T90" fmla="*/ 198 w 929"/>
                <a:gd name="T91" fmla="*/ 4 h 462"/>
                <a:gd name="T92" fmla="*/ 187 w 929"/>
                <a:gd name="T93" fmla="*/ 1 h 462"/>
                <a:gd name="T94" fmla="*/ 176 w 929"/>
                <a:gd name="T95" fmla="*/ 4 h 462"/>
                <a:gd name="T96" fmla="*/ 135 w 929"/>
                <a:gd name="T97" fmla="*/ 9 h 462"/>
                <a:gd name="T98" fmla="*/ 90 w 929"/>
                <a:gd name="T99" fmla="*/ 16 h 462"/>
                <a:gd name="T100" fmla="*/ 61 w 929"/>
                <a:gd name="T101" fmla="*/ 14 h 462"/>
                <a:gd name="T102" fmla="*/ 64 w 929"/>
                <a:gd name="T103" fmla="*/ 38 h 462"/>
                <a:gd name="T104" fmla="*/ 58 w 929"/>
                <a:gd name="T105" fmla="*/ 29 h 462"/>
                <a:gd name="T106" fmla="*/ 34 w 929"/>
                <a:gd name="T107" fmla="*/ 23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2" name="Freeform 42"/>
            <p:cNvSpPr>
              <a:spLocks/>
            </p:cNvSpPr>
            <p:nvPr/>
          </p:nvSpPr>
          <p:spPr bwMode="invGray">
            <a:xfrm>
              <a:off x="2009" y="2135"/>
              <a:ext cx="39" cy="24"/>
            </a:xfrm>
            <a:custGeom>
              <a:avLst/>
              <a:gdLst>
                <a:gd name="T0" fmla="*/ 20 w 52"/>
                <a:gd name="T1" fmla="*/ 0 h 32"/>
                <a:gd name="T2" fmla="*/ 5 w 52"/>
                <a:gd name="T3" fmla="*/ 11 h 32"/>
                <a:gd name="T4" fmla="*/ 14 w 52"/>
                <a:gd name="T5" fmla="*/ 18 h 32"/>
                <a:gd name="T6" fmla="*/ 24 w 52"/>
                <a:gd name="T7" fmla="*/ 17 h 32"/>
                <a:gd name="T8" fmla="*/ 20 w 52"/>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3" name="Freeform 43"/>
            <p:cNvSpPr>
              <a:spLocks/>
            </p:cNvSpPr>
            <p:nvPr/>
          </p:nvSpPr>
          <p:spPr bwMode="invGray">
            <a:xfrm>
              <a:off x="2292" y="2201"/>
              <a:ext cx="128" cy="54"/>
            </a:xfrm>
            <a:custGeom>
              <a:avLst/>
              <a:gdLst>
                <a:gd name="T0" fmla="*/ 57 w 172"/>
                <a:gd name="T1" fmla="*/ 5 h 72"/>
                <a:gd name="T2" fmla="*/ 36 w 172"/>
                <a:gd name="T3" fmla="*/ 2 h 72"/>
                <a:gd name="T4" fmla="*/ 30 w 172"/>
                <a:gd name="T5" fmla="*/ 0 h 72"/>
                <a:gd name="T6" fmla="*/ 0 w 172"/>
                <a:gd name="T7" fmla="*/ 16 h 72"/>
                <a:gd name="T8" fmla="*/ 16 w 172"/>
                <a:gd name="T9" fmla="*/ 23 h 72"/>
                <a:gd name="T10" fmla="*/ 23 w 172"/>
                <a:gd name="T11" fmla="*/ 34 h 72"/>
                <a:gd name="T12" fmla="*/ 36 w 172"/>
                <a:gd name="T13" fmla="*/ 38 h 72"/>
                <a:gd name="T14" fmla="*/ 43 w 172"/>
                <a:gd name="T15" fmla="*/ 41 h 72"/>
                <a:gd name="T16" fmla="*/ 72 w 172"/>
                <a:gd name="T17" fmla="*/ 34 h 72"/>
                <a:gd name="T18" fmla="*/ 95 w 172"/>
                <a:gd name="T19" fmla="*/ 25 h 72"/>
                <a:gd name="T20" fmla="*/ 82 w 172"/>
                <a:gd name="T21" fmla="*/ 11 h 72"/>
                <a:gd name="T22" fmla="*/ 75 w 172"/>
                <a:gd name="T23" fmla="*/ 2 h 72"/>
                <a:gd name="T24" fmla="*/ 57 w 172"/>
                <a:gd name="T25" fmla="*/ 5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4" name="Freeform 44"/>
            <p:cNvSpPr>
              <a:spLocks/>
            </p:cNvSpPr>
            <p:nvPr/>
          </p:nvSpPr>
          <p:spPr bwMode="invGray">
            <a:xfrm>
              <a:off x="2393" y="2038"/>
              <a:ext cx="39" cy="24"/>
            </a:xfrm>
            <a:custGeom>
              <a:avLst/>
              <a:gdLst>
                <a:gd name="T0" fmla="*/ 20 w 52"/>
                <a:gd name="T1" fmla="*/ 0 h 32"/>
                <a:gd name="T2" fmla="*/ 5 w 52"/>
                <a:gd name="T3" fmla="*/ 11 h 32"/>
                <a:gd name="T4" fmla="*/ 14 w 52"/>
                <a:gd name="T5" fmla="*/ 18 h 32"/>
                <a:gd name="T6" fmla="*/ 24 w 52"/>
                <a:gd name="T7" fmla="*/ 17 h 32"/>
                <a:gd name="T8" fmla="*/ 20 w 52"/>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5" name="Freeform 45"/>
            <p:cNvSpPr>
              <a:spLocks/>
            </p:cNvSpPr>
            <p:nvPr/>
          </p:nvSpPr>
          <p:spPr bwMode="invGray">
            <a:xfrm>
              <a:off x="2662" y="2006"/>
              <a:ext cx="155" cy="63"/>
            </a:xfrm>
            <a:custGeom>
              <a:avLst/>
              <a:gdLst>
                <a:gd name="T0" fmla="*/ 108 w 206"/>
                <a:gd name="T1" fmla="*/ 4 h 85"/>
                <a:gd name="T2" fmla="*/ 59 w 206"/>
                <a:gd name="T3" fmla="*/ 5 h 85"/>
                <a:gd name="T4" fmla="*/ 62 w 206"/>
                <a:gd name="T5" fmla="*/ 14 h 85"/>
                <a:gd name="T6" fmla="*/ 61 w 206"/>
                <a:gd name="T7" fmla="*/ 18 h 85"/>
                <a:gd name="T8" fmla="*/ 50 w 206"/>
                <a:gd name="T9" fmla="*/ 15 h 85"/>
                <a:gd name="T10" fmla="*/ 44 w 206"/>
                <a:gd name="T11" fmla="*/ 10 h 85"/>
                <a:gd name="T12" fmla="*/ 13 w 206"/>
                <a:gd name="T13" fmla="*/ 15 h 85"/>
                <a:gd name="T14" fmla="*/ 17 w 206"/>
                <a:gd name="T15" fmla="*/ 27 h 85"/>
                <a:gd name="T16" fmla="*/ 31 w 206"/>
                <a:gd name="T17" fmla="*/ 29 h 85"/>
                <a:gd name="T18" fmla="*/ 42 w 206"/>
                <a:gd name="T19" fmla="*/ 40 h 85"/>
                <a:gd name="T20" fmla="*/ 50 w 206"/>
                <a:gd name="T21" fmla="*/ 47 h 85"/>
                <a:gd name="T22" fmla="*/ 62 w 206"/>
                <a:gd name="T23" fmla="*/ 37 h 85"/>
                <a:gd name="T24" fmla="*/ 68 w 206"/>
                <a:gd name="T25" fmla="*/ 33 h 85"/>
                <a:gd name="T26" fmla="*/ 72 w 206"/>
                <a:gd name="T27" fmla="*/ 26 h 85"/>
                <a:gd name="T28" fmla="*/ 95 w 206"/>
                <a:gd name="T29" fmla="*/ 19 h 85"/>
                <a:gd name="T30" fmla="*/ 106 w 206"/>
                <a:gd name="T31" fmla="*/ 17 h 85"/>
                <a:gd name="T32" fmla="*/ 113 w 206"/>
                <a:gd name="T33" fmla="*/ 15 h 85"/>
                <a:gd name="T34" fmla="*/ 108 w 206"/>
                <a:gd name="T35" fmla="*/ 4 h 8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6" name="Freeform 46"/>
            <p:cNvSpPr>
              <a:spLocks/>
            </p:cNvSpPr>
            <p:nvPr/>
          </p:nvSpPr>
          <p:spPr bwMode="invGray">
            <a:xfrm>
              <a:off x="2759" y="2039"/>
              <a:ext cx="48" cy="21"/>
            </a:xfrm>
            <a:custGeom>
              <a:avLst/>
              <a:gdLst>
                <a:gd name="T0" fmla="*/ 20 w 64"/>
                <a:gd name="T1" fmla="*/ 4 h 28"/>
                <a:gd name="T2" fmla="*/ 5 w 64"/>
                <a:gd name="T3" fmla="*/ 2 h 28"/>
                <a:gd name="T4" fmla="*/ 14 w 64"/>
                <a:gd name="T5" fmla="*/ 16 h 28"/>
                <a:gd name="T6" fmla="*/ 31 w 64"/>
                <a:gd name="T7" fmla="*/ 8 h 28"/>
                <a:gd name="T8" fmla="*/ 20 w 64"/>
                <a:gd name="T9" fmla="*/ 4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7" name="Freeform 47"/>
            <p:cNvSpPr>
              <a:spLocks/>
            </p:cNvSpPr>
            <p:nvPr/>
          </p:nvSpPr>
          <p:spPr bwMode="invGray">
            <a:xfrm>
              <a:off x="2467" y="2311"/>
              <a:ext cx="109" cy="132"/>
            </a:xfrm>
            <a:custGeom>
              <a:avLst/>
              <a:gdLst>
                <a:gd name="T0" fmla="*/ 13 w 146"/>
                <a:gd name="T1" fmla="*/ 11 h 176"/>
                <a:gd name="T2" fmla="*/ 0 w 146"/>
                <a:gd name="T3" fmla="*/ 14 h 176"/>
                <a:gd name="T4" fmla="*/ 7 w 146"/>
                <a:gd name="T5" fmla="*/ 24 h 176"/>
                <a:gd name="T6" fmla="*/ 19 w 146"/>
                <a:gd name="T7" fmla="*/ 49 h 176"/>
                <a:gd name="T8" fmla="*/ 29 w 146"/>
                <a:gd name="T9" fmla="*/ 51 h 176"/>
                <a:gd name="T10" fmla="*/ 28 w 146"/>
                <a:gd name="T11" fmla="*/ 60 h 176"/>
                <a:gd name="T12" fmla="*/ 16 w 146"/>
                <a:gd name="T13" fmla="*/ 64 h 176"/>
                <a:gd name="T14" fmla="*/ 9 w 146"/>
                <a:gd name="T15" fmla="*/ 74 h 176"/>
                <a:gd name="T16" fmla="*/ 10 w 146"/>
                <a:gd name="T17" fmla="*/ 77 h 176"/>
                <a:gd name="T18" fmla="*/ 16 w 146"/>
                <a:gd name="T19" fmla="*/ 80 h 176"/>
                <a:gd name="T20" fmla="*/ 10 w 146"/>
                <a:gd name="T21" fmla="*/ 95 h 176"/>
                <a:gd name="T22" fmla="*/ 11 w 146"/>
                <a:gd name="T23" fmla="*/ 98 h 176"/>
                <a:gd name="T24" fmla="*/ 19 w 146"/>
                <a:gd name="T25" fmla="*/ 96 h 176"/>
                <a:gd name="T26" fmla="*/ 32 w 146"/>
                <a:gd name="T27" fmla="*/ 95 h 176"/>
                <a:gd name="T28" fmla="*/ 52 w 146"/>
                <a:gd name="T29" fmla="*/ 96 h 176"/>
                <a:gd name="T30" fmla="*/ 61 w 146"/>
                <a:gd name="T31" fmla="*/ 95 h 176"/>
                <a:gd name="T32" fmla="*/ 68 w 146"/>
                <a:gd name="T33" fmla="*/ 93 h 176"/>
                <a:gd name="T34" fmla="*/ 72 w 146"/>
                <a:gd name="T35" fmla="*/ 80 h 176"/>
                <a:gd name="T36" fmla="*/ 81 w 146"/>
                <a:gd name="T37" fmla="*/ 75 h 176"/>
                <a:gd name="T38" fmla="*/ 61 w 146"/>
                <a:gd name="T39" fmla="*/ 62 h 176"/>
                <a:gd name="T40" fmla="*/ 49 w 146"/>
                <a:gd name="T41" fmla="*/ 47 h 176"/>
                <a:gd name="T42" fmla="*/ 46 w 146"/>
                <a:gd name="T43" fmla="*/ 39 h 176"/>
                <a:gd name="T44" fmla="*/ 36 w 146"/>
                <a:gd name="T45" fmla="*/ 35 h 176"/>
                <a:gd name="T46" fmla="*/ 48 w 146"/>
                <a:gd name="T47" fmla="*/ 26 h 176"/>
                <a:gd name="T48" fmla="*/ 36 w 146"/>
                <a:gd name="T49" fmla="*/ 17 h 176"/>
                <a:gd name="T50" fmla="*/ 39 w 146"/>
                <a:gd name="T51" fmla="*/ 8 h 176"/>
                <a:gd name="T52" fmla="*/ 25 w 146"/>
                <a:gd name="T53" fmla="*/ 1 h 176"/>
                <a:gd name="T54" fmla="*/ 16 w 146"/>
                <a:gd name="T55" fmla="*/ 5 h 176"/>
                <a:gd name="T56" fmla="*/ 13 w 146"/>
                <a:gd name="T57" fmla="*/ 11 h 1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8" name="Freeform 48"/>
            <p:cNvSpPr>
              <a:spLocks/>
            </p:cNvSpPr>
            <p:nvPr/>
          </p:nvSpPr>
          <p:spPr bwMode="invGray">
            <a:xfrm>
              <a:off x="2413" y="2359"/>
              <a:ext cx="69" cy="68"/>
            </a:xfrm>
            <a:custGeom>
              <a:avLst/>
              <a:gdLst>
                <a:gd name="T0" fmla="*/ 33 w 92"/>
                <a:gd name="T1" fmla="*/ 3 h 92"/>
                <a:gd name="T2" fmla="*/ 47 w 92"/>
                <a:gd name="T3" fmla="*/ 4 h 92"/>
                <a:gd name="T4" fmla="*/ 52 w 92"/>
                <a:gd name="T5" fmla="*/ 14 h 92"/>
                <a:gd name="T6" fmla="*/ 44 w 92"/>
                <a:gd name="T7" fmla="*/ 26 h 92"/>
                <a:gd name="T8" fmla="*/ 26 w 92"/>
                <a:gd name="T9" fmla="*/ 41 h 92"/>
                <a:gd name="T10" fmla="*/ 11 w 92"/>
                <a:gd name="T11" fmla="*/ 50 h 92"/>
                <a:gd name="T12" fmla="*/ 5 w 92"/>
                <a:gd name="T13" fmla="*/ 39 h 92"/>
                <a:gd name="T14" fmla="*/ 11 w 92"/>
                <a:gd name="T15" fmla="*/ 35 h 92"/>
                <a:gd name="T16" fmla="*/ 8 w 92"/>
                <a:gd name="T17" fmla="*/ 25 h 92"/>
                <a:gd name="T18" fmla="*/ 23 w 92"/>
                <a:gd name="T19" fmla="*/ 16 h 92"/>
                <a:gd name="T20" fmla="*/ 33 w 92"/>
                <a:gd name="T21" fmla="*/ 3 h 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39" name="Freeform 49"/>
            <p:cNvSpPr>
              <a:spLocks/>
            </p:cNvSpPr>
            <p:nvPr/>
          </p:nvSpPr>
          <p:spPr bwMode="invGray">
            <a:xfrm>
              <a:off x="4099" y="3502"/>
              <a:ext cx="474" cy="495"/>
            </a:xfrm>
            <a:custGeom>
              <a:avLst/>
              <a:gdLst>
                <a:gd name="T0" fmla="*/ 119 w 633"/>
                <a:gd name="T1" fmla="*/ 6 h 660"/>
                <a:gd name="T2" fmla="*/ 99 w 633"/>
                <a:gd name="T3" fmla="*/ 11 h 660"/>
                <a:gd name="T4" fmla="*/ 81 w 633"/>
                <a:gd name="T5" fmla="*/ 29 h 660"/>
                <a:gd name="T6" fmla="*/ 58 w 633"/>
                <a:gd name="T7" fmla="*/ 33 h 660"/>
                <a:gd name="T8" fmla="*/ 47 w 633"/>
                <a:gd name="T9" fmla="*/ 42 h 660"/>
                <a:gd name="T10" fmla="*/ 38 w 633"/>
                <a:gd name="T11" fmla="*/ 65 h 660"/>
                <a:gd name="T12" fmla="*/ 20 w 633"/>
                <a:gd name="T13" fmla="*/ 94 h 660"/>
                <a:gd name="T14" fmla="*/ 0 w 633"/>
                <a:gd name="T15" fmla="*/ 101 h 660"/>
                <a:gd name="T16" fmla="*/ 40 w 633"/>
                <a:gd name="T17" fmla="*/ 182 h 660"/>
                <a:gd name="T18" fmla="*/ 67 w 633"/>
                <a:gd name="T19" fmla="*/ 240 h 660"/>
                <a:gd name="T20" fmla="*/ 81 w 633"/>
                <a:gd name="T21" fmla="*/ 249 h 660"/>
                <a:gd name="T22" fmla="*/ 94 w 633"/>
                <a:gd name="T23" fmla="*/ 254 h 660"/>
                <a:gd name="T24" fmla="*/ 128 w 633"/>
                <a:gd name="T25" fmla="*/ 242 h 660"/>
                <a:gd name="T26" fmla="*/ 142 w 633"/>
                <a:gd name="T27" fmla="*/ 238 h 660"/>
                <a:gd name="T28" fmla="*/ 168 w 633"/>
                <a:gd name="T29" fmla="*/ 254 h 660"/>
                <a:gd name="T30" fmla="*/ 182 w 633"/>
                <a:gd name="T31" fmla="*/ 296 h 660"/>
                <a:gd name="T32" fmla="*/ 189 w 633"/>
                <a:gd name="T33" fmla="*/ 294 h 660"/>
                <a:gd name="T34" fmla="*/ 193 w 633"/>
                <a:gd name="T35" fmla="*/ 287 h 660"/>
                <a:gd name="T36" fmla="*/ 207 w 633"/>
                <a:gd name="T37" fmla="*/ 308 h 660"/>
                <a:gd name="T38" fmla="*/ 227 w 633"/>
                <a:gd name="T39" fmla="*/ 321 h 660"/>
                <a:gd name="T40" fmla="*/ 244 w 633"/>
                <a:gd name="T41" fmla="*/ 339 h 660"/>
                <a:gd name="T42" fmla="*/ 249 w 633"/>
                <a:gd name="T43" fmla="*/ 346 h 660"/>
                <a:gd name="T44" fmla="*/ 255 w 633"/>
                <a:gd name="T45" fmla="*/ 350 h 660"/>
                <a:gd name="T46" fmla="*/ 271 w 633"/>
                <a:gd name="T47" fmla="*/ 368 h 660"/>
                <a:gd name="T48" fmla="*/ 276 w 633"/>
                <a:gd name="T49" fmla="*/ 355 h 660"/>
                <a:gd name="T50" fmla="*/ 303 w 633"/>
                <a:gd name="T51" fmla="*/ 371 h 660"/>
                <a:gd name="T52" fmla="*/ 329 w 633"/>
                <a:gd name="T53" fmla="*/ 368 h 660"/>
                <a:gd name="T54" fmla="*/ 345 w 633"/>
                <a:gd name="T55" fmla="*/ 299 h 660"/>
                <a:gd name="T56" fmla="*/ 354 w 633"/>
                <a:gd name="T57" fmla="*/ 260 h 660"/>
                <a:gd name="T58" fmla="*/ 347 w 633"/>
                <a:gd name="T59" fmla="*/ 206 h 660"/>
                <a:gd name="T60" fmla="*/ 300 w 633"/>
                <a:gd name="T61" fmla="*/ 152 h 660"/>
                <a:gd name="T62" fmla="*/ 296 w 633"/>
                <a:gd name="T63" fmla="*/ 132 h 660"/>
                <a:gd name="T64" fmla="*/ 258 w 633"/>
                <a:gd name="T65" fmla="*/ 101 h 660"/>
                <a:gd name="T66" fmla="*/ 264 w 633"/>
                <a:gd name="T67" fmla="*/ 87 h 660"/>
                <a:gd name="T68" fmla="*/ 255 w 633"/>
                <a:gd name="T69" fmla="*/ 74 h 660"/>
                <a:gd name="T70" fmla="*/ 234 w 633"/>
                <a:gd name="T71" fmla="*/ 44 h 660"/>
                <a:gd name="T72" fmla="*/ 220 w 633"/>
                <a:gd name="T73" fmla="*/ 17 h 660"/>
                <a:gd name="T74" fmla="*/ 218 w 633"/>
                <a:gd name="T75" fmla="*/ 11 h 660"/>
                <a:gd name="T76" fmla="*/ 204 w 633"/>
                <a:gd name="T77" fmla="*/ 85 h 660"/>
                <a:gd name="T78" fmla="*/ 182 w 633"/>
                <a:gd name="T79" fmla="*/ 65 h 660"/>
                <a:gd name="T80" fmla="*/ 164 w 633"/>
                <a:gd name="T81" fmla="*/ 62 h 660"/>
                <a:gd name="T82" fmla="*/ 153 w 633"/>
                <a:gd name="T83" fmla="*/ 49 h 660"/>
                <a:gd name="T84" fmla="*/ 148 w 633"/>
                <a:gd name="T85" fmla="*/ 35 h 660"/>
                <a:gd name="T86" fmla="*/ 155 w 633"/>
                <a:gd name="T87" fmla="*/ 31 h 660"/>
                <a:gd name="T88" fmla="*/ 135 w 633"/>
                <a:gd name="T89" fmla="*/ 11 h 660"/>
                <a:gd name="T90" fmla="*/ 121 w 633"/>
                <a:gd name="T91" fmla="*/ 6 h 660"/>
                <a:gd name="T92" fmla="*/ 115 w 633"/>
                <a:gd name="T93" fmla="*/ 4 h 660"/>
                <a:gd name="T94" fmla="*/ 119 w 633"/>
                <a:gd name="T95" fmla="*/ 6 h 66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0" name="Freeform 50"/>
            <p:cNvSpPr>
              <a:spLocks/>
            </p:cNvSpPr>
            <p:nvPr/>
          </p:nvSpPr>
          <p:spPr bwMode="invGray">
            <a:xfrm>
              <a:off x="4246" y="3241"/>
              <a:ext cx="319" cy="210"/>
            </a:xfrm>
            <a:custGeom>
              <a:avLst/>
              <a:gdLst>
                <a:gd name="T0" fmla="*/ 47 w 426"/>
                <a:gd name="T1" fmla="*/ 34 h 280"/>
                <a:gd name="T2" fmla="*/ 38 w 426"/>
                <a:gd name="T3" fmla="*/ 20 h 280"/>
                <a:gd name="T4" fmla="*/ 36 w 426"/>
                <a:gd name="T5" fmla="*/ 9 h 280"/>
                <a:gd name="T6" fmla="*/ 29 w 426"/>
                <a:gd name="T7" fmla="*/ 7 h 280"/>
                <a:gd name="T8" fmla="*/ 9 w 426"/>
                <a:gd name="T9" fmla="*/ 9 h 280"/>
                <a:gd name="T10" fmla="*/ 25 w 426"/>
                <a:gd name="T11" fmla="*/ 23 h 280"/>
                <a:gd name="T12" fmla="*/ 27 w 426"/>
                <a:gd name="T13" fmla="*/ 29 h 280"/>
                <a:gd name="T14" fmla="*/ 13 w 426"/>
                <a:gd name="T15" fmla="*/ 38 h 280"/>
                <a:gd name="T16" fmla="*/ 49 w 426"/>
                <a:gd name="T17" fmla="*/ 52 h 280"/>
                <a:gd name="T18" fmla="*/ 70 w 426"/>
                <a:gd name="T19" fmla="*/ 63 h 280"/>
                <a:gd name="T20" fmla="*/ 72 w 426"/>
                <a:gd name="T21" fmla="*/ 70 h 280"/>
                <a:gd name="T22" fmla="*/ 79 w 426"/>
                <a:gd name="T23" fmla="*/ 74 h 280"/>
                <a:gd name="T24" fmla="*/ 83 w 426"/>
                <a:gd name="T25" fmla="*/ 88 h 280"/>
                <a:gd name="T26" fmla="*/ 74 w 426"/>
                <a:gd name="T27" fmla="*/ 110 h 280"/>
                <a:gd name="T28" fmla="*/ 101 w 426"/>
                <a:gd name="T29" fmla="*/ 106 h 280"/>
                <a:gd name="T30" fmla="*/ 108 w 426"/>
                <a:gd name="T31" fmla="*/ 122 h 280"/>
                <a:gd name="T32" fmla="*/ 121 w 426"/>
                <a:gd name="T33" fmla="*/ 126 h 280"/>
                <a:gd name="T34" fmla="*/ 128 w 426"/>
                <a:gd name="T35" fmla="*/ 128 h 280"/>
                <a:gd name="T36" fmla="*/ 142 w 426"/>
                <a:gd name="T37" fmla="*/ 126 h 280"/>
                <a:gd name="T38" fmla="*/ 155 w 426"/>
                <a:gd name="T39" fmla="*/ 110 h 280"/>
                <a:gd name="T40" fmla="*/ 189 w 426"/>
                <a:gd name="T41" fmla="*/ 142 h 280"/>
                <a:gd name="T42" fmla="*/ 204 w 426"/>
                <a:gd name="T43" fmla="*/ 158 h 280"/>
                <a:gd name="T44" fmla="*/ 202 w 426"/>
                <a:gd name="T45" fmla="*/ 126 h 280"/>
                <a:gd name="T46" fmla="*/ 189 w 426"/>
                <a:gd name="T47" fmla="*/ 113 h 280"/>
                <a:gd name="T48" fmla="*/ 209 w 426"/>
                <a:gd name="T49" fmla="*/ 95 h 280"/>
                <a:gd name="T50" fmla="*/ 229 w 426"/>
                <a:gd name="T51" fmla="*/ 88 h 280"/>
                <a:gd name="T52" fmla="*/ 236 w 426"/>
                <a:gd name="T53" fmla="*/ 86 h 280"/>
                <a:gd name="T54" fmla="*/ 238 w 426"/>
                <a:gd name="T55" fmla="*/ 79 h 280"/>
                <a:gd name="T56" fmla="*/ 200 w 426"/>
                <a:gd name="T57" fmla="*/ 83 h 280"/>
                <a:gd name="T58" fmla="*/ 171 w 426"/>
                <a:gd name="T59" fmla="*/ 79 h 280"/>
                <a:gd name="T60" fmla="*/ 168 w 426"/>
                <a:gd name="T61" fmla="*/ 72 h 280"/>
                <a:gd name="T62" fmla="*/ 164 w 426"/>
                <a:gd name="T63" fmla="*/ 65 h 280"/>
                <a:gd name="T64" fmla="*/ 124 w 426"/>
                <a:gd name="T65" fmla="*/ 45 h 280"/>
                <a:gd name="T66" fmla="*/ 90 w 426"/>
                <a:gd name="T67" fmla="*/ 34 h 280"/>
                <a:gd name="T68" fmla="*/ 76 w 426"/>
                <a:gd name="T69" fmla="*/ 29 h 280"/>
                <a:gd name="T70" fmla="*/ 45 w 426"/>
                <a:gd name="T71" fmla="*/ 29 h 280"/>
                <a:gd name="T72" fmla="*/ 38 w 426"/>
                <a:gd name="T73" fmla="*/ 18 h 280"/>
                <a:gd name="T74" fmla="*/ 38 w 426"/>
                <a:gd name="T75" fmla="*/ 0 h 2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989898">
                        <a:alpha val="50000"/>
                      </a:srgbClr>
                    </a:outerShdw>
                  </a:effectLst>
                </a14:hiddenEffects>
              </a:ext>
            </a:extLst>
          </p:spPr>
          <p:txBody>
            <a:bodyPr/>
            <a:lstStyle/>
            <a:p>
              <a:endParaRPr lang="zh-CN" altLang="en-US"/>
            </a:p>
          </p:txBody>
        </p:sp>
        <p:sp>
          <p:nvSpPr>
            <p:cNvPr id="41" name="Freeform 51"/>
            <p:cNvSpPr>
              <a:spLocks/>
            </p:cNvSpPr>
            <p:nvPr/>
          </p:nvSpPr>
          <p:spPr bwMode="invGray">
            <a:xfrm>
              <a:off x="4255" y="3243"/>
              <a:ext cx="311" cy="211"/>
            </a:xfrm>
            <a:custGeom>
              <a:avLst/>
              <a:gdLst>
                <a:gd name="T0" fmla="*/ 0 w 416"/>
                <a:gd name="T1" fmla="*/ 1 h 282"/>
                <a:gd name="T2" fmla="*/ 11 w 416"/>
                <a:gd name="T3" fmla="*/ 21 h 282"/>
                <a:gd name="T4" fmla="*/ 16 w 416"/>
                <a:gd name="T5" fmla="*/ 28 h 282"/>
                <a:gd name="T6" fmla="*/ 47 w 416"/>
                <a:gd name="T7" fmla="*/ 50 h 282"/>
                <a:gd name="T8" fmla="*/ 67 w 416"/>
                <a:gd name="T9" fmla="*/ 64 h 282"/>
                <a:gd name="T10" fmla="*/ 74 w 416"/>
                <a:gd name="T11" fmla="*/ 68 h 282"/>
                <a:gd name="T12" fmla="*/ 76 w 416"/>
                <a:gd name="T13" fmla="*/ 94 h 282"/>
                <a:gd name="T14" fmla="*/ 65 w 416"/>
                <a:gd name="T15" fmla="*/ 112 h 282"/>
                <a:gd name="T16" fmla="*/ 76 w 416"/>
                <a:gd name="T17" fmla="*/ 110 h 282"/>
                <a:gd name="T18" fmla="*/ 83 w 416"/>
                <a:gd name="T19" fmla="*/ 106 h 282"/>
                <a:gd name="T20" fmla="*/ 90 w 416"/>
                <a:gd name="T21" fmla="*/ 112 h 282"/>
                <a:gd name="T22" fmla="*/ 103 w 416"/>
                <a:gd name="T23" fmla="*/ 121 h 282"/>
                <a:gd name="T24" fmla="*/ 117 w 416"/>
                <a:gd name="T25" fmla="*/ 130 h 282"/>
                <a:gd name="T26" fmla="*/ 134 w 416"/>
                <a:gd name="T27" fmla="*/ 123 h 282"/>
                <a:gd name="T28" fmla="*/ 138 w 416"/>
                <a:gd name="T29" fmla="*/ 110 h 282"/>
                <a:gd name="T30" fmla="*/ 150 w 416"/>
                <a:gd name="T31" fmla="*/ 112 h 282"/>
                <a:gd name="T32" fmla="*/ 163 w 416"/>
                <a:gd name="T33" fmla="*/ 117 h 282"/>
                <a:gd name="T34" fmla="*/ 190 w 416"/>
                <a:gd name="T35" fmla="*/ 157 h 282"/>
                <a:gd name="T36" fmla="*/ 199 w 416"/>
                <a:gd name="T37" fmla="*/ 155 h 282"/>
                <a:gd name="T38" fmla="*/ 197 w 416"/>
                <a:gd name="T39" fmla="*/ 141 h 282"/>
                <a:gd name="T40" fmla="*/ 176 w 416"/>
                <a:gd name="T41" fmla="*/ 110 h 282"/>
                <a:gd name="T42" fmla="*/ 201 w 416"/>
                <a:gd name="T43" fmla="*/ 97 h 282"/>
                <a:gd name="T44" fmla="*/ 228 w 416"/>
                <a:gd name="T45" fmla="*/ 81 h 282"/>
                <a:gd name="T46" fmla="*/ 229 w 416"/>
                <a:gd name="T47" fmla="*/ 67 h 282"/>
                <a:gd name="T48" fmla="*/ 205 w 416"/>
                <a:gd name="T49" fmla="*/ 77 h 282"/>
                <a:gd name="T50" fmla="*/ 172 w 416"/>
                <a:gd name="T51" fmla="*/ 77 h 282"/>
                <a:gd name="T52" fmla="*/ 147 w 416"/>
                <a:gd name="T53" fmla="*/ 55 h 282"/>
                <a:gd name="T54" fmla="*/ 101 w 416"/>
                <a:gd name="T55" fmla="*/ 34 h 282"/>
                <a:gd name="T56" fmla="*/ 74 w 416"/>
                <a:gd name="T57" fmla="*/ 19 h 282"/>
                <a:gd name="T58" fmla="*/ 52 w 416"/>
                <a:gd name="T59" fmla="*/ 23 h 282"/>
                <a:gd name="T60" fmla="*/ 43 w 416"/>
                <a:gd name="T61" fmla="*/ 32 h 282"/>
                <a:gd name="T62" fmla="*/ 31 w 416"/>
                <a:gd name="T63" fmla="*/ 10 h 282"/>
                <a:gd name="T64" fmla="*/ 0 w 416"/>
                <a:gd name="T65" fmla="*/ 1 h 2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2" name="Freeform 52"/>
            <p:cNvSpPr>
              <a:spLocks/>
            </p:cNvSpPr>
            <p:nvPr/>
          </p:nvSpPr>
          <p:spPr bwMode="invGray">
            <a:xfrm>
              <a:off x="4485" y="4013"/>
              <a:ext cx="45" cy="58"/>
            </a:xfrm>
            <a:custGeom>
              <a:avLst/>
              <a:gdLst>
                <a:gd name="T0" fmla="*/ 18 w 60"/>
                <a:gd name="T1" fmla="*/ 10 h 78"/>
                <a:gd name="T2" fmla="*/ 0 w 60"/>
                <a:gd name="T3" fmla="*/ 10 h 78"/>
                <a:gd name="T4" fmla="*/ 11 w 60"/>
                <a:gd name="T5" fmla="*/ 23 h 78"/>
                <a:gd name="T6" fmla="*/ 16 w 60"/>
                <a:gd name="T7" fmla="*/ 36 h 78"/>
                <a:gd name="T8" fmla="*/ 18 w 60"/>
                <a:gd name="T9" fmla="*/ 43 h 78"/>
                <a:gd name="T10" fmla="*/ 34 w 60"/>
                <a:gd name="T11" fmla="*/ 28 h 78"/>
                <a:gd name="T12" fmla="*/ 18 w 60"/>
                <a:gd name="T13" fmla="*/ 10 h 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3" name="Freeform 53"/>
            <p:cNvSpPr>
              <a:spLocks/>
            </p:cNvSpPr>
            <p:nvPr/>
          </p:nvSpPr>
          <p:spPr bwMode="invGray">
            <a:xfrm>
              <a:off x="4621" y="3923"/>
              <a:ext cx="164" cy="85"/>
            </a:xfrm>
            <a:custGeom>
              <a:avLst/>
              <a:gdLst>
                <a:gd name="T0" fmla="*/ 26 w 219"/>
                <a:gd name="T1" fmla="*/ 41 h 113"/>
                <a:gd name="T2" fmla="*/ 22 w 219"/>
                <a:gd name="T3" fmla="*/ 35 h 113"/>
                <a:gd name="T4" fmla="*/ 8 w 219"/>
                <a:gd name="T5" fmla="*/ 39 h 113"/>
                <a:gd name="T6" fmla="*/ 22 w 219"/>
                <a:gd name="T7" fmla="*/ 64 h 113"/>
                <a:gd name="T8" fmla="*/ 69 w 219"/>
                <a:gd name="T9" fmla="*/ 50 h 113"/>
                <a:gd name="T10" fmla="*/ 82 w 219"/>
                <a:gd name="T11" fmla="*/ 41 h 113"/>
                <a:gd name="T12" fmla="*/ 96 w 219"/>
                <a:gd name="T13" fmla="*/ 37 h 113"/>
                <a:gd name="T14" fmla="*/ 123 w 219"/>
                <a:gd name="T15" fmla="*/ 11 h 113"/>
                <a:gd name="T16" fmla="*/ 118 w 219"/>
                <a:gd name="T17" fmla="*/ 0 h 113"/>
                <a:gd name="T18" fmla="*/ 100 w 219"/>
                <a:gd name="T19" fmla="*/ 10 h 113"/>
                <a:gd name="T20" fmla="*/ 60 w 219"/>
                <a:gd name="T21" fmla="*/ 23 h 113"/>
                <a:gd name="T22" fmla="*/ 46 w 219"/>
                <a:gd name="T23" fmla="*/ 26 h 113"/>
                <a:gd name="T24" fmla="*/ 33 w 219"/>
                <a:gd name="T25" fmla="*/ 30 h 113"/>
                <a:gd name="T26" fmla="*/ 26 w 219"/>
                <a:gd name="T27" fmla="*/ 41 h 11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4" name="Freeform 54"/>
            <p:cNvSpPr>
              <a:spLocks/>
            </p:cNvSpPr>
            <p:nvPr/>
          </p:nvSpPr>
          <p:spPr bwMode="invGray">
            <a:xfrm>
              <a:off x="4791" y="3873"/>
              <a:ext cx="104" cy="92"/>
            </a:xfrm>
            <a:custGeom>
              <a:avLst/>
              <a:gdLst>
                <a:gd name="T0" fmla="*/ 7 w 139"/>
                <a:gd name="T1" fmla="*/ 34 h 122"/>
                <a:gd name="T2" fmla="*/ 4 w 139"/>
                <a:gd name="T3" fmla="*/ 48 h 122"/>
                <a:gd name="T4" fmla="*/ 0 w 139"/>
                <a:gd name="T5" fmla="*/ 61 h 122"/>
                <a:gd name="T6" fmla="*/ 20 w 139"/>
                <a:gd name="T7" fmla="*/ 66 h 122"/>
                <a:gd name="T8" fmla="*/ 29 w 139"/>
                <a:gd name="T9" fmla="*/ 54 h 122"/>
                <a:gd name="T10" fmla="*/ 70 w 139"/>
                <a:gd name="T11" fmla="*/ 38 h 122"/>
                <a:gd name="T12" fmla="*/ 76 w 139"/>
                <a:gd name="T13" fmla="*/ 25 h 122"/>
                <a:gd name="T14" fmla="*/ 63 w 139"/>
                <a:gd name="T15" fmla="*/ 16 h 122"/>
                <a:gd name="T16" fmla="*/ 56 w 139"/>
                <a:gd name="T17" fmla="*/ 11 h 122"/>
                <a:gd name="T18" fmla="*/ 36 w 139"/>
                <a:gd name="T19" fmla="*/ 7 h 122"/>
                <a:gd name="T20" fmla="*/ 29 w 139"/>
                <a:gd name="T21" fmla="*/ 20 h 122"/>
                <a:gd name="T22" fmla="*/ 7 w 139"/>
                <a:gd name="T23" fmla="*/ 34 h 1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5" name="Freeform 55"/>
            <p:cNvSpPr>
              <a:spLocks/>
            </p:cNvSpPr>
            <p:nvPr/>
          </p:nvSpPr>
          <p:spPr bwMode="invGray">
            <a:xfrm>
              <a:off x="4846" y="3832"/>
              <a:ext cx="37" cy="26"/>
            </a:xfrm>
            <a:custGeom>
              <a:avLst/>
              <a:gdLst>
                <a:gd name="T0" fmla="*/ 17 w 49"/>
                <a:gd name="T1" fmla="*/ 0 h 35"/>
                <a:gd name="T2" fmla="*/ 5 w 49"/>
                <a:gd name="T3" fmla="*/ 6 h 35"/>
                <a:gd name="T4" fmla="*/ 14 w 49"/>
                <a:gd name="T5" fmla="*/ 19 h 35"/>
                <a:gd name="T6" fmla="*/ 22 w 49"/>
                <a:gd name="T7" fmla="*/ 14 h 35"/>
                <a:gd name="T8" fmla="*/ 17 w 49"/>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6" name="Freeform 56"/>
            <p:cNvSpPr>
              <a:spLocks/>
            </p:cNvSpPr>
            <p:nvPr/>
          </p:nvSpPr>
          <p:spPr bwMode="invGray">
            <a:xfrm>
              <a:off x="3123" y="3346"/>
              <a:ext cx="123" cy="201"/>
            </a:xfrm>
            <a:custGeom>
              <a:avLst/>
              <a:gdLst>
                <a:gd name="T0" fmla="*/ 72 w 164"/>
                <a:gd name="T1" fmla="*/ 0 h 268"/>
                <a:gd name="T2" fmla="*/ 59 w 164"/>
                <a:gd name="T3" fmla="*/ 16 h 268"/>
                <a:gd name="T4" fmla="*/ 50 w 164"/>
                <a:gd name="T5" fmla="*/ 36 h 268"/>
                <a:gd name="T6" fmla="*/ 20 w 164"/>
                <a:gd name="T7" fmla="*/ 47 h 268"/>
                <a:gd name="T8" fmla="*/ 16 w 164"/>
                <a:gd name="T9" fmla="*/ 54 h 268"/>
                <a:gd name="T10" fmla="*/ 9 w 164"/>
                <a:gd name="T11" fmla="*/ 56 h 268"/>
                <a:gd name="T12" fmla="*/ 11 w 164"/>
                <a:gd name="T13" fmla="*/ 74 h 268"/>
                <a:gd name="T14" fmla="*/ 16 w 164"/>
                <a:gd name="T15" fmla="*/ 88 h 268"/>
                <a:gd name="T16" fmla="*/ 0 w 164"/>
                <a:gd name="T17" fmla="*/ 113 h 268"/>
                <a:gd name="T18" fmla="*/ 16 w 164"/>
                <a:gd name="T19" fmla="*/ 146 h 268"/>
                <a:gd name="T20" fmla="*/ 29 w 164"/>
                <a:gd name="T21" fmla="*/ 151 h 268"/>
                <a:gd name="T22" fmla="*/ 50 w 164"/>
                <a:gd name="T23" fmla="*/ 122 h 268"/>
                <a:gd name="T24" fmla="*/ 59 w 164"/>
                <a:gd name="T25" fmla="*/ 108 h 268"/>
                <a:gd name="T26" fmla="*/ 72 w 164"/>
                <a:gd name="T27" fmla="*/ 65 h 268"/>
                <a:gd name="T28" fmla="*/ 79 w 164"/>
                <a:gd name="T29" fmla="*/ 43 h 268"/>
                <a:gd name="T30" fmla="*/ 92 w 164"/>
                <a:gd name="T31" fmla="*/ 41 h 268"/>
                <a:gd name="T32" fmla="*/ 72 w 164"/>
                <a:gd name="T33" fmla="*/ 0 h 2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7" name="Freeform 57"/>
            <p:cNvSpPr>
              <a:spLocks/>
            </p:cNvSpPr>
            <p:nvPr/>
          </p:nvSpPr>
          <p:spPr bwMode="invGray">
            <a:xfrm>
              <a:off x="3655" y="3034"/>
              <a:ext cx="49" cy="61"/>
            </a:xfrm>
            <a:custGeom>
              <a:avLst/>
              <a:gdLst>
                <a:gd name="T0" fmla="*/ 16 w 66"/>
                <a:gd name="T1" fmla="*/ 0 h 81"/>
                <a:gd name="T2" fmla="*/ 14 w 66"/>
                <a:gd name="T3" fmla="*/ 34 h 81"/>
                <a:gd name="T4" fmla="*/ 16 w 66"/>
                <a:gd name="T5" fmla="*/ 43 h 81"/>
                <a:gd name="T6" fmla="*/ 22 w 66"/>
                <a:gd name="T7" fmla="*/ 45 h 81"/>
                <a:gd name="T8" fmla="*/ 31 w 66"/>
                <a:gd name="T9" fmla="*/ 43 h 81"/>
                <a:gd name="T10" fmla="*/ 16 w 66"/>
                <a:gd name="T11" fmla="*/ 0 h 8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8" name="Freeform 58"/>
            <p:cNvSpPr>
              <a:spLocks/>
            </p:cNvSpPr>
            <p:nvPr/>
          </p:nvSpPr>
          <p:spPr bwMode="invGray">
            <a:xfrm>
              <a:off x="3988" y="3100"/>
              <a:ext cx="111" cy="183"/>
            </a:xfrm>
            <a:custGeom>
              <a:avLst/>
              <a:gdLst>
                <a:gd name="T0" fmla="*/ 54 w 148"/>
                <a:gd name="T1" fmla="*/ 0 h 244"/>
                <a:gd name="T2" fmla="*/ 34 w 148"/>
                <a:gd name="T3" fmla="*/ 47 h 244"/>
                <a:gd name="T4" fmla="*/ 20 w 148"/>
                <a:gd name="T5" fmla="*/ 52 h 244"/>
                <a:gd name="T6" fmla="*/ 7 w 148"/>
                <a:gd name="T7" fmla="*/ 61 h 244"/>
                <a:gd name="T8" fmla="*/ 23 w 148"/>
                <a:gd name="T9" fmla="*/ 106 h 244"/>
                <a:gd name="T10" fmla="*/ 29 w 148"/>
                <a:gd name="T11" fmla="*/ 126 h 244"/>
                <a:gd name="T12" fmla="*/ 34 w 148"/>
                <a:gd name="T13" fmla="*/ 133 h 244"/>
                <a:gd name="T14" fmla="*/ 47 w 148"/>
                <a:gd name="T15" fmla="*/ 137 h 244"/>
                <a:gd name="T16" fmla="*/ 54 w 148"/>
                <a:gd name="T17" fmla="*/ 110 h 244"/>
                <a:gd name="T18" fmla="*/ 70 w 148"/>
                <a:gd name="T19" fmla="*/ 95 h 244"/>
                <a:gd name="T20" fmla="*/ 63 w 148"/>
                <a:gd name="T21" fmla="*/ 38 h 244"/>
                <a:gd name="T22" fmla="*/ 79 w 148"/>
                <a:gd name="T23" fmla="*/ 27 h 244"/>
                <a:gd name="T24" fmla="*/ 63 w 148"/>
                <a:gd name="T25" fmla="*/ 11 h 244"/>
                <a:gd name="T26" fmla="*/ 54 w 148"/>
                <a:gd name="T27" fmla="*/ 0 h 2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49" name="Freeform 59"/>
            <p:cNvSpPr>
              <a:spLocks/>
            </p:cNvSpPr>
            <p:nvPr/>
          </p:nvSpPr>
          <p:spPr bwMode="invGray">
            <a:xfrm>
              <a:off x="3894" y="3043"/>
              <a:ext cx="72" cy="137"/>
            </a:xfrm>
            <a:custGeom>
              <a:avLst/>
              <a:gdLst>
                <a:gd name="T0" fmla="*/ 27 w 96"/>
                <a:gd name="T1" fmla="*/ 1 h 183"/>
                <a:gd name="T2" fmla="*/ 29 w 96"/>
                <a:gd name="T3" fmla="*/ 19 h 183"/>
                <a:gd name="T4" fmla="*/ 34 w 96"/>
                <a:gd name="T5" fmla="*/ 34 h 183"/>
                <a:gd name="T6" fmla="*/ 35 w 96"/>
                <a:gd name="T7" fmla="*/ 52 h 183"/>
                <a:gd name="T8" fmla="*/ 38 w 96"/>
                <a:gd name="T9" fmla="*/ 59 h 183"/>
                <a:gd name="T10" fmla="*/ 40 w 96"/>
                <a:gd name="T11" fmla="*/ 70 h 183"/>
                <a:gd name="T12" fmla="*/ 32 w 96"/>
                <a:gd name="T13" fmla="*/ 52 h 183"/>
                <a:gd name="T14" fmla="*/ 20 w 96"/>
                <a:gd name="T15" fmla="*/ 43 h 183"/>
                <a:gd name="T16" fmla="*/ 3 w 96"/>
                <a:gd name="T17" fmla="*/ 46 h 183"/>
                <a:gd name="T18" fmla="*/ 5 w 96"/>
                <a:gd name="T19" fmla="*/ 57 h 183"/>
                <a:gd name="T20" fmla="*/ 23 w 96"/>
                <a:gd name="T21" fmla="*/ 64 h 183"/>
                <a:gd name="T22" fmla="*/ 32 w 96"/>
                <a:gd name="T23" fmla="*/ 76 h 183"/>
                <a:gd name="T24" fmla="*/ 40 w 96"/>
                <a:gd name="T25" fmla="*/ 76 h 183"/>
                <a:gd name="T26" fmla="*/ 44 w 96"/>
                <a:gd name="T27" fmla="*/ 84 h 183"/>
                <a:gd name="T28" fmla="*/ 54 w 96"/>
                <a:gd name="T29" fmla="*/ 100 h 183"/>
                <a:gd name="T30" fmla="*/ 46 w 96"/>
                <a:gd name="T31" fmla="*/ 70 h 183"/>
                <a:gd name="T32" fmla="*/ 45 w 96"/>
                <a:gd name="T33" fmla="*/ 52 h 183"/>
                <a:gd name="T34" fmla="*/ 40 w 96"/>
                <a:gd name="T35" fmla="*/ 35 h 183"/>
                <a:gd name="T36" fmla="*/ 35 w 96"/>
                <a:gd name="T37" fmla="*/ 23 h 183"/>
                <a:gd name="T38" fmla="*/ 32 w 96"/>
                <a:gd name="T39" fmla="*/ 11 h 183"/>
                <a:gd name="T40" fmla="*/ 27 w 96"/>
                <a:gd name="T41" fmla="*/ 1 h 1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0" name="Freeform 60"/>
            <p:cNvSpPr>
              <a:spLocks/>
            </p:cNvSpPr>
            <p:nvPr/>
          </p:nvSpPr>
          <p:spPr bwMode="invGray">
            <a:xfrm>
              <a:off x="3943" y="3153"/>
              <a:ext cx="40" cy="131"/>
            </a:xfrm>
            <a:custGeom>
              <a:avLst/>
              <a:gdLst>
                <a:gd name="T0" fmla="*/ 3 w 54"/>
                <a:gd name="T1" fmla="*/ 0 h 175"/>
                <a:gd name="T2" fmla="*/ 0 w 54"/>
                <a:gd name="T3" fmla="*/ 14 h 175"/>
                <a:gd name="T4" fmla="*/ 5 w 54"/>
                <a:gd name="T5" fmla="*/ 30 h 175"/>
                <a:gd name="T6" fmla="*/ 10 w 54"/>
                <a:gd name="T7" fmla="*/ 52 h 175"/>
                <a:gd name="T8" fmla="*/ 19 w 54"/>
                <a:gd name="T9" fmla="*/ 73 h 175"/>
                <a:gd name="T10" fmla="*/ 30 w 54"/>
                <a:gd name="T11" fmla="*/ 98 h 175"/>
                <a:gd name="T12" fmla="*/ 22 w 54"/>
                <a:gd name="T13" fmla="*/ 64 h 175"/>
                <a:gd name="T14" fmla="*/ 19 w 54"/>
                <a:gd name="T15" fmla="*/ 52 h 175"/>
                <a:gd name="T16" fmla="*/ 16 w 54"/>
                <a:gd name="T17" fmla="*/ 34 h 175"/>
                <a:gd name="T18" fmla="*/ 14 w 54"/>
                <a:gd name="T19" fmla="*/ 25 h 175"/>
                <a:gd name="T20" fmla="*/ 9 w 54"/>
                <a:gd name="T21" fmla="*/ 21 h 175"/>
                <a:gd name="T22" fmla="*/ 3 w 54"/>
                <a:gd name="T23" fmla="*/ 0 h 1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1" name="Freeform 61"/>
            <p:cNvSpPr>
              <a:spLocks/>
            </p:cNvSpPr>
            <p:nvPr/>
          </p:nvSpPr>
          <p:spPr bwMode="invGray">
            <a:xfrm>
              <a:off x="3988" y="3290"/>
              <a:ext cx="65" cy="54"/>
            </a:xfrm>
            <a:custGeom>
              <a:avLst/>
              <a:gdLst>
                <a:gd name="T0" fmla="*/ 2 w 86"/>
                <a:gd name="T1" fmla="*/ 0 h 73"/>
                <a:gd name="T2" fmla="*/ 5 w 86"/>
                <a:gd name="T3" fmla="*/ 18 h 73"/>
                <a:gd name="T4" fmla="*/ 13 w 86"/>
                <a:gd name="T5" fmla="*/ 24 h 73"/>
                <a:gd name="T6" fmla="*/ 27 w 86"/>
                <a:gd name="T7" fmla="*/ 27 h 73"/>
                <a:gd name="T8" fmla="*/ 36 w 86"/>
                <a:gd name="T9" fmla="*/ 31 h 73"/>
                <a:gd name="T10" fmla="*/ 42 w 86"/>
                <a:gd name="T11" fmla="*/ 36 h 73"/>
                <a:gd name="T12" fmla="*/ 49 w 86"/>
                <a:gd name="T13" fmla="*/ 38 h 73"/>
                <a:gd name="T14" fmla="*/ 41 w 86"/>
                <a:gd name="T15" fmla="*/ 21 h 73"/>
                <a:gd name="T16" fmla="*/ 36 w 86"/>
                <a:gd name="T17" fmla="*/ 12 h 73"/>
                <a:gd name="T18" fmla="*/ 20 w 86"/>
                <a:gd name="T19" fmla="*/ 13 h 73"/>
                <a:gd name="T20" fmla="*/ 14 w 86"/>
                <a:gd name="T21" fmla="*/ 10 h 73"/>
                <a:gd name="T22" fmla="*/ 4 w 86"/>
                <a:gd name="T23" fmla="*/ 0 h 73"/>
                <a:gd name="T24" fmla="*/ 2 w 86"/>
                <a:gd name="T25" fmla="*/ 0 h 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2" name="Freeform 62"/>
            <p:cNvSpPr>
              <a:spLocks/>
            </p:cNvSpPr>
            <p:nvPr/>
          </p:nvSpPr>
          <p:spPr bwMode="invGray">
            <a:xfrm>
              <a:off x="4092" y="3195"/>
              <a:ext cx="83" cy="117"/>
            </a:xfrm>
            <a:custGeom>
              <a:avLst/>
              <a:gdLst>
                <a:gd name="T0" fmla="*/ 55 w 111"/>
                <a:gd name="T1" fmla="*/ 0 h 156"/>
                <a:gd name="T2" fmla="*/ 42 w 111"/>
                <a:gd name="T3" fmla="*/ 6 h 156"/>
                <a:gd name="T4" fmla="*/ 13 w 111"/>
                <a:gd name="T5" fmla="*/ 8 h 156"/>
                <a:gd name="T6" fmla="*/ 7 w 111"/>
                <a:gd name="T7" fmla="*/ 19 h 156"/>
                <a:gd name="T8" fmla="*/ 6 w 111"/>
                <a:gd name="T9" fmla="*/ 35 h 156"/>
                <a:gd name="T10" fmla="*/ 7 w 111"/>
                <a:gd name="T11" fmla="*/ 42 h 156"/>
                <a:gd name="T12" fmla="*/ 1 w 111"/>
                <a:gd name="T13" fmla="*/ 50 h 156"/>
                <a:gd name="T14" fmla="*/ 7 w 111"/>
                <a:gd name="T15" fmla="*/ 62 h 156"/>
                <a:gd name="T16" fmla="*/ 13 w 111"/>
                <a:gd name="T17" fmla="*/ 70 h 156"/>
                <a:gd name="T18" fmla="*/ 8 w 111"/>
                <a:gd name="T19" fmla="*/ 81 h 156"/>
                <a:gd name="T20" fmla="*/ 13 w 111"/>
                <a:gd name="T21" fmla="*/ 88 h 156"/>
                <a:gd name="T22" fmla="*/ 23 w 111"/>
                <a:gd name="T23" fmla="*/ 81 h 156"/>
                <a:gd name="T24" fmla="*/ 28 w 111"/>
                <a:gd name="T25" fmla="*/ 53 h 156"/>
                <a:gd name="T26" fmla="*/ 31 w 111"/>
                <a:gd name="T27" fmla="*/ 71 h 156"/>
                <a:gd name="T28" fmla="*/ 37 w 111"/>
                <a:gd name="T29" fmla="*/ 82 h 156"/>
                <a:gd name="T30" fmla="*/ 34 w 111"/>
                <a:gd name="T31" fmla="*/ 63 h 156"/>
                <a:gd name="T32" fmla="*/ 40 w 111"/>
                <a:gd name="T33" fmla="*/ 41 h 156"/>
                <a:gd name="T34" fmla="*/ 39 w 111"/>
                <a:gd name="T35" fmla="*/ 29 h 156"/>
                <a:gd name="T36" fmla="*/ 30 w 111"/>
                <a:gd name="T37" fmla="*/ 34 h 156"/>
                <a:gd name="T38" fmla="*/ 19 w 111"/>
                <a:gd name="T39" fmla="*/ 31 h 156"/>
                <a:gd name="T40" fmla="*/ 23 w 111"/>
                <a:gd name="T41" fmla="*/ 20 h 156"/>
                <a:gd name="T42" fmla="*/ 34 w 111"/>
                <a:gd name="T43" fmla="*/ 20 h 156"/>
                <a:gd name="T44" fmla="*/ 43 w 111"/>
                <a:gd name="T45" fmla="*/ 22 h 156"/>
                <a:gd name="T46" fmla="*/ 55 w 111"/>
                <a:gd name="T47" fmla="*/ 17 h 156"/>
                <a:gd name="T48" fmla="*/ 62 w 111"/>
                <a:gd name="T49" fmla="*/ 8 h 156"/>
                <a:gd name="T50" fmla="*/ 55 w 111"/>
                <a:gd name="T51" fmla="*/ 0 h 1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3" name="Freeform 63"/>
            <p:cNvSpPr>
              <a:spLocks/>
            </p:cNvSpPr>
            <p:nvPr/>
          </p:nvSpPr>
          <p:spPr bwMode="invGray">
            <a:xfrm>
              <a:off x="4064" y="2777"/>
              <a:ext cx="22" cy="71"/>
            </a:xfrm>
            <a:custGeom>
              <a:avLst/>
              <a:gdLst>
                <a:gd name="T0" fmla="*/ 7 w 30"/>
                <a:gd name="T1" fmla="*/ 0 h 94"/>
                <a:gd name="T2" fmla="*/ 0 w 30"/>
                <a:gd name="T3" fmla="*/ 9 h 94"/>
                <a:gd name="T4" fmla="*/ 3 w 30"/>
                <a:gd name="T5" fmla="*/ 21 h 94"/>
                <a:gd name="T6" fmla="*/ 1 w 30"/>
                <a:gd name="T7" fmla="*/ 35 h 94"/>
                <a:gd name="T8" fmla="*/ 9 w 30"/>
                <a:gd name="T9" fmla="*/ 54 h 94"/>
                <a:gd name="T10" fmla="*/ 16 w 30"/>
                <a:gd name="T11" fmla="*/ 47 h 94"/>
                <a:gd name="T12" fmla="*/ 12 w 30"/>
                <a:gd name="T13" fmla="*/ 35 h 94"/>
                <a:gd name="T14" fmla="*/ 7 w 30"/>
                <a:gd name="T15" fmla="*/ 0 h 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4" name="Freeform 64"/>
            <p:cNvSpPr>
              <a:spLocks/>
            </p:cNvSpPr>
            <p:nvPr/>
          </p:nvSpPr>
          <p:spPr bwMode="invGray">
            <a:xfrm>
              <a:off x="4078" y="2896"/>
              <a:ext cx="61" cy="118"/>
            </a:xfrm>
            <a:custGeom>
              <a:avLst/>
              <a:gdLst>
                <a:gd name="T0" fmla="*/ 7 w 81"/>
                <a:gd name="T1" fmla="*/ 1 h 158"/>
                <a:gd name="T2" fmla="*/ 0 w 81"/>
                <a:gd name="T3" fmla="*/ 11 h 158"/>
                <a:gd name="T4" fmla="*/ 5 w 81"/>
                <a:gd name="T5" fmla="*/ 28 h 158"/>
                <a:gd name="T6" fmla="*/ 4 w 81"/>
                <a:gd name="T7" fmla="*/ 60 h 158"/>
                <a:gd name="T8" fmla="*/ 10 w 81"/>
                <a:gd name="T9" fmla="*/ 58 h 158"/>
                <a:gd name="T10" fmla="*/ 11 w 81"/>
                <a:gd name="T11" fmla="*/ 64 h 158"/>
                <a:gd name="T12" fmla="*/ 17 w 81"/>
                <a:gd name="T13" fmla="*/ 68 h 158"/>
                <a:gd name="T14" fmla="*/ 22 w 81"/>
                <a:gd name="T15" fmla="*/ 78 h 158"/>
                <a:gd name="T16" fmla="*/ 27 w 81"/>
                <a:gd name="T17" fmla="*/ 72 h 158"/>
                <a:gd name="T18" fmla="*/ 37 w 81"/>
                <a:gd name="T19" fmla="*/ 75 h 158"/>
                <a:gd name="T20" fmla="*/ 35 w 81"/>
                <a:gd name="T21" fmla="*/ 60 h 158"/>
                <a:gd name="T22" fmla="*/ 27 w 81"/>
                <a:gd name="T23" fmla="*/ 58 h 158"/>
                <a:gd name="T24" fmla="*/ 22 w 81"/>
                <a:gd name="T25" fmla="*/ 51 h 158"/>
                <a:gd name="T26" fmla="*/ 19 w 81"/>
                <a:gd name="T27" fmla="*/ 41 h 158"/>
                <a:gd name="T28" fmla="*/ 23 w 81"/>
                <a:gd name="T29" fmla="*/ 30 h 158"/>
                <a:gd name="T30" fmla="*/ 20 w 81"/>
                <a:gd name="T31" fmla="*/ 19 h 158"/>
                <a:gd name="T32" fmla="*/ 24 w 81"/>
                <a:gd name="T33" fmla="*/ 11 h 158"/>
                <a:gd name="T34" fmla="*/ 17 w 81"/>
                <a:gd name="T35" fmla="*/ 2 h 158"/>
                <a:gd name="T36" fmla="*/ 11 w 81"/>
                <a:gd name="T37" fmla="*/ 4 h 158"/>
                <a:gd name="T38" fmla="*/ 7 w 81"/>
                <a:gd name="T39" fmla="*/ 1 h 15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5" name="Freeform 65"/>
            <p:cNvSpPr>
              <a:spLocks/>
            </p:cNvSpPr>
            <p:nvPr/>
          </p:nvSpPr>
          <p:spPr bwMode="invGray">
            <a:xfrm>
              <a:off x="4121" y="3052"/>
              <a:ext cx="64" cy="79"/>
            </a:xfrm>
            <a:custGeom>
              <a:avLst/>
              <a:gdLst>
                <a:gd name="T0" fmla="*/ 29 w 85"/>
                <a:gd name="T1" fmla="*/ 0 h 105"/>
                <a:gd name="T2" fmla="*/ 25 w 85"/>
                <a:gd name="T3" fmla="*/ 11 h 105"/>
                <a:gd name="T4" fmla="*/ 18 w 85"/>
                <a:gd name="T5" fmla="*/ 17 h 105"/>
                <a:gd name="T6" fmla="*/ 9 w 85"/>
                <a:gd name="T7" fmla="*/ 20 h 105"/>
                <a:gd name="T8" fmla="*/ 5 w 85"/>
                <a:gd name="T9" fmla="*/ 27 h 105"/>
                <a:gd name="T10" fmla="*/ 2 w 85"/>
                <a:gd name="T11" fmla="*/ 42 h 105"/>
                <a:gd name="T12" fmla="*/ 8 w 85"/>
                <a:gd name="T13" fmla="*/ 40 h 105"/>
                <a:gd name="T14" fmla="*/ 14 w 85"/>
                <a:gd name="T15" fmla="*/ 35 h 105"/>
                <a:gd name="T16" fmla="*/ 20 w 85"/>
                <a:gd name="T17" fmla="*/ 39 h 105"/>
                <a:gd name="T18" fmla="*/ 33 w 85"/>
                <a:gd name="T19" fmla="*/ 56 h 105"/>
                <a:gd name="T20" fmla="*/ 40 w 85"/>
                <a:gd name="T21" fmla="*/ 41 h 105"/>
                <a:gd name="T22" fmla="*/ 48 w 85"/>
                <a:gd name="T23" fmla="*/ 38 h 105"/>
                <a:gd name="T24" fmla="*/ 42 w 85"/>
                <a:gd name="T25" fmla="*/ 22 h 105"/>
                <a:gd name="T26" fmla="*/ 29 w 85"/>
                <a:gd name="T27" fmla="*/ 0 h 1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6" name="Freeform 66"/>
            <p:cNvSpPr>
              <a:spLocks/>
            </p:cNvSpPr>
            <p:nvPr/>
          </p:nvSpPr>
          <p:spPr bwMode="invGray">
            <a:xfrm>
              <a:off x="4197" y="3193"/>
              <a:ext cx="29" cy="49"/>
            </a:xfrm>
            <a:custGeom>
              <a:avLst/>
              <a:gdLst>
                <a:gd name="T0" fmla="*/ 4 w 38"/>
                <a:gd name="T1" fmla="*/ 15 h 66"/>
                <a:gd name="T2" fmla="*/ 15 w 38"/>
                <a:gd name="T3" fmla="*/ 36 h 66"/>
                <a:gd name="T4" fmla="*/ 18 w 38"/>
                <a:gd name="T5" fmla="*/ 29 h 66"/>
                <a:gd name="T6" fmla="*/ 22 w 38"/>
                <a:gd name="T7" fmla="*/ 22 h 66"/>
                <a:gd name="T8" fmla="*/ 18 w 38"/>
                <a:gd name="T9" fmla="*/ 14 h 66"/>
                <a:gd name="T10" fmla="*/ 11 w 38"/>
                <a:gd name="T11" fmla="*/ 7 h 66"/>
                <a:gd name="T12" fmla="*/ 6 w 38"/>
                <a:gd name="T13" fmla="*/ 1 h 66"/>
                <a:gd name="T14" fmla="*/ 2 w 38"/>
                <a:gd name="T15" fmla="*/ 7 h 66"/>
                <a:gd name="T16" fmla="*/ 4 w 38"/>
                <a:gd name="T17" fmla="*/ 15 h 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7" name="Freeform 67"/>
            <p:cNvSpPr>
              <a:spLocks/>
            </p:cNvSpPr>
            <p:nvPr/>
          </p:nvSpPr>
          <p:spPr bwMode="invGray">
            <a:xfrm>
              <a:off x="4181" y="3275"/>
              <a:ext cx="18" cy="17"/>
            </a:xfrm>
            <a:custGeom>
              <a:avLst/>
              <a:gdLst>
                <a:gd name="T0" fmla="*/ 0 w 24"/>
                <a:gd name="T1" fmla="*/ 0 h 23"/>
                <a:gd name="T2" fmla="*/ 4 w 24"/>
                <a:gd name="T3" fmla="*/ 13 h 23"/>
                <a:gd name="T4" fmla="*/ 14 w 24"/>
                <a:gd name="T5" fmla="*/ 6 h 23"/>
                <a:gd name="T6" fmla="*/ 0 w 24"/>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8" name="Freeform 68"/>
            <p:cNvSpPr>
              <a:spLocks/>
            </p:cNvSpPr>
            <p:nvPr/>
          </p:nvSpPr>
          <p:spPr bwMode="invGray">
            <a:xfrm>
              <a:off x="4208" y="3265"/>
              <a:ext cx="45" cy="37"/>
            </a:xfrm>
            <a:custGeom>
              <a:avLst/>
              <a:gdLst>
                <a:gd name="T0" fmla="*/ 5 w 60"/>
                <a:gd name="T1" fmla="*/ 0 h 49"/>
                <a:gd name="T2" fmla="*/ 0 w 60"/>
                <a:gd name="T3" fmla="*/ 11 h 49"/>
                <a:gd name="T4" fmla="*/ 16 w 60"/>
                <a:gd name="T5" fmla="*/ 19 h 49"/>
                <a:gd name="T6" fmla="*/ 24 w 60"/>
                <a:gd name="T7" fmla="*/ 26 h 49"/>
                <a:gd name="T8" fmla="*/ 34 w 60"/>
                <a:gd name="T9" fmla="*/ 24 h 49"/>
                <a:gd name="T10" fmla="*/ 28 w 60"/>
                <a:gd name="T11" fmla="*/ 14 h 49"/>
                <a:gd name="T12" fmla="*/ 16 w 60"/>
                <a:gd name="T13" fmla="*/ 2 h 49"/>
                <a:gd name="T14" fmla="*/ 11 w 60"/>
                <a:gd name="T15" fmla="*/ 9 h 49"/>
                <a:gd name="T16" fmla="*/ 5 w 60"/>
                <a:gd name="T17" fmla="*/ 0 h 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59" name="Freeform 69"/>
            <p:cNvSpPr>
              <a:spLocks/>
            </p:cNvSpPr>
            <p:nvPr/>
          </p:nvSpPr>
          <p:spPr bwMode="invGray">
            <a:xfrm>
              <a:off x="4277" y="3335"/>
              <a:ext cx="24" cy="33"/>
            </a:xfrm>
            <a:custGeom>
              <a:avLst/>
              <a:gdLst>
                <a:gd name="T0" fmla="*/ 16 w 32"/>
                <a:gd name="T1" fmla="*/ 0 h 44"/>
                <a:gd name="T2" fmla="*/ 6 w 32"/>
                <a:gd name="T3" fmla="*/ 6 h 44"/>
                <a:gd name="T4" fmla="*/ 7 w 32"/>
                <a:gd name="T5" fmla="*/ 18 h 44"/>
                <a:gd name="T6" fmla="*/ 14 w 32"/>
                <a:gd name="T7" fmla="*/ 20 h 44"/>
                <a:gd name="T8" fmla="*/ 16 w 32"/>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0" name="Freeform 70"/>
            <p:cNvSpPr>
              <a:spLocks/>
            </p:cNvSpPr>
            <p:nvPr/>
          </p:nvSpPr>
          <p:spPr bwMode="invGray">
            <a:xfrm>
              <a:off x="4544" y="3293"/>
              <a:ext cx="46" cy="47"/>
            </a:xfrm>
            <a:custGeom>
              <a:avLst/>
              <a:gdLst>
                <a:gd name="T0" fmla="*/ 4 w 61"/>
                <a:gd name="T1" fmla="*/ 0 h 63"/>
                <a:gd name="T2" fmla="*/ 0 w 61"/>
                <a:gd name="T3" fmla="*/ 7 h 63"/>
                <a:gd name="T4" fmla="*/ 14 w 61"/>
                <a:gd name="T5" fmla="*/ 19 h 63"/>
                <a:gd name="T6" fmla="*/ 20 w 61"/>
                <a:gd name="T7" fmla="*/ 30 h 63"/>
                <a:gd name="T8" fmla="*/ 26 w 61"/>
                <a:gd name="T9" fmla="*/ 35 h 63"/>
                <a:gd name="T10" fmla="*/ 35 w 61"/>
                <a:gd name="T11" fmla="*/ 31 h 63"/>
                <a:gd name="T12" fmla="*/ 19 w 61"/>
                <a:gd name="T13" fmla="*/ 10 h 63"/>
                <a:gd name="T14" fmla="*/ 4 w 61"/>
                <a:gd name="T15" fmla="*/ 0 h 6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1" name="Freeform 71"/>
            <p:cNvSpPr>
              <a:spLocks/>
            </p:cNvSpPr>
            <p:nvPr/>
          </p:nvSpPr>
          <p:spPr bwMode="invGray">
            <a:xfrm>
              <a:off x="4147" y="3352"/>
              <a:ext cx="46" cy="50"/>
            </a:xfrm>
            <a:custGeom>
              <a:avLst/>
              <a:gdLst>
                <a:gd name="T0" fmla="*/ 16 w 61"/>
                <a:gd name="T1" fmla="*/ 4 h 67"/>
                <a:gd name="T2" fmla="*/ 17 w 61"/>
                <a:gd name="T3" fmla="*/ 19 h 67"/>
                <a:gd name="T4" fmla="*/ 9 w 61"/>
                <a:gd name="T5" fmla="*/ 24 h 67"/>
                <a:gd name="T6" fmla="*/ 13 w 61"/>
                <a:gd name="T7" fmla="*/ 37 h 67"/>
                <a:gd name="T8" fmla="*/ 27 w 61"/>
                <a:gd name="T9" fmla="*/ 32 h 67"/>
                <a:gd name="T10" fmla="*/ 34 w 61"/>
                <a:gd name="T11" fmla="*/ 26 h 67"/>
                <a:gd name="T12" fmla="*/ 29 w 61"/>
                <a:gd name="T13" fmla="*/ 16 h 67"/>
                <a:gd name="T14" fmla="*/ 32 w 61"/>
                <a:gd name="T15" fmla="*/ 7 h 67"/>
                <a:gd name="T16" fmla="*/ 31 w 61"/>
                <a:gd name="T17" fmla="*/ 1 h 67"/>
                <a:gd name="T18" fmla="*/ 26 w 61"/>
                <a:gd name="T19" fmla="*/ 2 h 67"/>
                <a:gd name="T20" fmla="*/ 29 w 61"/>
                <a:gd name="T21" fmla="*/ 3 h 67"/>
                <a:gd name="T22" fmla="*/ 28 w 61"/>
                <a:gd name="T23" fmla="*/ 9 h 67"/>
                <a:gd name="T24" fmla="*/ 24 w 61"/>
                <a:gd name="T25" fmla="*/ 13 h 67"/>
                <a:gd name="T26" fmla="*/ 16 w 61"/>
                <a:gd name="T27" fmla="*/ 4 h 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2" name="Freeform 72"/>
            <p:cNvSpPr>
              <a:spLocks/>
            </p:cNvSpPr>
            <p:nvPr/>
          </p:nvSpPr>
          <p:spPr bwMode="invGray">
            <a:xfrm>
              <a:off x="4098" y="3371"/>
              <a:ext cx="32" cy="27"/>
            </a:xfrm>
            <a:custGeom>
              <a:avLst/>
              <a:gdLst>
                <a:gd name="T0" fmla="*/ 12 w 43"/>
                <a:gd name="T1" fmla="*/ 2 h 36"/>
                <a:gd name="T2" fmla="*/ 3 w 43"/>
                <a:gd name="T3" fmla="*/ 4 h 36"/>
                <a:gd name="T4" fmla="*/ 19 w 43"/>
                <a:gd name="T5" fmla="*/ 20 h 36"/>
                <a:gd name="T6" fmla="*/ 23 w 43"/>
                <a:gd name="T7" fmla="*/ 17 h 36"/>
                <a:gd name="T8" fmla="*/ 12 w 43"/>
                <a:gd name="T9" fmla="*/ 2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3" name="Freeform 73"/>
            <p:cNvSpPr>
              <a:spLocks/>
            </p:cNvSpPr>
            <p:nvPr/>
          </p:nvSpPr>
          <p:spPr bwMode="invGray">
            <a:xfrm>
              <a:off x="4077" y="3342"/>
              <a:ext cx="24" cy="31"/>
            </a:xfrm>
            <a:custGeom>
              <a:avLst/>
              <a:gdLst>
                <a:gd name="T0" fmla="*/ 12 w 32"/>
                <a:gd name="T1" fmla="*/ 0 h 41"/>
                <a:gd name="T2" fmla="*/ 0 w 32"/>
                <a:gd name="T3" fmla="*/ 15 h 41"/>
                <a:gd name="T4" fmla="*/ 9 w 32"/>
                <a:gd name="T5" fmla="*/ 14 h 41"/>
                <a:gd name="T6" fmla="*/ 11 w 32"/>
                <a:gd name="T7" fmla="*/ 17 h 41"/>
                <a:gd name="T8" fmla="*/ 9 w 32"/>
                <a:gd name="T9" fmla="*/ 20 h 41"/>
                <a:gd name="T10" fmla="*/ 17 w 32"/>
                <a:gd name="T11" fmla="*/ 12 h 41"/>
                <a:gd name="T12" fmla="*/ 14 w 32"/>
                <a:gd name="T13" fmla="*/ 5 h 41"/>
                <a:gd name="T14" fmla="*/ 12 w 32"/>
                <a:gd name="T15" fmla="*/ 0 h 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4" name="Freeform 74"/>
            <p:cNvSpPr>
              <a:spLocks/>
            </p:cNvSpPr>
            <p:nvPr/>
          </p:nvSpPr>
          <p:spPr bwMode="invGray">
            <a:xfrm>
              <a:off x="4111" y="3353"/>
              <a:ext cx="34" cy="24"/>
            </a:xfrm>
            <a:custGeom>
              <a:avLst/>
              <a:gdLst>
                <a:gd name="T0" fmla="*/ 12 w 45"/>
                <a:gd name="T1" fmla="*/ 0 h 32"/>
                <a:gd name="T2" fmla="*/ 0 w 45"/>
                <a:gd name="T3" fmla="*/ 4 h 32"/>
                <a:gd name="T4" fmla="*/ 15 w 45"/>
                <a:gd name="T5" fmla="*/ 17 h 32"/>
                <a:gd name="T6" fmla="*/ 26 w 45"/>
                <a:gd name="T7" fmla="*/ 14 h 32"/>
                <a:gd name="T8" fmla="*/ 13 w 45"/>
                <a:gd name="T9" fmla="*/ 6 h 32"/>
                <a:gd name="T10" fmla="*/ 12 w 45"/>
                <a:gd name="T11" fmla="*/ 0 h 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5" name="Freeform 75"/>
            <p:cNvSpPr>
              <a:spLocks/>
            </p:cNvSpPr>
            <p:nvPr/>
          </p:nvSpPr>
          <p:spPr bwMode="invGray">
            <a:xfrm>
              <a:off x="4062" y="3021"/>
              <a:ext cx="27" cy="55"/>
            </a:xfrm>
            <a:custGeom>
              <a:avLst/>
              <a:gdLst>
                <a:gd name="T0" fmla="*/ 18 w 35"/>
                <a:gd name="T1" fmla="*/ 0 h 74"/>
                <a:gd name="T2" fmla="*/ 12 w 35"/>
                <a:gd name="T3" fmla="*/ 8 h 74"/>
                <a:gd name="T4" fmla="*/ 5 w 35"/>
                <a:gd name="T5" fmla="*/ 20 h 74"/>
                <a:gd name="T6" fmla="*/ 0 w 35"/>
                <a:gd name="T7" fmla="*/ 33 h 74"/>
                <a:gd name="T8" fmla="*/ 5 w 35"/>
                <a:gd name="T9" fmla="*/ 41 h 74"/>
                <a:gd name="T10" fmla="*/ 12 w 35"/>
                <a:gd name="T11" fmla="*/ 33 h 74"/>
                <a:gd name="T12" fmla="*/ 21 w 35"/>
                <a:gd name="T13" fmla="*/ 18 h 74"/>
                <a:gd name="T14" fmla="*/ 18 w 35"/>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6" name="Freeform 76"/>
            <p:cNvSpPr>
              <a:spLocks/>
            </p:cNvSpPr>
            <p:nvPr/>
          </p:nvSpPr>
          <p:spPr bwMode="invGray">
            <a:xfrm>
              <a:off x="4113" y="3012"/>
              <a:ext cx="19" cy="55"/>
            </a:xfrm>
            <a:custGeom>
              <a:avLst/>
              <a:gdLst>
                <a:gd name="T0" fmla="*/ 8 w 25"/>
                <a:gd name="T1" fmla="*/ 4 h 73"/>
                <a:gd name="T2" fmla="*/ 2 w 25"/>
                <a:gd name="T3" fmla="*/ 5 h 73"/>
                <a:gd name="T4" fmla="*/ 0 w 25"/>
                <a:gd name="T5" fmla="*/ 13 h 73"/>
                <a:gd name="T6" fmla="*/ 8 w 25"/>
                <a:gd name="T7" fmla="*/ 23 h 73"/>
                <a:gd name="T8" fmla="*/ 14 w 25"/>
                <a:gd name="T9" fmla="*/ 32 h 73"/>
                <a:gd name="T10" fmla="*/ 9 w 25"/>
                <a:gd name="T11" fmla="*/ 11 h 73"/>
                <a:gd name="T12" fmla="*/ 8 w 25"/>
                <a:gd name="T13" fmla="*/ 4 h 7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7" name="Freeform 77"/>
            <p:cNvSpPr>
              <a:spLocks/>
            </p:cNvSpPr>
            <p:nvPr/>
          </p:nvSpPr>
          <p:spPr bwMode="invGray">
            <a:xfrm>
              <a:off x="4135" y="2995"/>
              <a:ext cx="10" cy="25"/>
            </a:xfrm>
            <a:custGeom>
              <a:avLst/>
              <a:gdLst>
                <a:gd name="T0" fmla="*/ 6 w 14"/>
                <a:gd name="T1" fmla="*/ 0 h 33"/>
                <a:gd name="T2" fmla="*/ 1 w 14"/>
                <a:gd name="T3" fmla="*/ 6 h 33"/>
                <a:gd name="T4" fmla="*/ 6 w 14"/>
                <a:gd name="T5" fmla="*/ 14 h 33"/>
                <a:gd name="T6" fmla="*/ 6 w 14"/>
                <a:gd name="T7" fmla="*/ 0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8" name="Freeform 78"/>
            <p:cNvSpPr>
              <a:spLocks/>
            </p:cNvSpPr>
            <p:nvPr/>
          </p:nvSpPr>
          <p:spPr bwMode="invGray">
            <a:xfrm>
              <a:off x="4145" y="3007"/>
              <a:ext cx="21" cy="48"/>
            </a:xfrm>
            <a:custGeom>
              <a:avLst/>
              <a:gdLst>
                <a:gd name="T0" fmla="*/ 3 w 28"/>
                <a:gd name="T1" fmla="*/ 0 h 64"/>
                <a:gd name="T2" fmla="*/ 6 w 28"/>
                <a:gd name="T3" fmla="*/ 8 h 64"/>
                <a:gd name="T4" fmla="*/ 11 w 28"/>
                <a:gd name="T5" fmla="*/ 12 h 64"/>
                <a:gd name="T6" fmla="*/ 5 w 28"/>
                <a:gd name="T7" fmla="*/ 22 h 64"/>
                <a:gd name="T8" fmla="*/ 0 w 28"/>
                <a:gd name="T9" fmla="*/ 32 h 64"/>
                <a:gd name="T10" fmla="*/ 6 w 28"/>
                <a:gd name="T11" fmla="*/ 32 h 64"/>
                <a:gd name="T12" fmla="*/ 15 w 28"/>
                <a:gd name="T13" fmla="*/ 15 h 64"/>
                <a:gd name="T14" fmla="*/ 3 w 28"/>
                <a:gd name="T15" fmla="*/ 0 h 6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69" name="Freeform 79"/>
            <p:cNvSpPr>
              <a:spLocks/>
            </p:cNvSpPr>
            <p:nvPr/>
          </p:nvSpPr>
          <p:spPr bwMode="invGray">
            <a:xfrm>
              <a:off x="3876" y="3076"/>
              <a:ext cx="12" cy="27"/>
            </a:xfrm>
            <a:custGeom>
              <a:avLst/>
              <a:gdLst>
                <a:gd name="T0" fmla="*/ 8 w 16"/>
                <a:gd name="T1" fmla="*/ 2 h 36"/>
                <a:gd name="T2" fmla="*/ 0 w 16"/>
                <a:gd name="T3" fmla="*/ 4 h 36"/>
                <a:gd name="T4" fmla="*/ 5 w 16"/>
                <a:gd name="T5" fmla="*/ 13 h 36"/>
                <a:gd name="T6" fmla="*/ 8 w 16"/>
                <a:gd name="T7" fmla="*/ 2 h 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0" name="Freeform 80"/>
            <p:cNvSpPr>
              <a:spLocks/>
            </p:cNvSpPr>
            <p:nvPr/>
          </p:nvSpPr>
          <p:spPr bwMode="invGray">
            <a:xfrm>
              <a:off x="3866" y="3053"/>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1" name="Freeform 81"/>
            <p:cNvSpPr>
              <a:spLocks/>
            </p:cNvSpPr>
            <p:nvPr/>
          </p:nvSpPr>
          <p:spPr bwMode="invGray">
            <a:xfrm>
              <a:off x="3862" y="3035"/>
              <a:ext cx="12" cy="14"/>
            </a:xfrm>
            <a:custGeom>
              <a:avLst/>
              <a:gdLst>
                <a:gd name="T0" fmla="*/ 6 w 16"/>
                <a:gd name="T1" fmla="*/ 3 h 19"/>
                <a:gd name="T2" fmla="*/ 0 w 16"/>
                <a:gd name="T3" fmla="*/ 5 h 19"/>
                <a:gd name="T4" fmla="*/ 7 w 16"/>
                <a:gd name="T5" fmla="*/ 10 h 19"/>
                <a:gd name="T6" fmla="*/ 6 w 16"/>
                <a:gd name="T7" fmla="*/ 3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2" name="Freeform 82"/>
            <p:cNvSpPr>
              <a:spLocks/>
            </p:cNvSpPr>
            <p:nvPr/>
          </p:nvSpPr>
          <p:spPr bwMode="invGray">
            <a:xfrm>
              <a:off x="3850" y="2995"/>
              <a:ext cx="11" cy="19"/>
            </a:xfrm>
            <a:custGeom>
              <a:avLst/>
              <a:gdLst>
                <a:gd name="T0" fmla="*/ 4 w 14"/>
                <a:gd name="T1" fmla="*/ 0 h 25"/>
                <a:gd name="T2" fmla="*/ 0 w 14"/>
                <a:gd name="T3" fmla="*/ 8 h 25"/>
                <a:gd name="T4" fmla="*/ 7 w 14"/>
                <a:gd name="T5" fmla="*/ 14 h 25"/>
                <a:gd name="T6" fmla="*/ 4 w 14"/>
                <a:gd name="T7" fmla="*/ 0 h 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3" name="Freeform 83"/>
            <p:cNvSpPr>
              <a:spLocks/>
            </p:cNvSpPr>
            <p:nvPr/>
          </p:nvSpPr>
          <p:spPr bwMode="invGray">
            <a:xfrm>
              <a:off x="3852" y="3020"/>
              <a:ext cx="16" cy="13"/>
            </a:xfrm>
            <a:custGeom>
              <a:avLst/>
              <a:gdLst>
                <a:gd name="T0" fmla="*/ 7 w 22"/>
                <a:gd name="T1" fmla="*/ 0 h 18"/>
                <a:gd name="T2" fmla="*/ 10 w 22"/>
                <a:gd name="T3" fmla="*/ 9 h 18"/>
                <a:gd name="T4" fmla="*/ 7 w 22"/>
                <a:gd name="T5" fmla="*/ 3 h 18"/>
                <a:gd name="T6" fmla="*/ 7 w 22"/>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4" name="Freeform 84"/>
            <p:cNvSpPr>
              <a:spLocks/>
            </p:cNvSpPr>
            <p:nvPr/>
          </p:nvSpPr>
          <p:spPr bwMode="invGray">
            <a:xfrm>
              <a:off x="4688" y="3643"/>
              <a:ext cx="45" cy="60"/>
            </a:xfrm>
            <a:custGeom>
              <a:avLst/>
              <a:gdLst>
                <a:gd name="T0" fmla="*/ 6 w 60"/>
                <a:gd name="T1" fmla="*/ 4 h 81"/>
                <a:gd name="T2" fmla="*/ 2 w 60"/>
                <a:gd name="T3" fmla="*/ 10 h 81"/>
                <a:gd name="T4" fmla="*/ 8 w 60"/>
                <a:gd name="T5" fmla="*/ 21 h 81"/>
                <a:gd name="T6" fmla="*/ 15 w 60"/>
                <a:gd name="T7" fmla="*/ 30 h 81"/>
                <a:gd name="T8" fmla="*/ 23 w 60"/>
                <a:gd name="T9" fmla="*/ 35 h 81"/>
                <a:gd name="T10" fmla="*/ 29 w 60"/>
                <a:gd name="T11" fmla="*/ 44 h 81"/>
                <a:gd name="T12" fmla="*/ 29 w 60"/>
                <a:gd name="T13" fmla="*/ 31 h 81"/>
                <a:gd name="T14" fmla="*/ 24 w 60"/>
                <a:gd name="T15" fmla="*/ 20 h 81"/>
                <a:gd name="T16" fmla="*/ 14 w 60"/>
                <a:gd name="T17" fmla="*/ 10 h 81"/>
                <a:gd name="T18" fmla="*/ 6 w 60"/>
                <a:gd name="T19" fmla="*/ 4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5" name="Freeform 85"/>
            <p:cNvSpPr>
              <a:spLocks/>
            </p:cNvSpPr>
            <p:nvPr/>
          </p:nvSpPr>
          <p:spPr bwMode="invGray">
            <a:xfrm>
              <a:off x="4919" y="3594"/>
              <a:ext cx="53" cy="46"/>
            </a:xfrm>
            <a:custGeom>
              <a:avLst/>
              <a:gdLst>
                <a:gd name="T0" fmla="*/ 16 w 71"/>
                <a:gd name="T1" fmla="*/ 13 h 61"/>
                <a:gd name="T2" fmla="*/ 7 w 71"/>
                <a:gd name="T3" fmla="*/ 18 h 61"/>
                <a:gd name="T4" fmla="*/ 1 w 71"/>
                <a:gd name="T5" fmla="*/ 25 h 61"/>
                <a:gd name="T6" fmla="*/ 7 w 71"/>
                <a:gd name="T7" fmla="*/ 33 h 61"/>
                <a:gd name="T8" fmla="*/ 16 w 71"/>
                <a:gd name="T9" fmla="*/ 25 h 61"/>
                <a:gd name="T10" fmla="*/ 22 w 71"/>
                <a:gd name="T11" fmla="*/ 13 h 61"/>
                <a:gd name="T12" fmla="*/ 31 w 71"/>
                <a:gd name="T13" fmla="*/ 0 h 61"/>
                <a:gd name="T14" fmla="*/ 40 w 71"/>
                <a:gd name="T15" fmla="*/ 6 h 61"/>
                <a:gd name="T16" fmla="*/ 19 w 71"/>
                <a:gd name="T17" fmla="*/ 13 h 61"/>
                <a:gd name="T18" fmla="*/ 16 w 71"/>
                <a:gd name="T19" fmla="*/ 13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6" name="Freeform 86"/>
            <p:cNvSpPr>
              <a:spLocks/>
            </p:cNvSpPr>
            <p:nvPr/>
          </p:nvSpPr>
          <p:spPr bwMode="invGray">
            <a:xfrm>
              <a:off x="4759" y="3569"/>
              <a:ext cx="17" cy="23"/>
            </a:xfrm>
            <a:custGeom>
              <a:avLst/>
              <a:gdLst>
                <a:gd name="T0" fmla="*/ 5 w 23"/>
                <a:gd name="T1" fmla="*/ 0 h 30"/>
                <a:gd name="T2" fmla="*/ 0 w 23"/>
                <a:gd name="T3" fmla="*/ 8 h 30"/>
                <a:gd name="T4" fmla="*/ 7 w 23"/>
                <a:gd name="T5" fmla="*/ 18 h 30"/>
                <a:gd name="T6" fmla="*/ 5 w 23"/>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7" name="Freeform 87"/>
            <p:cNvSpPr>
              <a:spLocks/>
            </p:cNvSpPr>
            <p:nvPr/>
          </p:nvSpPr>
          <p:spPr bwMode="invGray">
            <a:xfrm>
              <a:off x="4751" y="3547"/>
              <a:ext cx="20" cy="17"/>
            </a:xfrm>
            <a:custGeom>
              <a:avLst/>
              <a:gdLst>
                <a:gd name="T0" fmla="*/ 12 w 26"/>
                <a:gd name="T1" fmla="*/ 0 h 23"/>
                <a:gd name="T2" fmla="*/ 0 w 26"/>
                <a:gd name="T3" fmla="*/ 7 h 23"/>
                <a:gd name="T4" fmla="*/ 12 w 26"/>
                <a:gd name="T5" fmla="*/ 11 h 23"/>
                <a:gd name="T6" fmla="*/ 12 w 26"/>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8" name="Freeform 88"/>
            <p:cNvSpPr>
              <a:spLocks/>
            </p:cNvSpPr>
            <p:nvPr/>
          </p:nvSpPr>
          <p:spPr bwMode="invGray">
            <a:xfrm>
              <a:off x="4598" y="3353"/>
              <a:ext cx="24" cy="33"/>
            </a:xfrm>
            <a:custGeom>
              <a:avLst/>
              <a:gdLst>
                <a:gd name="T0" fmla="*/ 16 w 32"/>
                <a:gd name="T1" fmla="*/ 0 h 44"/>
                <a:gd name="T2" fmla="*/ 6 w 32"/>
                <a:gd name="T3" fmla="*/ 6 h 44"/>
                <a:gd name="T4" fmla="*/ 7 w 32"/>
                <a:gd name="T5" fmla="*/ 18 h 44"/>
                <a:gd name="T6" fmla="*/ 14 w 32"/>
                <a:gd name="T7" fmla="*/ 20 h 44"/>
                <a:gd name="T8" fmla="*/ 16 w 32"/>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79" name="Freeform 89"/>
            <p:cNvSpPr>
              <a:spLocks/>
            </p:cNvSpPr>
            <p:nvPr/>
          </p:nvSpPr>
          <p:spPr bwMode="invGray">
            <a:xfrm>
              <a:off x="4632" y="3396"/>
              <a:ext cx="26" cy="33"/>
            </a:xfrm>
            <a:custGeom>
              <a:avLst/>
              <a:gdLst>
                <a:gd name="T0" fmla="*/ 18 w 34"/>
                <a:gd name="T1" fmla="*/ 0 h 44"/>
                <a:gd name="T2" fmla="*/ 6 w 34"/>
                <a:gd name="T3" fmla="*/ 5 h 44"/>
                <a:gd name="T4" fmla="*/ 8 w 34"/>
                <a:gd name="T5" fmla="*/ 18 h 44"/>
                <a:gd name="T6" fmla="*/ 15 w 34"/>
                <a:gd name="T7" fmla="*/ 20 h 44"/>
                <a:gd name="T8" fmla="*/ 18 w 34"/>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0" name="Freeform 90"/>
            <p:cNvSpPr>
              <a:spLocks/>
            </p:cNvSpPr>
            <p:nvPr/>
          </p:nvSpPr>
          <p:spPr bwMode="invGray">
            <a:xfrm>
              <a:off x="4659" y="3459"/>
              <a:ext cx="28" cy="28"/>
            </a:xfrm>
            <a:custGeom>
              <a:avLst/>
              <a:gdLst>
                <a:gd name="T0" fmla="*/ 18 w 38"/>
                <a:gd name="T1" fmla="*/ 2 h 37"/>
                <a:gd name="T2" fmla="*/ 5 w 38"/>
                <a:gd name="T3" fmla="*/ 2 h 37"/>
                <a:gd name="T4" fmla="*/ 7 w 38"/>
                <a:gd name="T5" fmla="*/ 14 h 37"/>
                <a:gd name="T6" fmla="*/ 14 w 38"/>
                <a:gd name="T7" fmla="*/ 17 h 37"/>
                <a:gd name="T8" fmla="*/ 18 w 38"/>
                <a:gd name="T9" fmla="*/ 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1" name="Freeform 91"/>
            <p:cNvSpPr>
              <a:spLocks/>
            </p:cNvSpPr>
            <p:nvPr/>
          </p:nvSpPr>
          <p:spPr bwMode="invGray">
            <a:xfrm>
              <a:off x="4693" y="3449"/>
              <a:ext cx="28" cy="26"/>
            </a:xfrm>
            <a:custGeom>
              <a:avLst/>
              <a:gdLst>
                <a:gd name="T0" fmla="*/ 18 w 38"/>
                <a:gd name="T1" fmla="*/ 2 h 34"/>
                <a:gd name="T2" fmla="*/ 5 w 38"/>
                <a:gd name="T3" fmla="*/ 2 h 34"/>
                <a:gd name="T4" fmla="*/ 9 w 38"/>
                <a:gd name="T5" fmla="*/ 13 h 34"/>
                <a:gd name="T6" fmla="*/ 15 w 38"/>
                <a:gd name="T7" fmla="*/ 13 h 34"/>
                <a:gd name="T8" fmla="*/ 18 w 38"/>
                <a:gd name="T9" fmla="*/ 2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2" name="Freeform 92"/>
            <p:cNvSpPr>
              <a:spLocks/>
            </p:cNvSpPr>
            <p:nvPr/>
          </p:nvSpPr>
          <p:spPr bwMode="invGray">
            <a:xfrm>
              <a:off x="4683" y="3413"/>
              <a:ext cx="26" cy="20"/>
            </a:xfrm>
            <a:custGeom>
              <a:avLst/>
              <a:gdLst>
                <a:gd name="T0" fmla="*/ 17 w 35"/>
                <a:gd name="T1" fmla="*/ 1 h 27"/>
                <a:gd name="T2" fmla="*/ 5 w 35"/>
                <a:gd name="T3" fmla="*/ 1 h 27"/>
                <a:gd name="T4" fmla="*/ 7 w 35"/>
                <a:gd name="T5" fmla="*/ 8 h 27"/>
                <a:gd name="T6" fmla="*/ 14 w 35"/>
                <a:gd name="T7" fmla="*/ 10 h 27"/>
                <a:gd name="T8" fmla="*/ 17 w 35"/>
                <a:gd name="T9" fmla="*/ 1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3" name="Freeform 93"/>
            <p:cNvSpPr>
              <a:spLocks/>
            </p:cNvSpPr>
            <p:nvPr/>
          </p:nvSpPr>
          <p:spPr bwMode="invGray">
            <a:xfrm>
              <a:off x="4657" y="3388"/>
              <a:ext cx="26" cy="35"/>
            </a:xfrm>
            <a:custGeom>
              <a:avLst/>
              <a:gdLst>
                <a:gd name="T0" fmla="*/ 16 w 35"/>
                <a:gd name="T1" fmla="*/ 9 h 47"/>
                <a:gd name="T2" fmla="*/ 10 w 35"/>
                <a:gd name="T3" fmla="*/ 1 h 47"/>
                <a:gd name="T4" fmla="*/ 5 w 35"/>
                <a:gd name="T5" fmla="*/ 14 h 47"/>
                <a:gd name="T6" fmla="*/ 10 w 35"/>
                <a:gd name="T7" fmla="*/ 19 h 47"/>
                <a:gd name="T8" fmla="*/ 15 w 35"/>
                <a:gd name="T9" fmla="*/ 16 h 47"/>
                <a:gd name="T10" fmla="*/ 16 w 35"/>
                <a:gd name="T11" fmla="*/ 9 h 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4" name="Freeform 94"/>
            <p:cNvSpPr>
              <a:spLocks/>
            </p:cNvSpPr>
            <p:nvPr/>
          </p:nvSpPr>
          <p:spPr bwMode="invGray">
            <a:xfrm>
              <a:off x="4625" y="3372"/>
              <a:ext cx="24" cy="26"/>
            </a:xfrm>
            <a:custGeom>
              <a:avLst/>
              <a:gdLst>
                <a:gd name="T0" fmla="*/ 13 w 32"/>
                <a:gd name="T1" fmla="*/ 5 h 35"/>
                <a:gd name="T2" fmla="*/ 6 w 32"/>
                <a:gd name="T3" fmla="*/ 1 h 35"/>
                <a:gd name="T4" fmla="*/ 7 w 32"/>
                <a:gd name="T5" fmla="*/ 13 h 35"/>
                <a:gd name="T6" fmla="*/ 14 w 32"/>
                <a:gd name="T7" fmla="*/ 15 h 35"/>
                <a:gd name="T8" fmla="*/ 13 w 32"/>
                <a:gd name="T9" fmla="*/ 5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5" name="Freeform 95"/>
            <p:cNvSpPr>
              <a:spLocks/>
            </p:cNvSpPr>
            <p:nvPr/>
          </p:nvSpPr>
          <p:spPr bwMode="invGray">
            <a:xfrm>
              <a:off x="4665" y="3425"/>
              <a:ext cx="24" cy="26"/>
            </a:xfrm>
            <a:custGeom>
              <a:avLst/>
              <a:gdLst>
                <a:gd name="T0" fmla="*/ 13 w 32"/>
                <a:gd name="T1" fmla="*/ 5 h 35"/>
                <a:gd name="T2" fmla="*/ 6 w 32"/>
                <a:gd name="T3" fmla="*/ 1 h 35"/>
                <a:gd name="T4" fmla="*/ 7 w 32"/>
                <a:gd name="T5" fmla="*/ 13 h 35"/>
                <a:gd name="T6" fmla="*/ 14 w 32"/>
                <a:gd name="T7" fmla="*/ 15 h 35"/>
                <a:gd name="T8" fmla="*/ 13 w 32"/>
                <a:gd name="T9" fmla="*/ 5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6" name="Freeform 96"/>
            <p:cNvSpPr>
              <a:spLocks/>
            </p:cNvSpPr>
            <p:nvPr/>
          </p:nvSpPr>
          <p:spPr bwMode="invGray">
            <a:xfrm>
              <a:off x="3055" y="2051"/>
              <a:ext cx="141" cy="108"/>
            </a:xfrm>
            <a:custGeom>
              <a:avLst/>
              <a:gdLst>
                <a:gd name="T0" fmla="*/ 95 w 189"/>
                <a:gd name="T1" fmla="*/ 2 h 144"/>
                <a:gd name="T2" fmla="*/ 103 w 189"/>
                <a:gd name="T3" fmla="*/ 2 h 144"/>
                <a:gd name="T4" fmla="*/ 105 w 189"/>
                <a:gd name="T5" fmla="*/ 9 h 144"/>
                <a:gd name="T6" fmla="*/ 104 w 189"/>
                <a:gd name="T7" fmla="*/ 14 h 144"/>
                <a:gd name="T8" fmla="*/ 73 w 189"/>
                <a:gd name="T9" fmla="*/ 25 h 144"/>
                <a:gd name="T10" fmla="*/ 60 w 189"/>
                <a:gd name="T11" fmla="*/ 33 h 144"/>
                <a:gd name="T12" fmla="*/ 54 w 189"/>
                <a:gd name="T13" fmla="*/ 35 h 144"/>
                <a:gd name="T14" fmla="*/ 40 w 189"/>
                <a:gd name="T15" fmla="*/ 47 h 144"/>
                <a:gd name="T16" fmla="*/ 42 w 189"/>
                <a:gd name="T17" fmla="*/ 52 h 144"/>
                <a:gd name="T18" fmla="*/ 46 w 189"/>
                <a:gd name="T19" fmla="*/ 65 h 144"/>
                <a:gd name="T20" fmla="*/ 60 w 189"/>
                <a:gd name="T21" fmla="*/ 71 h 144"/>
                <a:gd name="T22" fmla="*/ 51 w 189"/>
                <a:gd name="T23" fmla="*/ 79 h 144"/>
                <a:gd name="T24" fmla="*/ 46 w 189"/>
                <a:gd name="T25" fmla="*/ 74 h 144"/>
                <a:gd name="T26" fmla="*/ 40 w 189"/>
                <a:gd name="T27" fmla="*/ 76 h 144"/>
                <a:gd name="T28" fmla="*/ 12 w 189"/>
                <a:gd name="T29" fmla="*/ 69 h 144"/>
                <a:gd name="T30" fmla="*/ 10 w 189"/>
                <a:gd name="T31" fmla="*/ 60 h 144"/>
                <a:gd name="T32" fmla="*/ 26 w 189"/>
                <a:gd name="T33" fmla="*/ 51 h 144"/>
                <a:gd name="T34" fmla="*/ 28 w 189"/>
                <a:gd name="T35" fmla="*/ 43 h 144"/>
                <a:gd name="T36" fmla="*/ 26 w 189"/>
                <a:gd name="T37" fmla="*/ 36 h 144"/>
                <a:gd name="T38" fmla="*/ 40 w 189"/>
                <a:gd name="T39" fmla="*/ 26 h 144"/>
                <a:gd name="T40" fmla="*/ 54 w 189"/>
                <a:gd name="T41" fmla="*/ 20 h 144"/>
                <a:gd name="T42" fmla="*/ 63 w 189"/>
                <a:gd name="T43" fmla="*/ 14 h 144"/>
                <a:gd name="T44" fmla="*/ 95 w 189"/>
                <a:gd name="T45" fmla="*/ 2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7" name="Freeform 97"/>
            <p:cNvSpPr>
              <a:spLocks/>
            </p:cNvSpPr>
            <p:nvPr/>
          </p:nvSpPr>
          <p:spPr bwMode="invGray">
            <a:xfrm>
              <a:off x="3139" y="2155"/>
              <a:ext cx="40" cy="12"/>
            </a:xfrm>
            <a:custGeom>
              <a:avLst/>
              <a:gdLst>
                <a:gd name="T0" fmla="*/ 14 w 53"/>
                <a:gd name="T1" fmla="*/ 0 h 17"/>
                <a:gd name="T2" fmla="*/ 7 w 53"/>
                <a:gd name="T3" fmla="*/ 1 h 17"/>
                <a:gd name="T4" fmla="*/ 18 w 53"/>
                <a:gd name="T5" fmla="*/ 8 h 17"/>
                <a:gd name="T6" fmla="*/ 25 w 53"/>
                <a:gd name="T7" fmla="*/ 7 h 17"/>
                <a:gd name="T8" fmla="*/ 14 w 53"/>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8" name="Freeform 98"/>
            <p:cNvSpPr>
              <a:spLocks/>
            </p:cNvSpPr>
            <p:nvPr/>
          </p:nvSpPr>
          <p:spPr bwMode="invGray">
            <a:xfrm>
              <a:off x="3344" y="1999"/>
              <a:ext cx="42" cy="28"/>
            </a:xfrm>
            <a:custGeom>
              <a:avLst/>
              <a:gdLst>
                <a:gd name="T0" fmla="*/ 31 w 57"/>
                <a:gd name="T1" fmla="*/ 2 h 37"/>
                <a:gd name="T2" fmla="*/ 13 w 57"/>
                <a:gd name="T3" fmla="*/ 14 h 37"/>
                <a:gd name="T4" fmla="*/ 6 w 57"/>
                <a:gd name="T5" fmla="*/ 20 h 37"/>
                <a:gd name="T6" fmla="*/ 5 w 57"/>
                <a:gd name="T7" fmla="*/ 2 h 37"/>
                <a:gd name="T8" fmla="*/ 11 w 57"/>
                <a:gd name="T9" fmla="*/ 0 h 37"/>
                <a:gd name="T10" fmla="*/ 31 w 57"/>
                <a:gd name="T11" fmla="*/ 2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89" name="Freeform 99"/>
            <p:cNvSpPr>
              <a:spLocks/>
            </p:cNvSpPr>
            <p:nvPr/>
          </p:nvSpPr>
          <p:spPr bwMode="invGray">
            <a:xfrm>
              <a:off x="3374" y="2012"/>
              <a:ext cx="50" cy="20"/>
            </a:xfrm>
            <a:custGeom>
              <a:avLst/>
              <a:gdLst>
                <a:gd name="T0" fmla="*/ 15 w 68"/>
                <a:gd name="T1" fmla="*/ 0 h 26"/>
                <a:gd name="T2" fmla="*/ 6 w 68"/>
                <a:gd name="T3" fmla="*/ 4 h 26"/>
                <a:gd name="T4" fmla="*/ 31 w 68"/>
                <a:gd name="T5" fmla="*/ 15 h 26"/>
                <a:gd name="T6" fmla="*/ 34 w 68"/>
                <a:gd name="T7" fmla="*/ 14 h 26"/>
                <a:gd name="T8" fmla="*/ 15 w 68"/>
                <a:gd name="T9" fmla="*/ 0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0" name="Freeform 100"/>
            <p:cNvSpPr>
              <a:spLocks/>
            </p:cNvSpPr>
            <p:nvPr/>
          </p:nvSpPr>
          <p:spPr bwMode="invGray">
            <a:xfrm>
              <a:off x="3428" y="2015"/>
              <a:ext cx="50" cy="32"/>
            </a:xfrm>
            <a:custGeom>
              <a:avLst/>
              <a:gdLst>
                <a:gd name="T0" fmla="*/ 29 w 66"/>
                <a:gd name="T1" fmla="*/ 5 h 43"/>
                <a:gd name="T2" fmla="*/ 15 w 66"/>
                <a:gd name="T3" fmla="*/ 5 h 43"/>
                <a:gd name="T4" fmla="*/ 6 w 66"/>
                <a:gd name="T5" fmla="*/ 5 h 43"/>
                <a:gd name="T6" fmla="*/ 5 w 66"/>
                <a:gd name="T7" fmla="*/ 19 h 43"/>
                <a:gd name="T8" fmla="*/ 18 w 66"/>
                <a:gd name="T9" fmla="*/ 24 h 43"/>
                <a:gd name="T10" fmla="*/ 36 w 66"/>
                <a:gd name="T11" fmla="*/ 15 h 43"/>
                <a:gd name="T12" fmla="*/ 29 w 66"/>
                <a:gd name="T13" fmla="*/ 5 h 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1" name="Freeform 101"/>
            <p:cNvSpPr>
              <a:spLocks/>
            </p:cNvSpPr>
            <p:nvPr/>
          </p:nvSpPr>
          <p:spPr bwMode="invGray">
            <a:xfrm>
              <a:off x="3777" y="2042"/>
              <a:ext cx="88" cy="31"/>
            </a:xfrm>
            <a:custGeom>
              <a:avLst/>
              <a:gdLst>
                <a:gd name="T0" fmla="*/ 8 w 117"/>
                <a:gd name="T1" fmla="*/ 0 h 41"/>
                <a:gd name="T2" fmla="*/ 5 w 117"/>
                <a:gd name="T3" fmla="*/ 9 h 41"/>
                <a:gd name="T4" fmla="*/ 29 w 117"/>
                <a:gd name="T5" fmla="*/ 17 h 41"/>
                <a:gd name="T6" fmla="*/ 43 w 117"/>
                <a:gd name="T7" fmla="*/ 20 h 41"/>
                <a:gd name="T8" fmla="*/ 63 w 117"/>
                <a:gd name="T9" fmla="*/ 13 h 41"/>
                <a:gd name="T10" fmla="*/ 44 w 117"/>
                <a:gd name="T11" fmla="*/ 2 h 41"/>
                <a:gd name="T12" fmla="*/ 8 w 117"/>
                <a:gd name="T13" fmla="*/ 0 h 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2" name="Freeform 102"/>
            <p:cNvSpPr>
              <a:spLocks/>
            </p:cNvSpPr>
            <p:nvPr/>
          </p:nvSpPr>
          <p:spPr bwMode="invGray">
            <a:xfrm>
              <a:off x="3867" y="2041"/>
              <a:ext cx="46" cy="24"/>
            </a:xfrm>
            <a:custGeom>
              <a:avLst/>
              <a:gdLst>
                <a:gd name="T0" fmla="*/ 18 w 62"/>
                <a:gd name="T1" fmla="*/ 2 h 32"/>
                <a:gd name="T2" fmla="*/ 34 w 62"/>
                <a:gd name="T3" fmla="*/ 6 h 32"/>
                <a:gd name="T4" fmla="*/ 16 w 62"/>
                <a:gd name="T5" fmla="*/ 18 h 32"/>
                <a:gd name="T6" fmla="*/ 3 w 62"/>
                <a:gd name="T7" fmla="*/ 13 h 32"/>
                <a:gd name="T8" fmla="*/ 18 w 62"/>
                <a:gd name="T9" fmla="*/ 2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3" name="Freeform 103"/>
            <p:cNvSpPr>
              <a:spLocks/>
            </p:cNvSpPr>
            <p:nvPr/>
          </p:nvSpPr>
          <p:spPr bwMode="invGray">
            <a:xfrm>
              <a:off x="3846" y="2070"/>
              <a:ext cx="37" cy="17"/>
            </a:xfrm>
            <a:custGeom>
              <a:avLst/>
              <a:gdLst>
                <a:gd name="T0" fmla="*/ 11 w 49"/>
                <a:gd name="T1" fmla="*/ 1 h 23"/>
                <a:gd name="T2" fmla="*/ 4 w 49"/>
                <a:gd name="T3" fmla="*/ 3 h 23"/>
                <a:gd name="T4" fmla="*/ 22 w 49"/>
                <a:gd name="T5" fmla="*/ 13 h 23"/>
                <a:gd name="T6" fmla="*/ 11 w 49"/>
                <a:gd name="T7" fmla="*/ 1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4" name="Freeform 104"/>
            <p:cNvSpPr>
              <a:spLocks/>
            </p:cNvSpPr>
            <p:nvPr/>
          </p:nvSpPr>
          <p:spPr bwMode="invGray">
            <a:xfrm>
              <a:off x="4098" y="2294"/>
              <a:ext cx="76" cy="114"/>
            </a:xfrm>
            <a:custGeom>
              <a:avLst/>
              <a:gdLst>
                <a:gd name="T0" fmla="*/ 3 w 102"/>
                <a:gd name="T1" fmla="*/ 0 h 152"/>
                <a:gd name="T2" fmla="*/ 0 w 102"/>
                <a:gd name="T3" fmla="*/ 11 h 152"/>
                <a:gd name="T4" fmla="*/ 7 w 102"/>
                <a:gd name="T5" fmla="*/ 24 h 152"/>
                <a:gd name="T6" fmla="*/ 18 w 102"/>
                <a:gd name="T7" fmla="*/ 41 h 152"/>
                <a:gd name="T8" fmla="*/ 20 w 102"/>
                <a:gd name="T9" fmla="*/ 59 h 152"/>
                <a:gd name="T10" fmla="*/ 45 w 102"/>
                <a:gd name="T11" fmla="*/ 86 h 152"/>
                <a:gd name="T12" fmla="*/ 48 w 102"/>
                <a:gd name="T13" fmla="*/ 70 h 152"/>
                <a:gd name="T14" fmla="*/ 41 w 102"/>
                <a:gd name="T15" fmla="*/ 58 h 152"/>
                <a:gd name="T16" fmla="*/ 34 w 102"/>
                <a:gd name="T17" fmla="*/ 52 h 152"/>
                <a:gd name="T18" fmla="*/ 29 w 102"/>
                <a:gd name="T19" fmla="*/ 42 h 152"/>
                <a:gd name="T20" fmla="*/ 23 w 102"/>
                <a:gd name="T21" fmla="*/ 25 h 152"/>
                <a:gd name="T22" fmla="*/ 2 w 102"/>
                <a:gd name="T23" fmla="*/ 7 h 152"/>
                <a:gd name="T24" fmla="*/ 3 w 102"/>
                <a:gd name="T25" fmla="*/ 0 h 1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5" name="Freeform 105"/>
            <p:cNvSpPr>
              <a:spLocks/>
            </p:cNvSpPr>
            <p:nvPr/>
          </p:nvSpPr>
          <p:spPr bwMode="invGray">
            <a:xfrm>
              <a:off x="4159" y="2412"/>
              <a:ext cx="55" cy="78"/>
            </a:xfrm>
            <a:custGeom>
              <a:avLst/>
              <a:gdLst>
                <a:gd name="T0" fmla="*/ 36 w 74"/>
                <a:gd name="T1" fmla="*/ 13 h 103"/>
                <a:gd name="T2" fmla="*/ 41 w 74"/>
                <a:gd name="T3" fmla="*/ 23 h 103"/>
                <a:gd name="T4" fmla="*/ 16 w 74"/>
                <a:gd name="T5" fmla="*/ 48 h 103"/>
                <a:gd name="T6" fmla="*/ 18 w 74"/>
                <a:gd name="T7" fmla="*/ 58 h 103"/>
                <a:gd name="T8" fmla="*/ 11 w 74"/>
                <a:gd name="T9" fmla="*/ 54 h 103"/>
                <a:gd name="T10" fmla="*/ 3 w 74"/>
                <a:gd name="T11" fmla="*/ 48 h 103"/>
                <a:gd name="T12" fmla="*/ 0 w 74"/>
                <a:gd name="T13" fmla="*/ 47 h 103"/>
                <a:gd name="T14" fmla="*/ 5 w 74"/>
                <a:gd name="T15" fmla="*/ 33 h 103"/>
                <a:gd name="T16" fmla="*/ 7 w 74"/>
                <a:gd name="T17" fmla="*/ 30 h 103"/>
                <a:gd name="T18" fmla="*/ 1 w 74"/>
                <a:gd name="T19" fmla="*/ 14 h 103"/>
                <a:gd name="T20" fmla="*/ 2 w 74"/>
                <a:gd name="T21" fmla="*/ 8 h 103"/>
                <a:gd name="T22" fmla="*/ 14 w 74"/>
                <a:gd name="T23" fmla="*/ 13 h 103"/>
                <a:gd name="T24" fmla="*/ 20 w 74"/>
                <a:gd name="T25" fmla="*/ 20 h 103"/>
                <a:gd name="T26" fmla="*/ 36 w 74"/>
                <a:gd name="T27" fmla="*/ 13 h 10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6" name="Freeform 106"/>
            <p:cNvSpPr>
              <a:spLocks/>
            </p:cNvSpPr>
            <p:nvPr/>
          </p:nvSpPr>
          <p:spPr bwMode="invGray">
            <a:xfrm>
              <a:off x="4123" y="2492"/>
              <a:ext cx="109" cy="189"/>
            </a:xfrm>
            <a:custGeom>
              <a:avLst/>
              <a:gdLst>
                <a:gd name="T0" fmla="*/ 46 w 146"/>
                <a:gd name="T1" fmla="*/ 56 h 252"/>
                <a:gd name="T2" fmla="*/ 37 w 146"/>
                <a:gd name="T3" fmla="*/ 60 h 252"/>
                <a:gd name="T4" fmla="*/ 36 w 146"/>
                <a:gd name="T5" fmla="*/ 74 h 252"/>
                <a:gd name="T6" fmla="*/ 12 w 146"/>
                <a:gd name="T7" fmla="*/ 83 h 252"/>
                <a:gd name="T8" fmla="*/ 4 w 146"/>
                <a:gd name="T9" fmla="*/ 95 h 252"/>
                <a:gd name="T10" fmla="*/ 11 w 146"/>
                <a:gd name="T11" fmla="*/ 103 h 252"/>
                <a:gd name="T12" fmla="*/ 4 w 146"/>
                <a:gd name="T13" fmla="*/ 112 h 252"/>
                <a:gd name="T14" fmla="*/ 13 w 146"/>
                <a:gd name="T15" fmla="*/ 142 h 252"/>
                <a:gd name="T16" fmla="*/ 16 w 146"/>
                <a:gd name="T17" fmla="*/ 121 h 252"/>
                <a:gd name="T18" fmla="*/ 12 w 146"/>
                <a:gd name="T19" fmla="*/ 108 h 252"/>
                <a:gd name="T20" fmla="*/ 23 w 146"/>
                <a:gd name="T21" fmla="*/ 99 h 252"/>
                <a:gd name="T22" fmla="*/ 29 w 146"/>
                <a:gd name="T23" fmla="*/ 89 h 252"/>
                <a:gd name="T24" fmla="*/ 37 w 146"/>
                <a:gd name="T25" fmla="*/ 98 h 252"/>
                <a:gd name="T26" fmla="*/ 25 w 146"/>
                <a:gd name="T27" fmla="*/ 107 h 252"/>
                <a:gd name="T28" fmla="*/ 31 w 146"/>
                <a:gd name="T29" fmla="*/ 113 h 252"/>
                <a:gd name="T30" fmla="*/ 38 w 146"/>
                <a:gd name="T31" fmla="*/ 101 h 252"/>
                <a:gd name="T32" fmla="*/ 47 w 146"/>
                <a:gd name="T33" fmla="*/ 104 h 252"/>
                <a:gd name="T34" fmla="*/ 58 w 146"/>
                <a:gd name="T35" fmla="*/ 83 h 252"/>
                <a:gd name="T36" fmla="*/ 63 w 146"/>
                <a:gd name="T37" fmla="*/ 88 h 252"/>
                <a:gd name="T38" fmla="*/ 76 w 146"/>
                <a:gd name="T39" fmla="*/ 83 h 252"/>
                <a:gd name="T40" fmla="*/ 81 w 146"/>
                <a:gd name="T41" fmla="*/ 74 h 252"/>
                <a:gd name="T42" fmla="*/ 79 w 146"/>
                <a:gd name="T43" fmla="*/ 62 h 252"/>
                <a:gd name="T44" fmla="*/ 75 w 146"/>
                <a:gd name="T45" fmla="*/ 56 h 252"/>
                <a:gd name="T46" fmla="*/ 68 w 146"/>
                <a:gd name="T47" fmla="*/ 23 h 252"/>
                <a:gd name="T48" fmla="*/ 52 w 146"/>
                <a:gd name="T49" fmla="*/ 0 h 252"/>
                <a:gd name="T50" fmla="*/ 43 w 146"/>
                <a:gd name="T51" fmla="*/ 7 h 252"/>
                <a:gd name="T52" fmla="*/ 54 w 146"/>
                <a:gd name="T53" fmla="*/ 20 h 252"/>
                <a:gd name="T54" fmla="*/ 54 w 146"/>
                <a:gd name="T55" fmla="*/ 36 h 252"/>
                <a:gd name="T56" fmla="*/ 46 w 146"/>
                <a:gd name="T57" fmla="*/ 56 h 2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7" name="Freeform 107"/>
            <p:cNvSpPr>
              <a:spLocks/>
            </p:cNvSpPr>
            <p:nvPr/>
          </p:nvSpPr>
          <p:spPr bwMode="invGray">
            <a:xfrm>
              <a:off x="3062" y="1988"/>
              <a:ext cx="52" cy="30"/>
            </a:xfrm>
            <a:custGeom>
              <a:avLst/>
              <a:gdLst>
                <a:gd name="T0" fmla="*/ 33 w 70"/>
                <a:gd name="T1" fmla="*/ 0 h 40"/>
                <a:gd name="T2" fmla="*/ 36 w 70"/>
                <a:gd name="T3" fmla="*/ 11 h 40"/>
                <a:gd name="T4" fmla="*/ 22 w 70"/>
                <a:gd name="T5" fmla="*/ 14 h 40"/>
                <a:gd name="T6" fmla="*/ 17 w 70"/>
                <a:gd name="T7" fmla="*/ 23 h 40"/>
                <a:gd name="T8" fmla="*/ 4 w 70"/>
                <a:gd name="T9" fmla="*/ 22 h 40"/>
                <a:gd name="T10" fmla="*/ 1 w 70"/>
                <a:gd name="T11" fmla="*/ 20 h 40"/>
                <a:gd name="T12" fmla="*/ 19 w 70"/>
                <a:gd name="T13" fmla="*/ 11 h 40"/>
                <a:gd name="T14" fmla="*/ 33 w 70"/>
                <a:gd name="T15" fmla="*/ 0 h 4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8" name="Freeform 108"/>
            <p:cNvSpPr>
              <a:spLocks/>
            </p:cNvSpPr>
            <p:nvPr/>
          </p:nvSpPr>
          <p:spPr bwMode="invGray">
            <a:xfrm>
              <a:off x="2955" y="1997"/>
              <a:ext cx="19" cy="22"/>
            </a:xfrm>
            <a:custGeom>
              <a:avLst/>
              <a:gdLst>
                <a:gd name="T0" fmla="*/ 10 w 26"/>
                <a:gd name="T1" fmla="*/ 0 h 29"/>
                <a:gd name="T2" fmla="*/ 0 w 26"/>
                <a:gd name="T3" fmla="*/ 11 h 29"/>
                <a:gd name="T4" fmla="*/ 10 w 26"/>
                <a:gd name="T5" fmla="*/ 15 h 29"/>
                <a:gd name="T6" fmla="*/ 10 w 26"/>
                <a:gd name="T7" fmla="*/ 0 h 2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99" name="Freeform 109"/>
            <p:cNvSpPr>
              <a:spLocks/>
            </p:cNvSpPr>
            <p:nvPr/>
          </p:nvSpPr>
          <p:spPr bwMode="invGray">
            <a:xfrm>
              <a:off x="2979" y="1996"/>
              <a:ext cx="37" cy="27"/>
            </a:xfrm>
            <a:custGeom>
              <a:avLst/>
              <a:gdLst>
                <a:gd name="T0" fmla="*/ 8 w 49"/>
                <a:gd name="T1" fmla="*/ 4 h 36"/>
                <a:gd name="T2" fmla="*/ 0 w 49"/>
                <a:gd name="T3" fmla="*/ 11 h 36"/>
                <a:gd name="T4" fmla="*/ 4 w 49"/>
                <a:gd name="T5" fmla="*/ 18 h 36"/>
                <a:gd name="T6" fmla="*/ 11 w 49"/>
                <a:gd name="T7" fmla="*/ 20 h 36"/>
                <a:gd name="T8" fmla="*/ 23 w 49"/>
                <a:gd name="T9" fmla="*/ 15 h 36"/>
                <a:gd name="T10" fmla="*/ 8 w 49"/>
                <a:gd name="T11" fmla="*/ 4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0" name="Freeform 110"/>
            <p:cNvSpPr>
              <a:spLocks/>
            </p:cNvSpPr>
            <p:nvPr/>
          </p:nvSpPr>
          <p:spPr bwMode="invGray">
            <a:xfrm>
              <a:off x="3040" y="1987"/>
              <a:ext cx="20" cy="16"/>
            </a:xfrm>
            <a:custGeom>
              <a:avLst/>
              <a:gdLst>
                <a:gd name="T0" fmla="*/ 6 w 27"/>
                <a:gd name="T1" fmla="*/ 0 h 22"/>
                <a:gd name="T2" fmla="*/ 1 w 27"/>
                <a:gd name="T3" fmla="*/ 7 h 22"/>
                <a:gd name="T4" fmla="*/ 10 w 27"/>
                <a:gd name="T5" fmla="*/ 12 h 22"/>
                <a:gd name="T6" fmla="*/ 6 w 27"/>
                <a:gd name="T7" fmla="*/ 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1" name="Freeform 111"/>
            <p:cNvSpPr>
              <a:spLocks/>
            </p:cNvSpPr>
            <p:nvPr/>
          </p:nvSpPr>
          <p:spPr bwMode="invGray">
            <a:xfrm>
              <a:off x="3022" y="2005"/>
              <a:ext cx="15" cy="13"/>
            </a:xfrm>
            <a:custGeom>
              <a:avLst/>
              <a:gdLst>
                <a:gd name="T0" fmla="*/ 6 w 20"/>
                <a:gd name="T1" fmla="*/ 0 h 18"/>
                <a:gd name="T2" fmla="*/ 5 w 20"/>
                <a:gd name="T3" fmla="*/ 9 h 18"/>
                <a:gd name="T4" fmla="*/ 6 w 20"/>
                <a:gd name="T5" fmla="*/ 0 h 18"/>
                <a:gd name="T6" fmla="*/ 0 60000 65536"/>
                <a:gd name="T7" fmla="*/ 0 60000 65536"/>
                <a:gd name="T8" fmla="*/ 0 60000 65536"/>
              </a:gdLst>
              <a:ahLst/>
              <a:cxnLst>
                <a:cxn ang="T6">
                  <a:pos x="T0" y="T1"/>
                </a:cxn>
                <a:cxn ang="T7">
                  <a:pos x="T2" y="T3"/>
                </a:cxn>
                <a:cxn ang="T8">
                  <a:pos x="T4" y="T5"/>
                </a:cxn>
              </a:cxnLst>
              <a:rect l="0" t="0" r="r" b="b"/>
              <a:pathLst>
                <a:path w="20" h="18">
                  <a:moveTo>
                    <a:pt x="11" y="0"/>
                  </a:moveTo>
                  <a:cubicBezTo>
                    <a:pt x="1" y="14"/>
                    <a:pt x="0" y="9"/>
                    <a:pt x="9" y="18"/>
                  </a:cubicBezTo>
                  <a:cubicBezTo>
                    <a:pt x="20" y="14"/>
                    <a:pt x="16" y="18"/>
                    <a:pt x="11"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2" name="Freeform 112"/>
            <p:cNvSpPr>
              <a:spLocks/>
            </p:cNvSpPr>
            <p:nvPr/>
          </p:nvSpPr>
          <p:spPr bwMode="invGray">
            <a:xfrm>
              <a:off x="4162" y="2021"/>
              <a:ext cx="18" cy="33"/>
            </a:xfrm>
            <a:custGeom>
              <a:avLst/>
              <a:gdLst>
                <a:gd name="T0" fmla="*/ 14 w 24"/>
                <a:gd name="T1" fmla="*/ 0 h 44"/>
                <a:gd name="T2" fmla="*/ 5 w 24"/>
                <a:gd name="T3" fmla="*/ 9 h 44"/>
                <a:gd name="T4" fmla="*/ 0 w 24"/>
                <a:gd name="T5" fmla="*/ 20 h 44"/>
                <a:gd name="T6" fmla="*/ 9 w 24"/>
                <a:gd name="T7" fmla="*/ 23 h 44"/>
                <a:gd name="T8" fmla="*/ 14 w 24"/>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3" name="Freeform 113"/>
            <p:cNvSpPr>
              <a:spLocks/>
            </p:cNvSpPr>
            <p:nvPr/>
          </p:nvSpPr>
          <p:spPr bwMode="invGray">
            <a:xfrm>
              <a:off x="3278" y="3473"/>
              <a:ext cx="31" cy="18"/>
            </a:xfrm>
            <a:custGeom>
              <a:avLst/>
              <a:gdLst>
                <a:gd name="T0" fmla="*/ 17 w 41"/>
                <a:gd name="T1" fmla="*/ 0 h 24"/>
                <a:gd name="T2" fmla="*/ 15 w 41"/>
                <a:gd name="T3" fmla="*/ 14 h 24"/>
                <a:gd name="T4" fmla="*/ 17 w 41"/>
                <a:gd name="T5" fmla="*/ 0 h 24"/>
                <a:gd name="T6" fmla="*/ 0 60000 65536"/>
                <a:gd name="T7" fmla="*/ 0 60000 65536"/>
                <a:gd name="T8" fmla="*/ 0 60000 65536"/>
              </a:gdLst>
              <a:ahLst/>
              <a:cxnLst>
                <a:cxn ang="T6">
                  <a:pos x="T0" y="T1"/>
                </a:cxn>
                <a:cxn ang="T7">
                  <a:pos x="T2" y="T3"/>
                </a:cxn>
                <a:cxn ang="T8">
                  <a:pos x="T4" y="T5"/>
                </a:cxn>
              </a:cxnLst>
              <a:rect l="0" t="0" r="r" b="b"/>
              <a:pathLst>
                <a:path w="41" h="24">
                  <a:moveTo>
                    <a:pt x="30" y="0"/>
                  </a:moveTo>
                  <a:cubicBezTo>
                    <a:pt x="4" y="4"/>
                    <a:pt x="0" y="17"/>
                    <a:pt x="26" y="24"/>
                  </a:cubicBezTo>
                  <a:cubicBezTo>
                    <a:pt x="41" y="19"/>
                    <a:pt x="38" y="10"/>
                    <a:pt x="30"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4" name="Freeform 114"/>
            <p:cNvSpPr>
              <a:spLocks/>
            </p:cNvSpPr>
            <p:nvPr/>
          </p:nvSpPr>
          <p:spPr bwMode="invGray">
            <a:xfrm>
              <a:off x="3318" y="3466"/>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5" name="Freeform 115"/>
            <p:cNvSpPr>
              <a:spLocks/>
            </p:cNvSpPr>
            <p:nvPr/>
          </p:nvSpPr>
          <p:spPr bwMode="invGray">
            <a:xfrm>
              <a:off x="3251" y="3312"/>
              <a:ext cx="9" cy="15"/>
            </a:xfrm>
            <a:custGeom>
              <a:avLst/>
              <a:gdLst>
                <a:gd name="T0" fmla="*/ 5 w 13"/>
                <a:gd name="T1" fmla="*/ 3 h 20"/>
                <a:gd name="T2" fmla="*/ 1 w 13"/>
                <a:gd name="T3" fmla="*/ 6 h 20"/>
                <a:gd name="T4" fmla="*/ 4 w 13"/>
                <a:gd name="T5" fmla="*/ 11 h 20"/>
                <a:gd name="T6" fmla="*/ 5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6" name="Freeform 116"/>
            <p:cNvSpPr>
              <a:spLocks/>
            </p:cNvSpPr>
            <p:nvPr/>
          </p:nvSpPr>
          <p:spPr bwMode="invGray">
            <a:xfrm>
              <a:off x="3311" y="3239"/>
              <a:ext cx="11" cy="19"/>
            </a:xfrm>
            <a:custGeom>
              <a:avLst/>
              <a:gdLst>
                <a:gd name="T0" fmla="*/ 4 w 14"/>
                <a:gd name="T1" fmla="*/ 0 h 25"/>
                <a:gd name="T2" fmla="*/ 0 w 14"/>
                <a:gd name="T3" fmla="*/ 8 h 25"/>
                <a:gd name="T4" fmla="*/ 7 w 14"/>
                <a:gd name="T5" fmla="*/ 14 h 25"/>
                <a:gd name="T6" fmla="*/ 4 w 14"/>
                <a:gd name="T7" fmla="*/ 0 h 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7" name="Freeform 117"/>
            <p:cNvSpPr>
              <a:spLocks/>
            </p:cNvSpPr>
            <p:nvPr/>
          </p:nvSpPr>
          <p:spPr bwMode="invGray">
            <a:xfrm>
              <a:off x="3287" y="3238"/>
              <a:ext cx="11" cy="19"/>
            </a:xfrm>
            <a:custGeom>
              <a:avLst/>
              <a:gdLst>
                <a:gd name="T0" fmla="*/ 4 w 14"/>
                <a:gd name="T1" fmla="*/ 0 h 25"/>
                <a:gd name="T2" fmla="*/ 0 w 14"/>
                <a:gd name="T3" fmla="*/ 8 h 25"/>
                <a:gd name="T4" fmla="*/ 7 w 14"/>
                <a:gd name="T5" fmla="*/ 14 h 25"/>
                <a:gd name="T6" fmla="*/ 4 w 14"/>
                <a:gd name="T7" fmla="*/ 0 h 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8" name="Freeform 118"/>
            <p:cNvSpPr>
              <a:spLocks/>
            </p:cNvSpPr>
            <p:nvPr/>
          </p:nvSpPr>
          <p:spPr bwMode="invGray">
            <a:xfrm>
              <a:off x="3276" y="3260"/>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09" name="Freeform 119"/>
            <p:cNvSpPr>
              <a:spLocks/>
            </p:cNvSpPr>
            <p:nvPr/>
          </p:nvSpPr>
          <p:spPr bwMode="invGray">
            <a:xfrm>
              <a:off x="3251" y="3294"/>
              <a:ext cx="9" cy="15"/>
            </a:xfrm>
            <a:custGeom>
              <a:avLst/>
              <a:gdLst>
                <a:gd name="T0" fmla="*/ 5 w 13"/>
                <a:gd name="T1" fmla="*/ 3 h 20"/>
                <a:gd name="T2" fmla="*/ 1 w 13"/>
                <a:gd name="T3" fmla="*/ 6 h 20"/>
                <a:gd name="T4" fmla="*/ 4 w 13"/>
                <a:gd name="T5" fmla="*/ 11 h 20"/>
                <a:gd name="T6" fmla="*/ 5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10" name="Freeform 120"/>
            <p:cNvSpPr>
              <a:spLocks/>
            </p:cNvSpPr>
            <p:nvPr/>
          </p:nvSpPr>
          <p:spPr bwMode="invGray">
            <a:xfrm>
              <a:off x="3270" y="3281"/>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11" name="Freeform 121"/>
            <p:cNvSpPr>
              <a:spLocks/>
            </p:cNvSpPr>
            <p:nvPr/>
          </p:nvSpPr>
          <p:spPr bwMode="invGray">
            <a:xfrm>
              <a:off x="2537" y="2293"/>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12" name="Freeform 122"/>
            <p:cNvSpPr>
              <a:spLocks/>
            </p:cNvSpPr>
            <p:nvPr/>
          </p:nvSpPr>
          <p:spPr bwMode="invGray">
            <a:xfrm>
              <a:off x="2476" y="2259"/>
              <a:ext cx="10" cy="15"/>
            </a:xfrm>
            <a:custGeom>
              <a:avLst/>
              <a:gdLst>
                <a:gd name="T0" fmla="*/ 6 w 13"/>
                <a:gd name="T1" fmla="*/ 3 h 20"/>
                <a:gd name="T2" fmla="*/ 1 w 13"/>
                <a:gd name="T3" fmla="*/ 6 h 20"/>
                <a:gd name="T4" fmla="*/ 5 w 13"/>
                <a:gd name="T5" fmla="*/ 11 h 20"/>
                <a:gd name="T6" fmla="*/ 6 w 13"/>
                <a:gd name="T7" fmla="*/ 3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113" name="Freeform 123"/>
            <p:cNvSpPr>
              <a:spLocks/>
            </p:cNvSpPr>
            <p:nvPr/>
          </p:nvSpPr>
          <p:spPr bwMode="invGray">
            <a:xfrm>
              <a:off x="2238" y="2042"/>
              <a:ext cx="2060" cy="1644"/>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FEFEFE">
                <a:alpha val="30196"/>
              </a:srgbClr>
            </a:solidFill>
            <a:ln>
              <a:noFill/>
            </a:ln>
            <a:effectLst/>
            <a:extLst>
              <a:ext uri="{91240B29-F687-4F45-9708-019B960494DF}">
                <a14:hiddenLine xmlns:a14="http://schemas.microsoft.com/office/drawing/2010/main" w="12700" cap="flat" cmpd="sng">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grpSp>
      <p:pic>
        <p:nvPicPr>
          <p:cNvPr id="114" name="Picture 7" descr="artplus_nature_naturalcity42_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0450" y="3167063"/>
            <a:ext cx="4425950" cy="298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 name="Picture 13" descr="artplus_nature_naturalcity42_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4275" y="4660900"/>
            <a:ext cx="4911725"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Picture 9" descr="artplus_nature_naturalcity42_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5888" y="3097213"/>
            <a:ext cx="29718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Picture 8" descr="artplus_nature_naturalcity42_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3600" y="1993900"/>
            <a:ext cx="1546225"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 name="Picture 11" descr="artplus_nature_naturalcity42_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6100" y="2862263"/>
            <a:ext cx="6238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Rectangle 2"/>
          <p:cNvSpPr>
            <a:spLocks noGrp="1" noChangeArrowheads="1"/>
          </p:cNvSpPr>
          <p:nvPr>
            <p:ph type="ctrTitle"/>
          </p:nvPr>
        </p:nvSpPr>
        <p:spPr>
          <a:xfrm>
            <a:off x="1179822" y="1223392"/>
            <a:ext cx="6784355" cy="1197496"/>
          </a:xfrm>
        </p:spPr>
        <p:txBody>
          <a:bodyPr/>
          <a:lstStyle>
            <a:lvl1pPr algn="ctr">
              <a:defRPr sz="5400">
                <a:solidFill>
                  <a:schemeClr val="bg1"/>
                </a:solidFill>
              </a:defRPr>
            </a:lvl1pPr>
          </a:lstStyle>
          <a:p>
            <a:pPr lvl="0"/>
            <a:r>
              <a:rPr lang="zh-CN" altLang="en-US" noProof="0" dirty="0" smtClean="0"/>
              <a:t>单击此处编辑母版标题样式</a:t>
            </a:r>
          </a:p>
        </p:txBody>
      </p:sp>
      <p:sp>
        <p:nvSpPr>
          <p:cNvPr id="4099" name="Rectangle 3"/>
          <p:cNvSpPr>
            <a:spLocks noGrp="1" noChangeArrowheads="1"/>
          </p:cNvSpPr>
          <p:nvPr>
            <p:ph type="subTitle" idx="1"/>
          </p:nvPr>
        </p:nvSpPr>
        <p:spPr>
          <a:xfrm>
            <a:off x="1698389" y="5229200"/>
            <a:ext cx="5747221" cy="576064"/>
          </a:xfrm>
        </p:spPr>
        <p:txBody>
          <a:bodyPr/>
          <a:lstStyle>
            <a:lvl1pPr marL="0" indent="0" algn="ctr">
              <a:buFont typeface="Wingdings" pitchFamily="2" charset="2"/>
              <a:buNone/>
              <a:defRPr sz="2800" b="1" i="1">
                <a:solidFill>
                  <a:schemeClr val="bg1"/>
                </a:solidFill>
              </a:defRPr>
            </a:lvl1pPr>
          </a:lstStyle>
          <a:p>
            <a:pPr lvl="0"/>
            <a:r>
              <a:rPr lang="zh-CN" altLang="en-US" noProof="0" dirty="0" smtClean="0"/>
              <a:t>单击此处编辑母版副标题样式</a:t>
            </a:r>
          </a:p>
        </p:txBody>
      </p:sp>
    </p:spTree>
    <p:extLst>
      <p:ext uri="{BB962C8B-B14F-4D97-AF65-F5344CB8AC3E}">
        <p14:creationId xmlns:p14="http://schemas.microsoft.com/office/powerpoint/2010/main" val="1011930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2000"/>
                                        <p:tgtEl>
                                          <p:spTgt spid="5"/>
                                        </p:tgtEl>
                                      </p:cBhvr>
                                    </p:animEffect>
                                    <p:set>
                                      <p:cBhvr>
                                        <p:cTn id="7" dur="1" fill="hold">
                                          <p:stCondLst>
                                            <p:cond delay="1999"/>
                                          </p:stCondLst>
                                        </p:cTn>
                                        <p:tgtEl>
                                          <p:spTgt spid="5"/>
                                        </p:tgtEl>
                                        <p:attrNameLst>
                                          <p:attrName>style.visibility</p:attrName>
                                        </p:attrNameLst>
                                      </p:cBhvr>
                                      <p:to>
                                        <p:strVal val="hidden"/>
                                      </p:to>
                                    </p:set>
                                  </p:childTnLst>
                                </p:cTn>
                              </p:par>
                            </p:childTnLst>
                          </p:cTn>
                        </p:par>
                        <p:par>
                          <p:cTn id="8" fill="hold">
                            <p:stCondLst>
                              <p:cond delay="2000"/>
                            </p:stCondLst>
                            <p:childTnLst>
                              <p:par>
                                <p:cTn id="9" presetID="22" presetClass="exit" presetSubtype="1" fill="hold" nodeType="afterEffect">
                                  <p:stCondLst>
                                    <p:cond delay="0"/>
                                  </p:stCondLst>
                                  <p:childTnLst>
                                    <p:animEffect transition="out" filter="wipe(up)">
                                      <p:cBhvr>
                                        <p:cTn id="10" dur="750"/>
                                        <p:tgtEl>
                                          <p:spTgt spid="115"/>
                                        </p:tgtEl>
                                      </p:cBhvr>
                                    </p:animEffect>
                                    <p:set>
                                      <p:cBhvr>
                                        <p:cTn id="11" dur="1" fill="hold">
                                          <p:stCondLst>
                                            <p:cond delay="749"/>
                                          </p:stCondLst>
                                        </p:cTn>
                                        <p:tgtEl>
                                          <p:spTgt spid="115"/>
                                        </p:tgtEl>
                                        <p:attrNameLst>
                                          <p:attrName>style.visibility</p:attrName>
                                        </p:attrNameLst>
                                      </p:cBhvr>
                                      <p:to>
                                        <p:strVal val="hidden"/>
                                      </p:to>
                                    </p:set>
                                  </p:childTnLst>
                                </p:cTn>
                              </p:par>
                            </p:childTnLst>
                          </p:cTn>
                        </p:par>
                        <p:par>
                          <p:cTn id="12" fill="hold">
                            <p:stCondLst>
                              <p:cond delay="2750"/>
                            </p:stCondLst>
                            <p:childTnLst>
                              <p:par>
                                <p:cTn id="13" presetID="22" presetClass="exit" presetSubtype="1" fill="hold" nodeType="afterEffect">
                                  <p:stCondLst>
                                    <p:cond delay="0"/>
                                  </p:stCondLst>
                                  <p:childTnLst>
                                    <p:animEffect transition="out" filter="wipe(up)">
                                      <p:cBhvr>
                                        <p:cTn id="14" dur="500"/>
                                        <p:tgtEl>
                                          <p:spTgt spid="117"/>
                                        </p:tgtEl>
                                      </p:cBhvr>
                                    </p:animEffect>
                                    <p:set>
                                      <p:cBhvr>
                                        <p:cTn id="15" dur="1" fill="hold">
                                          <p:stCondLst>
                                            <p:cond delay="499"/>
                                          </p:stCondLst>
                                        </p:cTn>
                                        <p:tgtEl>
                                          <p:spTgt spid="117"/>
                                        </p:tgtEl>
                                        <p:attrNameLst>
                                          <p:attrName>style.visibility</p:attrName>
                                        </p:attrNameLst>
                                      </p:cBhvr>
                                      <p:to>
                                        <p:strVal val="hidden"/>
                                      </p:to>
                                    </p:set>
                                  </p:childTnLst>
                                </p:cTn>
                              </p:par>
                            </p:childTnLst>
                          </p:cTn>
                        </p:par>
                        <p:par>
                          <p:cTn id="16" fill="hold">
                            <p:stCondLst>
                              <p:cond delay="3250"/>
                            </p:stCondLst>
                            <p:childTnLst>
                              <p:par>
                                <p:cTn id="17" presetID="22" presetClass="exit" presetSubtype="1" fill="hold" nodeType="afterEffect">
                                  <p:stCondLst>
                                    <p:cond delay="0"/>
                                  </p:stCondLst>
                                  <p:childTnLst>
                                    <p:animEffect transition="out" filter="wipe(up)">
                                      <p:cBhvr>
                                        <p:cTn id="18" dur="500"/>
                                        <p:tgtEl>
                                          <p:spTgt spid="118"/>
                                        </p:tgtEl>
                                      </p:cBhvr>
                                    </p:animEffect>
                                    <p:set>
                                      <p:cBhvr>
                                        <p:cTn id="19" dur="1" fill="hold">
                                          <p:stCondLst>
                                            <p:cond delay="499"/>
                                          </p:stCondLst>
                                        </p:cTn>
                                        <p:tgtEl>
                                          <p:spTgt spid="118"/>
                                        </p:tgtEl>
                                        <p:attrNameLst>
                                          <p:attrName>style.visibility</p:attrName>
                                        </p:attrNameLst>
                                      </p:cBhvr>
                                      <p:to>
                                        <p:strVal val="hidden"/>
                                      </p:to>
                                    </p:set>
                                  </p:childTnLst>
                                </p:cTn>
                              </p:par>
                            </p:childTnLst>
                          </p:cTn>
                        </p:par>
                        <p:par>
                          <p:cTn id="20" fill="hold">
                            <p:stCondLst>
                              <p:cond delay="3750"/>
                            </p:stCondLst>
                            <p:childTnLst>
                              <p:par>
                                <p:cTn id="21" presetID="10" presetClass="exit" presetSubtype="0" fill="hold" nodeType="afterEffect">
                                  <p:stCondLst>
                                    <p:cond delay="0"/>
                                  </p:stCondLst>
                                  <p:childTnLst>
                                    <p:animEffect transition="out" filter="fade">
                                      <p:cBhvr>
                                        <p:cTn id="22" dur="1000"/>
                                        <p:tgtEl>
                                          <p:spTgt spid="116"/>
                                        </p:tgtEl>
                                      </p:cBhvr>
                                    </p:animEffect>
                                    <p:set>
                                      <p:cBhvr>
                                        <p:cTn id="23" dur="1" fill="hold">
                                          <p:stCondLst>
                                            <p:cond delay="999"/>
                                          </p:stCondLst>
                                        </p:cTn>
                                        <p:tgtEl>
                                          <p:spTgt spid="116"/>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2000"/>
                                        <p:tgtEl>
                                          <p:spTgt spid="114"/>
                                        </p:tgtEl>
                                      </p:cBhvr>
                                    </p:animEffect>
                                    <p:set>
                                      <p:cBhvr>
                                        <p:cTn id="26" dur="1" fill="hold">
                                          <p:stCondLst>
                                            <p:cond delay="1999"/>
                                          </p:stCondLst>
                                        </p:cTn>
                                        <p:tgtEl>
                                          <p:spTgt spid="114"/>
                                        </p:tgtEl>
                                        <p:attrNameLst>
                                          <p:attrName>style.visibility</p:attrName>
                                        </p:attrNameLst>
                                      </p:cBhvr>
                                      <p:to>
                                        <p:strVal val="hidden"/>
                                      </p:to>
                                    </p:set>
                                  </p:childTnLst>
                                </p:cTn>
                              </p:par>
                            </p:childTnLst>
                          </p:cTn>
                        </p:par>
                        <p:par>
                          <p:cTn id="27" fill="hold">
                            <p:stCondLst>
                              <p:cond delay="5750"/>
                            </p:stCondLst>
                            <p:childTnLst>
                              <p:par>
                                <p:cTn id="28" presetID="10" presetClass="entr" presetSubtype="0" fill="hold" grpId="0" nodeType="afterEffect">
                                  <p:stCondLst>
                                    <p:cond delay="0"/>
                                  </p:stCondLst>
                                  <p:childTnLst>
                                    <p:set>
                                      <p:cBhvr>
                                        <p:cTn id="29" dur="1" fill="hold">
                                          <p:stCondLst>
                                            <p:cond delay="0"/>
                                          </p:stCondLst>
                                        </p:cTn>
                                        <p:tgtEl>
                                          <p:spTgt spid="4098"/>
                                        </p:tgtEl>
                                        <p:attrNameLst>
                                          <p:attrName>style.visibility</p:attrName>
                                        </p:attrNameLst>
                                      </p:cBhvr>
                                      <p:to>
                                        <p:strVal val="visible"/>
                                      </p:to>
                                    </p:set>
                                    <p:animEffect transition="in" filter="fade">
                                      <p:cBhvr>
                                        <p:cTn id="30" dur="1000"/>
                                        <p:tgtEl>
                                          <p:spTgt spid="4098"/>
                                        </p:tgtEl>
                                      </p:cBhvr>
                                    </p:animEffect>
                                  </p:childTnLst>
                                </p:cTn>
                              </p:par>
                            </p:childTnLst>
                          </p:cTn>
                        </p:par>
                        <p:par>
                          <p:cTn id="31" fill="hold">
                            <p:stCondLst>
                              <p:cond delay="6750"/>
                            </p:stCondLst>
                            <p:childTnLst>
                              <p:par>
                                <p:cTn id="32" presetID="10" presetClass="entr" presetSubtype="0" fill="hold" grpId="0" nodeType="afterEffect">
                                  <p:stCondLst>
                                    <p:cond delay="0"/>
                                  </p:stCondLst>
                                  <p:childTnLst>
                                    <p:set>
                                      <p:cBhvr>
                                        <p:cTn id="33" dur="1" fill="hold">
                                          <p:stCondLst>
                                            <p:cond delay="0"/>
                                          </p:stCondLst>
                                        </p:cTn>
                                        <p:tgtEl>
                                          <p:spTgt spid="4099">
                                            <p:txEl>
                                              <p:pRg st="0" end="0"/>
                                            </p:txEl>
                                          </p:spTgt>
                                        </p:tgtEl>
                                        <p:attrNameLst>
                                          <p:attrName>style.visibility</p:attrName>
                                        </p:attrNameLst>
                                      </p:cBhvr>
                                      <p:to>
                                        <p:strVal val="visible"/>
                                      </p:to>
                                    </p:set>
                                    <p:animEffect transition="in" filter="fade">
                                      <p:cBhvr>
                                        <p:cTn id="34" dur="1000"/>
                                        <p:tgtEl>
                                          <p:spTgt spid="409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p:bldP spid="4099" grpId="0" build="p">
        <p:tmplLst>
          <p:tmpl lvl="1">
            <p:tnLst>
              <p:par>
                <p:cTn presetID="10" presetClass="entr" presetSubtype="0" fill="hold" nodeType="afterEffect">
                  <p:stCondLst>
                    <p:cond delay="0"/>
                  </p:stCondLst>
                  <p:childTnLst>
                    <p:set>
                      <p:cBhvr>
                        <p:cTn dur="1" fill="hold">
                          <p:stCondLst>
                            <p:cond delay="0"/>
                          </p:stCondLst>
                        </p:cTn>
                        <p:tgtEl>
                          <p:spTgt spid="4099"/>
                        </p:tgtEl>
                        <p:attrNameLst>
                          <p:attrName>style.visibility</p:attrName>
                        </p:attrNameLst>
                      </p:cBhvr>
                      <p:to>
                        <p:strVal val="visible"/>
                      </p:to>
                    </p:set>
                    <p:animEffect transition="in" filter="fade">
                      <p:cBhvr>
                        <p:cTn dur="1000"/>
                        <p:tgtEl>
                          <p:spTgt spid="4099"/>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800"/>
            </a:lvl1pPr>
            <a:lvl2pPr>
              <a:defRPr sz="2400"/>
            </a:lvl2pPr>
            <a:lvl3pPr>
              <a:defRPr sz="20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6"/>
          <p:cNvSpPr>
            <a:spLocks noGrp="1" noChangeArrowheads="1"/>
          </p:cNvSpPr>
          <p:nvPr>
            <p:ph type="sldNum" sz="quarter" idx="10"/>
          </p:nvPr>
        </p:nvSpPr>
        <p:spPr>
          <a:ln/>
        </p:spPr>
        <p:txBody>
          <a:bodyPr/>
          <a:lstStyle>
            <a:lvl1pPr>
              <a:defRPr/>
            </a:lvl1pPr>
          </a:lstStyle>
          <a:p>
            <a:pPr>
              <a:defRPr/>
            </a:pPr>
            <a:fld id="{17B7F836-6F9F-42A8-9450-B93EA774C316}" type="slidenum">
              <a:rPr lang="zh-CN" altLang="en-US"/>
              <a:pPr>
                <a:defRPr/>
              </a:pPr>
              <a:t>‹#›</a:t>
            </a:fld>
            <a:endParaRPr lang="en-US" altLang="zh-CN" dirty="0"/>
          </a:p>
        </p:txBody>
      </p:sp>
      <p:sp>
        <p:nvSpPr>
          <p:cNvPr id="5" name="页脚占位符 4"/>
          <p:cNvSpPr>
            <a:spLocks noGrp="1"/>
          </p:cNvSpPr>
          <p:nvPr>
            <p:ph type="ftr" sz="quarter" idx="11"/>
          </p:nvPr>
        </p:nvSpPr>
        <p:spPr/>
        <p:txBody>
          <a:bodyPr/>
          <a:lstStyle>
            <a:lvl1pPr>
              <a:defRPr/>
            </a:lvl1pPr>
          </a:lstStyle>
          <a:p>
            <a:pPr>
              <a:defRPr/>
            </a:pPr>
            <a:r>
              <a:rPr lang="zh-CN" altLang="en-US"/>
              <a:t>密码学导论</a:t>
            </a:r>
            <a:r>
              <a:rPr lang="en-US" altLang="zh-CN"/>
              <a:t>--</a:t>
            </a:r>
            <a:r>
              <a:rPr lang="zh-CN" altLang="en-US"/>
              <a:t>中国科学技术大学</a:t>
            </a:r>
            <a:endParaRPr lang="en-US" altLang="zh-CN"/>
          </a:p>
        </p:txBody>
      </p:sp>
    </p:spTree>
    <p:extLst>
      <p:ext uri="{BB962C8B-B14F-4D97-AF65-F5344CB8AC3E}">
        <p14:creationId xmlns:p14="http://schemas.microsoft.com/office/powerpoint/2010/main" val="4191527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sldNum" sz="quarter" idx="10"/>
          </p:nvPr>
        </p:nvSpPr>
        <p:spPr>
          <a:ln/>
        </p:spPr>
        <p:txBody>
          <a:bodyPr/>
          <a:lstStyle>
            <a:lvl1pPr>
              <a:defRPr/>
            </a:lvl1pPr>
          </a:lstStyle>
          <a:p>
            <a:pPr>
              <a:defRPr/>
            </a:pPr>
            <a:fld id="{FC6C3F5E-09DE-47CB-B45C-8870030737BE}" type="slidenum">
              <a:rPr lang="zh-CN" altLang="en-US"/>
              <a:pPr>
                <a:defRPr/>
              </a:pPr>
              <a:t>‹#›</a:t>
            </a:fld>
            <a:endParaRPr lang="en-US" altLang="zh-CN" dirty="0"/>
          </a:p>
        </p:txBody>
      </p:sp>
      <p:sp>
        <p:nvSpPr>
          <p:cNvPr id="5" name="页脚占位符 4"/>
          <p:cNvSpPr>
            <a:spLocks noGrp="1"/>
          </p:cNvSpPr>
          <p:nvPr>
            <p:ph type="ftr" sz="quarter" idx="11"/>
          </p:nvPr>
        </p:nvSpPr>
        <p:spPr/>
        <p:txBody>
          <a:bodyPr/>
          <a:lstStyle>
            <a:lvl1pPr>
              <a:defRPr/>
            </a:lvl1pPr>
          </a:lstStyle>
          <a:p>
            <a:pPr>
              <a:defRPr/>
            </a:pPr>
            <a:r>
              <a:rPr lang="zh-CN" altLang="en-US"/>
              <a:t>密码学导论</a:t>
            </a:r>
            <a:r>
              <a:rPr lang="en-US" altLang="zh-CN"/>
              <a:t>--</a:t>
            </a:r>
            <a:r>
              <a:rPr lang="zh-CN" altLang="en-US"/>
              <a:t>中国科学技术大学</a:t>
            </a:r>
            <a:endParaRPr lang="en-US" altLang="zh-CN"/>
          </a:p>
        </p:txBody>
      </p:sp>
    </p:spTree>
    <p:extLst>
      <p:ext uri="{BB962C8B-B14F-4D97-AF65-F5344CB8AC3E}">
        <p14:creationId xmlns:p14="http://schemas.microsoft.com/office/powerpoint/2010/main" val="2278719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95400"/>
            <a:ext cx="40386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95400"/>
            <a:ext cx="40386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sldNum" sz="quarter" idx="10"/>
          </p:nvPr>
        </p:nvSpPr>
        <p:spPr>
          <a:ln/>
        </p:spPr>
        <p:txBody>
          <a:bodyPr/>
          <a:lstStyle>
            <a:lvl1pPr>
              <a:defRPr/>
            </a:lvl1pPr>
          </a:lstStyle>
          <a:p>
            <a:pPr>
              <a:defRPr/>
            </a:pPr>
            <a:fld id="{EE0603BE-E92C-4BD7-894F-52D309A6287B}" type="slidenum">
              <a:rPr lang="zh-CN" altLang="en-US"/>
              <a:pPr>
                <a:defRPr/>
              </a:pPr>
              <a:t>‹#›</a:t>
            </a:fld>
            <a:endParaRPr lang="en-US" altLang="zh-CN" dirty="0"/>
          </a:p>
        </p:txBody>
      </p:sp>
      <p:sp>
        <p:nvSpPr>
          <p:cNvPr id="6" name="页脚占位符 4"/>
          <p:cNvSpPr>
            <a:spLocks noGrp="1"/>
          </p:cNvSpPr>
          <p:nvPr>
            <p:ph type="ftr" sz="quarter" idx="11"/>
          </p:nvPr>
        </p:nvSpPr>
        <p:spPr/>
        <p:txBody>
          <a:bodyPr/>
          <a:lstStyle>
            <a:lvl1pPr>
              <a:defRPr/>
            </a:lvl1pPr>
          </a:lstStyle>
          <a:p>
            <a:pPr>
              <a:defRPr/>
            </a:pPr>
            <a:r>
              <a:rPr lang="zh-CN" altLang="en-US"/>
              <a:t>密码学导论</a:t>
            </a:r>
            <a:r>
              <a:rPr lang="en-US" altLang="zh-CN"/>
              <a:t>--</a:t>
            </a:r>
            <a:r>
              <a:rPr lang="zh-CN" altLang="en-US"/>
              <a:t>中国科学技术大学</a:t>
            </a:r>
            <a:endParaRPr lang="en-US" altLang="zh-CN"/>
          </a:p>
        </p:txBody>
      </p:sp>
    </p:spTree>
    <p:extLst>
      <p:ext uri="{BB962C8B-B14F-4D97-AF65-F5344CB8AC3E}">
        <p14:creationId xmlns:p14="http://schemas.microsoft.com/office/powerpoint/2010/main" val="315056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sldNum" sz="quarter" idx="10"/>
          </p:nvPr>
        </p:nvSpPr>
        <p:spPr>
          <a:ln/>
        </p:spPr>
        <p:txBody>
          <a:bodyPr/>
          <a:lstStyle>
            <a:lvl1pPr>
              <a:defRPr/>
            </a:lvl1pPr>
          </a:lstStyle>
          <a:p>
            <a:pPr>
              <a:defRPr/>
            </a:pPr>
            <a:fld id="{64689EDE-3A5A-4265-A0B7-F2E118DD39D5}" type="slidenum">
              <a:rPr lang="zh-CN" altLang="en-US"/>
              <a:pPr>
                <a:defRPr/>
              </a:pPr>
              <a:t>‹#›</a:t>
            </a:fld>
            <a:endParaRPr lang="en-US" altLang="zh-CN" dirty="0"/>
          </a:p>
        </p:txBody>
      </p:sp>
      <p:sp>
        <p:nvSpPr>
          <p:cNvPr id="8" name="页脚占位符 4"/>
          <p:cNvSpPr>
            <a:spLocks noGrp="1"/>
          </p:cNvSpPr>
          <p:nvPr>
            <p:ph type="ftr" sz="quarter" idx="11"/>
          </p:nvPr>
        </p:nvSpPr>
        <p:spPr/>
        <p:txBody>
          <a:bodyPr/>
          <a:lstStyle>
            <a:lvl1pPr>
              <a:defRPr/>
            </a:lvl1pPr>
          </a:lstStyle>
          <a:p>
            <a:pPr>
              <a:defRPr/>
            </a:pPr>
            <a:r>
              <a:rPr lang="zh-CN" altLang="en-US"/>
              <a:t>密码学导论</a:t>
            </a:r>
            <a:r>
              <a:rPr lang="en-US" altLang="zh-CN"/>
              <a:t>--</a:t>
            </a:r>
            <a:r>
              <a:rPr lang="zh-CN" altLang="en-US"/>
              <a:t>中国科学技术大学</a:t>
            </a:r>
            <a:endParaRPr lang="en-US" altLang="zh-CN"/>
          </a:p>
        </p:txBody>
      </p:sp>
    </p:spTree>
    <p:extLst>
      <p:ext uri="{BB962C8B-B14F-4D97-AF65-F5344CB8AC3E}">
        <p14:creationId xmlns:p14="http://schemas.microsoft.com/office/powerpoint/2010/main" val="474356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sldNum" sz="quarter" idx="10"/>
          </p:nvPr>
        </p:nvSpPr>
        <p:spPr>
          <a:ln/>
        </p:spPr>
        <p:txBody>
          <a:bodyPr/>
          <a:lstStyle>
            <a:lvl1pPr>
              <a:defRPr/>
            </a:lvl1pPr>
          </a:lstStyle>
          <a:p>
            <a:pPr>
              <a:defRPr/>
            </a:pPr>
            <a:fld id="{4D5C3986-FA80-4EE7-9FDC-15A4E8531ED7}" type="slidenum">
              <a:rPr lang="zh-CN" altLang="en-US"/>
              <a:pPr>
                <a:defRPr/>
              </a:pPr>
              <a:t>‹#›</a:t>
            </a:fld>
            <a:endParaRPr lang="en-US" altLang="zh-CN" dirty="0"/>
          </a:p>
        </p:txBody>
      </p:sp>
      <p:sp>
        <p:nvSpPr>
          <p:cNvPr id="4" name="页脚占位符 4"/>
          <p:cNvSpPr>
            <a:spLocks noGrp="1"/>
          </p:cNvSpPr>
          <p:nvPr>
            <p:ph type="ftr" sz="quarter" idx="11"/>
          </p:nvPr>
        </p:nvSpPr>
        <p:spPr/>
        <p:txBody>
          <a:bodyPr/>
          <a:lstStyle>
            <a:lvl1pPr>
              <a:defRPr/>
            </a:lvl1pPr>
          </a:lstStyle>
          <a:p>
            <a:pPr>
              <a:defRPr/>
            </a:pPr>
            <a:r>
              <a:rPr lang="zh-CN" altLang="en-US"/>
              <a:t>密码学导论</a:t>
            </a:r>
            <a:r>
              <a:rPr lang="en-US" altLang="zh-CN"/>
              <a:t>--</a:t>
            </a:r>
            <a:r>
              <a:rPr lang="zh-CN" altLang="en-US"/>
              <a:t>中国科学技术大学</a:t>
            </a:r>
            <a:endParaRPr lang="en-US" altLang="zh-CN"/>
          </a:p>
        </p:txBody>
      </p:sp>
    </p:spTree>
    <p:extLst>
      <p:ext uri="{BB962C8B-B14F-4D97-AF65-F5344CB8AC3E}">
        <p14:creationId xmlns:p14="http://schemas.microsoft.com/office/powerpoint/2010/main" val="2586063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3B7484B5-1F67-4C82-B7D7-3383E5F545DB}" type="slidenum">
              <a:rPr lang="zh-CN" altLang="en-US"/>
              <a:pPr>
                <a:defRPr/>
              </a:pPr>
              <a:t>‹#›</a:t>
            </a:fld>
            <a:endParaRPr lang="en-US" altLang="zh-CN" dirty="0"/>
          </a:p>
        </p:txBody>
      </p:sp>
      <p:sp>
        <p:nvSpPr>
          <p:cNvPr id="3" name="页脚占位符 4"/>
          <p:cNvSpPr>
            <a:spLocks noGrp="1"/>
          </p:cNvSpPr>
          <p:nvPr>
            <p:ph type="ftr" sz="quarter" idx="11"/>
          </p:nvPr>
        </p:nvSpPr>
        <p:spPr/>
        <p:txBody>
          <a:bodyPr/>
          <a:lstStyle>
            <a:lvl1pPr>
              <a:defRPr/>
            </a:lvl1pPr>
          </a:lstStyle>
          <a:p>
            <a:pPr>
              <a:defRPr/>
            </a:pPr>
            <a:r>
              <a:rPr lang="zh-CN" altLang="en-US"/>
              <a:t>密码学导论</a:t>
            </a:r>
            <a:r>
              <a:rPr lang="en-US" altLang="zh-CN"/>
              <a:t>--</a:t>
            </a:r>
            <a:r>
              <a:rPr lang="zh-CN" altLang="en-US"/>
              <a:t>中国科学技术大学</a:t>
            </a:r>
            <a:endParaRPr lang="en-US" altLang="zh-CN"/>
          </a:p>
        </p:txBody>
      </p:sp>
    </p:spTree>
    <p:extLst>
      <p:ext uri="{BB962C8B-B14F-4D97-AF65-F5344CB8AC3E}">
        <p14:creationId xmlns:p14="http://schemas.microsoft.com/office/powerpoint/2010/main" val="3791887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pPr>
              <a:defRPr/>
            </a:pPr>
            <a:fld id="{4D157328-A90A-4073-8D45-B3B1A2024459}" type="slidenum">
              <a:rPr lang="zh-CN" altLang="en-US"/>
              <a:pPr>
                <a:defRPr/>
              </a:pPr>
              <a:t>‹#›</a:t>
            </a:fld>
            <a:endParaRPr lang="en-US" altLang="zh-CN" dirty="0"/>
          </a:p>
        </p:txBody>
      </p:sp>
      <p:sp>
        <p:nvSpPr>
          <p:cNvPr id="6" name="页脚占位符 4"/>
          <p:cNvSpPr>
            <a:spLocks noGrp="1"/>
          </p:cNvSpPr>
          <p:nvPr>
            <p:ph type="ftr" sz="quarter" idx="11"/>
          </p:nvPr>
        </p:nvSpPr>
        <p:spPr/>
        <p:txBody>
          <a:bodyPr/>
          <a:lstStyle>
            <a:lvl1pPr>
              <a:defRPr/>
            </a:lvl1pPr>
          </a:lstStyle>
          <a:p>
            <a:pPr>
              <a:defRPr/>
            </a:pPr>
            <a:r>
              <a:rPr lang="zh-CN" altLang="en-US"/>
              <a:t>密码学导论</a:t>
            </a:r>
            <a:r>
              <a:rPr lang="en-US" altLang="zh-CN"/>
              <a:t>--</a:t>
            </a:r>
            <a:r>
              <a:rPr lang="zh-CN" altLang="en-US"/>
              <a:t>中国科学技术大学</a:t>
            </a:r>
            <a:endParaRPr lang="en-US" altLang="zh-CN"/>
          </a:p>
        </p:txBody>
      </p:sp>
    </p:spTree>
    <p:extLst>
      <p:ext uri="{BB962C8B-B14F-4D97-AF65-F5344CB8AC3E}">
        <p14:creationId xmlns:p14="http://schemas.microsoft.com/office/powerpoint/2010/main" val="2295622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pPr>
              <a:defRPr/>
            </a:pPr>
            <a:fld id="{52305027-A41E-4099-97C2-42171C6B8947}" type="slidenum">
              <a:rPr lang="zh-CN" altLang="en-US"/>
              <a:pPr>
                <a:defRPr/>
              </a:pPr>
              <a:t>‹#›</a:t>
            </a:fld>
            <a:endParaRPr lang="en-US" altLang="zh-CN" dirty="0"/>
          </a:p>
        </p:txBody>
      </p:sp>
      <p:sp>
        <p:nvSpPr>
          <p:cNvPr id="6" name="页脚占位符 4"/>
          <p:cNvSpPr>
            <a:spLocks noGrp="1"/>
          </p:cNvSpPr>
          <p:nvPr>
            <p:ph type="ftr" sz="quarter" idx="11"/>
          </p:nvPr>
        </p:nvSpPr>
        <p:spPr/>
        <p:txBody>
          <a:bodyPr/>
          <a:lstStyle>
            <a:lvl1pPr>
              <a:defRPr/>
            </a:lvl1pPr>
          </a:lstStyle>
          <a:p>
            <a:pPr>
              <a:defRPr/>
            </a:pPr>
            <a:r>
              <a:rPr lang="zh-CN" altLang="en-US"/>
              <a:t>密码学导论</a:t>
            </a:r>
            <a:r>
              <a:rPr lang="en-US" altLang="zh-CN"/>
              <a:t>--</a:t>
            </a:r>
            <a:r>
              <a:rPr lang="zh-CN" altLang="en-US"/>
              <a:t>中国科学技术大学</a:t>
            </a:r>
            <a:endParaRPr lang="en-US" altLang="zh-CN"/>
          </a:p>
        </p:txBody>
      </p:sp>
    </p:spTree>
    <p:extLst>
      <p:ext uri="{BB962C8B-B14F-4D97-AF65-F5344CB8AC3E}">
        <p14:creationId xmlns:p14="http://schemas.microsoft.com/office/powerpoint/2010/main" val="3243214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Rectangle 17"/>
          <p:cNvSpPr>
            <a:spLocks noChangeArrowheads="1"/>
          </p:cNvSpPr>
          <p:nvPr/>
        </p:nvSpPr>
        <p:spPr bwMode="gray">
          <a:xfrm>
            <a:off x="0" y="0"/>
            <a:ext cx="9144000" cy="1219200"/>
          </a:xfrm>
          <a:prstGeom prst="rect">
            <a:avLst/>
          </a:prstGeom>
          <a:gradFill rotWithShape="1">
            <a:gsLst>
              <a:gs pos="0">
                <a:schemeClr val="accent1"/>
              </a:gs>
              <a:gs pos="100000">
                <a:schemeClr val="accent1">
                  <a:gamma/>
                  <a:tint val="0"/>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grpSp>
        <p:nvGrpSpPr>
          <p:cNvPr id="19" name="Group 15"/>
          <p:cNvGrpSpPr>
            <a:grpSpLocks/>
          </p:cNvGrpSpPr>
          <p:nvPr userDrawn="1"/>
        </p:nvGrpSpPr>
        <p:grpSpPr bwMode="auto">
          <a:xfrm>
            <a:off x="4626998" y="0"/>
            <a:ext cx="4517002" cy="714965"/>
            <a:chOff x="664" y="1951"/>
            <a:chExt cx="4308" cy="2120"/>
          </a:xfrm>
          <a:solidFill>
            <a:schemeClr val="bg1">
              <a:alpha val="21000"/>
            </a:schemeClr>
          </a:solidFill>
        </p:grpSpPr>
        <p:sp>
          <p:nvSpPr>
            <p:cNvPr id="20" name="Freeform 16"/>
            <p:cNvSpPr>
              <a:spLocks/>
            </p:cNvSpPr>
            <p:nvPr/>
          </p:nvSpPr>
          <p:spPr bwMode="invGray">
            <a:xfrm>
              <a:off x="743" y="2045"/>
              <a:ext cx="1267" cy="1938"/>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 name="Freeform 17"/>
            <p:cNvSpPr>
              <a:spLocks/>
            </p:cNvSpPr>
            <p:nvPr/>
          </p:nvSpPr>
          <p:spPr bwMode="invGray">
            <a:xfrm>
              <a:off x="703" y="2230"/>
              <a:ext cx="34" cy="28"/>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 name="Freeform 18"/>
            <p:cNvSpPr>
              <a:spLocks/>
            </p:cNvSpPr>
            <p:nvPr/>
          </p:nvSpPr>
          <p:spPr bwMode="invGray">
            <a:xfrm>
              <a:off x="1010" y="2353"/>
              <a:ext cx="39" cy="32"/>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3" name="Freeform 19"/>
            <p:cNvSpPr>
              <a:spLocks/>
            </p:cNvSpPr>
            <p:nvPr/>
          </p:nvSpPr>
          <p:spPr bwMode="invGray">
            <a:xfrm>
              <a:off x="1792" y="2409"/>
              <a:ext cx="98" cy="74"/>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4" name="Freeform 20"/>
            <p:cNvSpPr>
              <a:spLocks/>
            </p:cNvSpPr>
            <p:nvPr/>
          </p:nvSpPr>
          <p:spPr bwMode="invGray">
            <a:xfrm>
              <a:off x="1318" y="2793"/>
              <a:ext cx="158" cy="84"/>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5" name="Freeform 21"/>
            <p:cNvSpPr>
              <a:spLocks/>
            </p:cNvSpPr>
            <p:nvPr/>
          </p:nvSpPr>
          <p:spPr bwMode="invGray">
            <a:xfrm>
              <a:off x="1448" y="2857"/>
              <a:ext cx="99" cy="41"/>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6" name="Freeform 22"/>
            <p:cNvSpPr>
              <a:spLocks/>
            </p:cNvSpPr>
            <p:nvPr/>
          </p:nvSpPr>
          <p:spPr bwMode="invGray">
            <a:xfrm>
              <a:off x="1553" y="2883"/>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7" name="Freeform 23"/>
            <p:cNvSpPr>
              <a:spLocks/>
            </p:cNvSpPr>
            <p:nvPr/>
          </p:nvSpPr>
          <p:spPr bwMode="invGray">
            <a:xfrm>
              <a:off x="1609" y="2886"/>
              <a:ext cx="12" cy="25"/>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8" name="Freeform 24"/>
            <p:cNvSpPr>
              <a:spLocks/>
            </p:cNvSpPr>
            <p:nvPr/>
          </p:nvSpPr>
          <p:spPr bwMode="invGray">
            <a:xfrm>
              <a:off x="1426" y="2040"/>
              <a:ext cx="180" cy="88"/>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9" name="Freeform 25"/>
            <p:cNvSpPr>
              <a:spLocks/>
            </p:cNvSpPr>
            <p:nvPr/>
          </p:nvSpPr>
          <p:spPr bwMode="invGray">
            <a:xfrm>
              <a:off x="1506" y="1999"/>
              <a:ext cx="146" cy="60"/>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30" name="Freeform 26"/>
            <p:cNvSpPr>
              <a:spLocks/>
            </p:cNvSpPr>
            <p:nvPr/>
          </p:nvSpPr>
          <p:spPr bwMode="invGray">
            <a:xfrm>
              <a:off x="1711" y="2069"/>
              <a:ext cx="233" cy="190"/>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31" name="Freeform 27"/>
            <p:cNvSpPr>
              <a:spLocks/>
            </p:cNvSpPr>
            <p:nvPr/>
          </p:nvSpPr>
          <p:spPr bwMode="invGray">
            <a:xfrm>
              <a:off x="1709" y="1987"/>
              <a:ext cx="44" cy="37"/>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32" name="Freeform 28"/>
            <p:cNvSpPr>
              <a:spLocks/>
            </p:cNvSpPr>
            <p:nvPr/>
          </p:nvSpPr>
          <p:spPr bwMode="invGray">
            <a:xfrm>
              <a:off x="1625" y="2057"/>
              <a:ext cx="65" cy="42"/>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33" name="Freeform 29"/>
            <p:cNvSpPr>
              <a:spLocks/>
            </p:cNvSpPr>
            <p:nvPr/>
          </p:nvSpPr>
          <p:spPr bwMode="invGray">
            <a:xfrm>
              <a:off x="1693" y="2065"/>
              <a:ext cx="54" cy="25"/>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34" name="Freeform 30"/>
            <p:cNvSpPr>
              <a:spLocks/>
            </p:cNvSpPr>
            <p:nvPr/>
          </p:nvSpPr>
          <p:spPr bwMode="invGray">
            <a:xfrm>
              <a:off x="1664" y="2029"/>
              <a:ext cx="64" cy="34"/>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35" name="Freeform 31"/>
            <p:cNvSpPr>
              <a:spLocks/>
            </p:cNvSpPr>
            <p:nvPr/>
          </p:nvSpPr>
          <p:spPr bwMode="invGray">
            <a:xfrm>
              <a:off x="1637" y="1997"/>
              <a:ext cx="44" cy="24"/>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36" name="Freeform 32"/>
            <p:cNvSpPr>
              <a:spLocks/>
            </p:cNvSpPr>
            <p:nvPr/>
          </p:nvSpPr>
          <p:spPr bwMode="invGray">
            <a:xfrm>
              <a:off x="1751" y="2000"/>
              <a:ext cx="114" cy="77"/>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37" name="Freeform 33"/>
            <p:cNvSpPr>
              <a:spLocks/>
            </p:cNvSpPr>
            <p:nvPr/>
          </p:nvSpPr>
          <p:spPr bwMode="invGray">
            <a:xfrm>
              <a:off x="664" y="2245"/>
              <a:ext cx="25" cy="15"/>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38" name="Freeform 34"/>
            <p:cNvSpPr>
              <a:spLocks/>
            </p:cNvSpPr>
            <p:nvPr/>
          </p:nvSpPr>
          <p:spPr bwMode="invGray">
            <a:xfrm>
              <a:off x="1421" y="2756"/>
              <a:ext cx="16"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39" name="Freeform 35"/>
            <p:cNvSpPr>
              <a:spLocks/>
            </p:cNvSpPr>
            <p:nvPr/>
          </p:nvSpPr>
          <p:spPr bwMode="invGray">
            <a:xfrm>
              <a:off x="1424" y="2781"/>
              <a:ext cx="16"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40" name="Freeform 36"/>
            <p:cNvSpPr>
              <a:spLocks/>
            </p:cNvSpPr>
            <p:nvPr/>
          </p:nvSpPr>
          <p:spPr bwMode="invGray">
            <a:xfrm>
              <a:off x="1628" y="2913"/>
              <a:ext cx="15"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41" name="Freeform 37"/>
            <p:cNvSpPr>
              <a:spLocks/>
            </p:cNvSpPr>
            <p:nvPr/>
          </p:nvSpPr>
          <p:spPr bwMode="invGray">
            <a:xfrm>
              <a:off x="1752" y="2429"/>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42" name="Freeform 38"/>
            <p:cNvSpPr>
              <a:spLocks/>
            </p:cNvSpPr>
            <p:nvPr/>
          </p:nvSpPr>
          <p:spPr bwMode="invGray">
            <a:xfrm>
              <a:off x="1652" y="2224"/>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43" name="Freeform 39"/>
            <p:cNvSpPr>
              <a:spLocks/>
            </p:cNvSpPr>
            <p:nvPr/>
          </p:nvSpPr>
          <p:spPr bwMode="invGray">
            <a:xfrm>
              <a:off x="1717" y="2045"/>
              <a:ext cx="39"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44" name="Freeform 40"/>
            <p:cNvSpPr>
              <a:spLocks/>
            </p:cNvSpPr>
            <p:nvPr/>
          </p:nvSpPr>
          <p:spPr bwMode="invGray">
            <a:xfrm>
              <a:off x="1780" y="2153"/>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45" name="Freeform 41"/>
            <p:cNvSpPr>
              <a:spLocks/>
            </p:cNvSpPr>
            <p:nvPr/>
          </p:nvSpPr>
          <p:spPr bwMode="invGray">
            <a:xfrm>
              <a:off x="1796" y="1951"/>
              <a:ext cx="696" cy="346"/>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46" name="Freeform 42"/>
            <p:cNvSpPr>
              <a:spLocks/>
            </p:cNvSpPr>
            <p:nvPr/>
          </p:nvSpPr>
          <p:spPr bwMode="invGray">
            <a:xfrm>
              <a:off x="2009" y="2135"/>
              <a:ext cx="39" cy="24"/>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47" name="Freeform 43"/>
            <p:cNvSpPr>
              <a:spLocks/>
            </p:cNvSpPr>
            <p:nvPr/>
          </p:nvSpPr>
          <p:spPr bwMode="invGray">
            <a:xfrm>
              <a:off x="2292" y="2201"/>
              <a:ext cx="128" cy="54"/>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48" name="Freeform 44"/>
            <p:cNvSpPr>
              <a:spLocks/>
            </p:cNvSpPr>
            <p:nvPr/>
          </p:nvSpPr>
          <p:spPr bwMode="invGray">
            <a:xfrm>
              <a:off x="2393" y="2038"/>
              <a:ext cx="39" cy="24"/>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49" name="Freeform 45"/>
            <p:cNvSpPr>
              <a:spLocks/>
            </p:cNvSpPr>
            <p:nvPr/>
          </p:nvSpPr>
          <p:spPr bwMode="invGray">
            <a:xfrm>
              <a:off x="2662" y="2006"/>
              <a:ext cx="155" cy="63"/>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50" name="Freeform 46"/>
            <p:cNvSpPr>
              <a:spLocks/>
            </p:cNvSpPr>
            <p:nvPr/>
          </p:nvSpPr>
          <p:spPr bwMode="invGray">
            <a:xfrm>
              <a:off x="2759" y="2039"/>
              <a:ext cx="48" cy="21"/>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51" name="Freeform 47"/>
            <p:cNvSpPr>
              <a:spLocks/>
            </p:cNvSpPr>
            <p:nvPr/>
          </p:nvSpPr>
          <p:spPr bwMode="invGray">
            <a:xfrm>
              <a:off x="2467" y="2311"/>
              <a:ext cx="109" cy="132"/>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52" name="Freeform 48"/>
            <p:cNvSpPr>
              <a:spLocks/>
            </p:cNvSpPr>
            <p:nvPr/>
          </p:nvSpPr>
          <p:spPr bwMode="invGray">
            <a:xfrm>
              <a:off x="2413" y="2359"/>
              <a:ext cx="69" cy="68"/>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53" name="Freeform 49"/>
            <p:cNvSpPr>
              <a:spLocks/>
            </p:cNvSpPr>
            <p:nvPr/>
          </p:nvSpPr>
          <p:spPr bwMode="invGray">
            <a:xfrm>
              <a:off x="4099" y="3502"/>
              <a:ext cx="474" cy="495"/>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54" name="Freeform 50"/>
            <p:cNvSpPr>
              <a:spLocks/>
            </p:cNvSpPr>
            <p:nvPr/>
          </p:nvSpPr>
          <p:spPr bwMode="invGray">
            <a:xfrm>
              <a:off x="4246" y="3241"/>
              <a:ext cx="319" cy="210"/>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FEFEFE">
                        <a:gamma/>
                        <a:shade val="60000"/>
                        <a:invGamma/>
                        <a:alpha val="50000"/>
                      </a:srgbClr>
                    </a:outerShdw>
                  </a:effectLst>
                </a14:hiddenEffects>
              </a:ext>
            </a:extLst>
          </p:spPr>
          <p:txBody>
            <a:bodyPr/>
            <a:lstStyle/>
            <a:p>
              <a:pPr>
                <a:defRPr/>
              </a:pPr>
              <a:endParaRPr lang="zh-CN" altLang="en-US"/>
            </a:p>
          </p:txBody>
        </p:sp>
        <p:sp>
          <p:nvSpPr>
            <p:cNvPr id="55" name="Freeform 51"/>
            <p:cNvSpPr>
              <a:spLocks/>
            </p:cNvSpPr>
            <p:nvPr/>
          </p:nvSpPr>
          <p:spPr bwMode="invGray">
            <a:xfrm>
              <a:off x="4255" y="3243"/>
              <a:ext cx="311" cy="211"/>
            </a:xfrm>
            <a:custGeom>
              <a:avLst/>
              <a:gdLst>
                <a:gd name="T0" fmla="*/ 0 w 416"/>
                <a:gd name="T1" fmla="*/ 1 h 282"/>
                <a:gd name="T2" fmla="*/ 20 w 416"/>
                <a:gd name="T3" fmla="*/ 37 h 282"/>
                <a:gd name="T4" fmla="*/ 28 w 416"/>
                <a:gd name="T5" fmla="*/ 49 h 282"/>
                <a:gd name="T6" fmla="*/ 84 w 416"/>
                <a:gd name="T7" fmla="*/ 89 h 282"/>
                <a:gd name="T8" fmla="*/ 120 w 416"/>
                <a:gd name="T9" fmla="*/ 113 h 282"/>
                <a:gd name="T10" fmla="*/ 132 w 416"/>
                <a:gd name="T11" fmla="*/ 121 h 282"/>
                <a:gd name="T12" fmla="*/ 136 w 416"/>
                <a:gd name="T13" fmla="*/ 169 h 282"/>
                <a:gd name="T14" fmla="*/ 116 w 416"/>
                <a:gd name="T15" fmla="*/ 201 h 282"/>
                <a:gd name="T16" fmla="*/ 136 w 416"/>
                <a:gd name="T17" fmla="*/ 197 h 282"/>
                <a:gd name="T18" fmla="*/ 148 w 416"/>
                <a:gd name="T19" fmla="*/ 189 h 282"/>
                <a:gd name="T20" fmla="*/ 160 w 416"/>
                <a:gd name="T21" fmla="*/ 201 h 282"/>
                <a:gd name="T22" fmla="*/ 184 w 416"/>
                <a:gd name="T23" fmla="*/ 217 h 282"/>
                <a:gd name="T24" fmla="*/ 208 w 416"/>
                <a:gd name="T25" fmla="*/ 233 h 282"/>
                <a:gd name="T26" fmla="*/ 240 w 416"/>
                <a:gd name="T27" fmla="*/ 221 h 282"/>
                <a:gd name="T28" fmla="*/ 248 w 416"/>
                <a:gd name="T29" fmla="*/ 197 h 282"/>
                <a:gd name="T30" fmla="*/ 268 w 416"/>
                <a:gd name="T31" fmla="*/ 201 h 282"/>
                <a:gd name="T32" fmla="*/ 292 w 416"/>
                <a:gd name="T33" fmla="*/ 209 h 282"/>
                <a:gd name="T34" fmla="*/ 340 w 416"/>
                <a:gd name="T35" fmla="*/ 281 h 282"/>
                <a:gd name="T36" fmla="*/ 356 w 416"/>
                <a:gd name="T37" fmla="*/ 277 h 282"/>
                <a:gd name="T38" fmla="*/ 352 w 416"/>
                <a:gd name="T39" fmla="*/ 253 h 282"/>
                <a:gd name="T40" fmla="*/ 316 w 416"/>
                <a:gd name="T41" fmla="*/ 197 h 282"/>
                <a:gd name="T42" fmla="*/ 360 w 416"/>
                <a:gd name="T43" fmla="*/ 173 h 282"/>
                <a:gd name="T44" fmla="*/ 408 w 416"/>
                <a:gd name="T45" fmla="*/ 145 h 282"/>
                <a:gd name="T46" fmla="*/ 409 w 416"/>
                <a:gd name="T47" fmla="*/ 120 h 282"/>
                <a:gd name="T48" fmla="*/ 367 w 416"/>
                <a:gd name="T49" fmla="*/ 138 h 282"/>
                <a:gd name="T50" fmla="*/ 308 w 416"/>
                <a:gd name="T51" fmla="*/ 137 h 282"/>
                <a:gd name="T52" fmla="*/ 264 w 416"/>
                <a:gd name="T53" fmla="*/ 97 h 282"/>
                <a:gd name="T54" fmla="*/ 180 w 416"/>
                <a:gd name="T55" fmla="*/ 61 h 282"/>
                <a:gd name="T56" fmla="*/ 132 w 416"/>
                <a:gd name="T57" fmla="*/ 33 h 282"/>
                <a:gd name="T58" fmla="*/ 92 w 416"/>
                <a:gd name="T59" fmla="*/ 41 h 282"/>
                <a:gd name="T60" fmla="*/ 76 w 416"/>
                <a:gd name="T61" fmla="*/ 57 h 282"/>
                <a:gd name="T62" fmla="*/ 56 w 416"/>
                <a:gd name="T63" fmla="*/ 17 h 282"/>
                <a:gd name="T64" fmla="*/ 0 w 416"/>
                <a:gd name="T65" fmla="*/ 1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56" name="Freeform 52"/>
            <p:cNvSpPr>
              <a:spLocks/>
            </p:cNvSpPr>
            <p:nvPr/>
          </p:nvSpPr>
          <p:spPr bwMode="invGray">
            <a:xfrm>
              <a:off x="4485" y="4013"/>
              <a:ext cx="45" cy="58"/>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57" name="Freeform 53"/>
            <p:cNvSpPr>
              <a:spLocks/>
            </p:cNvSpPr>
            <p:nvPr/>
          </p:nvSpPr>
          <p:spPr bwMode="invGray">
            <a:xfrm>
              <a:off x="4621" y="3923"/>
              <a:ext cx="164" cy="85"/>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58" name="Freeform 54"/>
            <p:cNvSpPr>
              <a:spLocks/>
            </p:cNvSpPr>
            <p:nvPr/>
          </p:nvSpPr>
          <p:spPr bwMode="invGray">
            <a:xfrm>
              <a:off x="4791" y="3873"/>
              <a:ext cx="104" cy="92"/>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59" name="Freeform 55"/>
            <p:cNvSpPr>
              <a:spLocks/>
            </p:cNvSpPr>
            <p:nvPr/>
          </p:nvSpPr>
          <p:spPr bwMode="invGray">
            <a:xfrm>
              <a:off x="4846" y="3832"/>
              <a:ext cx="37" cy="26"/>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60" name="Freeform 56"/>
            <p:cNvSpPr>
              <a:spLocks/>
            </p:cNvSpPr>
            <p:nvPr/>
          </p:nvSpPr>
          <p:spPr bwMode="invGray">
            <a:xfrm>
              <a:off x="3123" y="3346"/>
              <a:ext cx="123" cy="201"/>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61" name="Freeform 57"/>
            <p:cNvSpPr>
              <a:spLocks/>
            </p:cNvSpPr>
            <p:nvPr/>
          </p:nvSpPr>
          <p:spPr bwMode="invGray">
            <a:xfrm>
              <a:off x="3655" y="3034"/>
              <a:ext cx="49" cy="61"/>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62" name="Freeform 58"/>
            <p:cNvSpPr>
              <a:spLocks/>
            </p:cNvSpPr>
            <p:nvPr/>
          </p:nvSpPr>
          <p:spPr bwMode="invGray">
            <a:xfrm>
              <a:off x="3988" y="3100"/>
              <a:ext cx="111" cy="183"/>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63" name="Freeform 59"/>
            <p:cNvSpPr>
              <a:spLocks/>
            </p:cNvSpPr>
            <p:nvPr/>
          </p:nvSpPr>
          <p:spPr bwMode="invGray">
            <a:xfrm>
              <a:off x="3894" y="3043"/>
              <a:ext cx="72" cy="137"/>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64" name="Freeform 60"/>
            <p:cNvSpPr>
              <a:spLocks/>
            </p:cNvSpPr>
            <p:nvPr/>
          </p:nvSpPr>
          <p:spPr bwMode="invGray">
            <a:xfrm>
              <a:off x="3943" y="3153"/>
              <a:ext cx="40" cy="131"/>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65" name="Freeform 61"/>
            <p:cNvSpPr>
              <a:spLocks/>
            </p:cNvSpPr>
            <p:nvPr/>
          </p:nvSpPr>
          <p:spPr bwMode="invGray">
            <a:xfrm>
              <a:off x="3988" y="3290"/>
              <a:ext cx="65" cy="54"/>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66" name="Freeform 62"/>
            <p:cNvSpPr>
              <a:spLocks/>
            </p:cNvSpPr>
            <p:nvPr/>
          </p:nvSpPr>
          <p:spPr bwMode="invGray">
            <a:xfrm>
              <a:off x="4092" y="3195"/>
              <a:ext cx="83" cy="117"/>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67" name="Freeform 63"/>
            <p:cNvSpPr>
              <a:spLocks/>
            </p:cNvSpPr>
            <p:nvPr/>
          </p:nvSpPr>
          <p:spPr bwMode="invGray">
            <a:xfrm>
              <a:off x="4064" y="2777"/>
              <a:ext cx="22" cy="71"/>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68" name="Freeform 64"/>
            <p:cNvSpPr>
              <a:spLocks/>
            </p:cNvSpPr>
            <p:nvPr/>
          </p:nvSpPr>
          <p:spPr bwMode="invGray">
            <a:xfrm>
              <a:off x="4078" y="2896"/>
              <a:ext cx="61" cy="118"/>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69" name="Freeform 65"/>
            <p:cNvSpPr>
              <a:spLocks/>
            </p:cNvSpPr>
            <p:nvPr/>
          </p:nvSpPr>
          <p:spPr bwMode="invGray">
            <a:xfrm>
              <a:off x="4121" y="3052"/>
              <a:ext cx="64" cy="79"/>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70" name="Freeform 66"/>
            <p:cNvSpPr>
              <a:spLocks/>
            </p:cNvSpPr>
            <p:nvPr/>
          </p:nvSpPr>
          <p:spPr bwMode="invGray">
            <a:xfrm>
              <a:off x="4197" y="3193"/>
              <a:ext cx="29" cy="49"/>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71" name="Freeform 67"/>
            <p:cNvSpPr>
              <a:spLocks/>
            </p:cNvSpPr>
            <p:nvPr/>
          </p:nvSpPr>
          <p:spPr bwMode="invGray">
            <a:xfrm>
              <a:off x="4181" y="3275"/>
              <a:ext cx="18" cy="17"/>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72" name="Freeform 68"/>
            <p:cNvSpPr>
              <a:spLocks/>
            </p:cNvSpPr>
            <p:nvPr/>
          </p:nvSpPr>
          <p:spPr bwMode="invGray">
            <a:xfrm>
              <a:off x="4208" y="3265"/>
              <a:ext cx="45" cy="37"/>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73" name="Freeform 69"/>
            <p:cNvSpPr>
              <a:spLocks/>
            </p:cNvSpPr>
            <p:nvPr/>
          </p:nvSpPr>
          <p:spPr bwMode="invGray">
            <a:xfrm>
              <a:off x="4277" y="3335"/>
              <a:ext cx="24" cy="33"/>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74" name="Freeform 70"/>
            <p:cNvSpPr>
              <a:spLocks/>
            </p:cNvSpPr>
            <p:nvPr/>
          </p:nvSpPr>
          <p:spPr bwMode="invGray">
            <a:xfrm>
              <a:off x="4544" y="3293"/>
              <a:ext cx="46" cy="47"/>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75" name="Freeform 71"/>
            <p:cNvSpPr>
              <a:spLocks/>
            </p:cNvSpPr>
            <p:nvPr/>
          </p:nvSpPr>
          <p:spPr bwMode="invGray">
            <a:xfrm>
              <a:off x="4147" y="3352"/>
              <a:ext cx="46" cy="50"/>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76" name="Freeform 72"/>
            <p:cNvSpPr>
              <a:spLocks/>
            </p:cNvSpPr>
            <p:nvPr/>
          </p:nvSpPr>
          <p:spPr bwMode="invGray">
            <a:xfrm>
              <a:off x="4098" y="3371"/>
              <a:ext cx="32" cy="27"/>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77" name="Freeform 73"/>
            <p:cNvSpPr>
              <a:spLocks/>
            </p:cNvSpPr>
            <p:nvPr/>
          </p:nvSpPr>
          <p:spPr bwMode="invGray">
            <a:xfrm>
              <a:off x="4077" y="3342"/>
              <a:ext cx="24" cy="31"/>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78" name="Freeform 74"/>
            <p:cNvSpPr>
              <a:spLocks/>
            </p:cNvSpPr>
            <p:nvPr/>
          </p:nvSpPr>
          <p:spPr bwMode="invGray">
            <a:xfrm>
              <a:off x="4111" y="3353"/>
              <a:ext cx="34" cy="24"/>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79" name="Freeform 75"/>
            <p:cNvSpPr>
              <a:spLocks/>
            </p:cNvSpPr>
            <p:nvPr/>
          </p:nvSpPr>
          <p:spPr bwMode="invGray">
            <a:xfrm>
              <a:off x="4062" y="3021"/>
              <a:ext cx="27" cy="55"/>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80" name="Freeform 76"/>
            <p:cNvSpPr>
              <a:spLocks/>
            </p:cNvSpPr>
            <p:nvPr/>
          </p:nvSpPr>
          <p:spPr bwMode="invGray">
            <a:xfrm>
              <a:off x="4113" y="3012"/>
              <a:ext cx="19" cy="55"/>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81" name="Freeform 77"/>
            <p:cNvSpPr>
              <a:spLocks/>
            </p:cNvSpPr>
            <p:nvPr/>
          </p:nvSpPr>
          <p:spPr bwMode="invGray">
            <a:xfrm>
              <a:off x="4135" y="2995"/>
              <a:ext cx="10" cy="25"/>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82" name="Freeform 78"/>
            <p:cNvSpPr>
              <a:spLocks/>
            </p:cNvSpPr>
            <p:nvPr/>
          </p:nvSpPr>
          <p:spPr bwMode="invGray">
            <a:xfrm>
              <a:off x="4145" y="3007"/>
              <a:ext cx="21" cy="48"/>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83" name="Freeform 79"/>
            <p:cNvSpPr>
              <a:spLocks/>
            </p:cNvSpPr>
            <p:nvPr/>
          </p:nvSpPr>
          <p:spPr bwMode="invGray">
            <a:xfrm>
              <a:off x="3876" y="3076"/>
              <a:ext cx="12" cy="27"/>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84" name="Freeform 80"/>
            <p:cNvSpPr>
              <a:spLocks/>
            </p:cNvSpPr>
            <p:nvPr/>
          </p:nvSpPr>
          <p:spPr bwMode="invGray">
            <a:xfrm>
              <a:off x="3866" y="3053"/>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85" name="Freeform 81"/>
            <p:cNvSpPr>
              <a:spLocks/>
            </p:cNvSpPr>
            <p:nvPr/>
          </p:nvSpPr>
          <p:spPr bwMode="invGray">
            <a:xfrm>
              <a:off x="3862" y="3035"/>
              <a:ext cx="12"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86" name="Freeform 82"/>
            <p:cNvSpPr>
              <a:spLocks/>
            </p:cNvSpPr>
            <p:nvPr/>
          </p:nvSpPr>
          <p:spPr bwMode="invGray">
            <a:xfrm>
              <a:off x="3850" y="2995"/>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87" name="Freeform 83"/>
            <p:cNvSpPr>
              <a:spLocks/>
            </p:cNvSpPr>
            <p:nvPr/>
          </p:nvSpPr>
          <p:spPr bwMode="invGray">
            <a:xfrm>
              <a:off x="3852" y="3020"/>
              <a:ext cx="16"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88" name="Freeform 84"/>
            <p:cNvSpPr>
              <a:spLocks/>
            </p:cNvSpPr>
            <p:nvPr/>
          </p:nvSpPr>
          <p:spPr bwMode="invGray">
            <a:xfrm>
              <a:off x="4688" y="3643"/>
              <a:ext cx="45" cy="60"/>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89" name="Freeform 85"/>
            <p:cNvSpPr>
              <a:spLocks/>
            </p:cNvSpPr>
            <p:nvPr/>
          </p:nvSpPr>
          <p:spPr bwMode="invGray">
            <a:xfrm>
              <a:off x="4919" y="3594"/>
              <a:ext cx="53" cy="46"/>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90" name="Freeform 86"/>
            <p:cNvSpPr>
              <a:spLocks/>
            </p:cNvSpPr>
            <p:nvPr/>
          </p:nvSpPr>
          <p:spPr bwMode="invGray">
            <a:xfrm>
              <a:off x="4759" y="3569"/>
              <a:ext cx="17" cy="23"/>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91" name="Freeform 87"/>
            <p:cNvSpPr>
              <a:spLocks/>
            </p:cNvSpPr>
            <p:nvPr/>
          </p:nvSpPr>
          <p:spPr bwMode="invGray">
            <a:xfrm>
              <a:off x="4751" y="3547"/>
              <a:ext cx="20" cy="17"/>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92" name="Freeform 88"/>
            <p:cNvSpPr>
              <a:spLocks/>
            </p:cNvSpPr>
            <p:nvPr/>
          </p:nvSpPr>
          <p:spPr bwMode="invGray">
            <a:xfrm>
              <a:off x="4598" y="3353"/>
              <a:ext cx="24" cy="33"/>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93" name="Freeform 89"/>
            <p:cNvSpPr>
              <a:spLocks/>
            </p:cNvSpPr>
            <p:nvPr/>
          </p:nvSpPr>
          <p:spPr bwMode="invGray">
            <a:xfrm>
              <a:off x="4632" y="3396"/>
              <a:ext cx="26" cy="33"/>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94" name="Freeform 90"/>
            <p:cNvSpPr>
              <a:spLocks/>
            </p:cNvSpPr>
            <p:nvPr/>
          </p:nvSpPr>
          <p:spPr bwMode="invGray">
            <a:xfrm>
              <a:off x="4659" y="3459"/>
              <a:ext cx="28" cy="28"/>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95" name="Freeform 91"/>
            <p:cNvSpPr>
              <a:spLocks/>
            </p:cNvSpPr>
            <p:nvPr/>
          </p:nvSpPr>
          <p:spPr bwMode="invGray">
            <a:xfrm>
              <a:off x="4693" y="3449"/>
              <a:ext cx="28" cy="26"/>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96" name="Freeform 92"/>
            <p:cNvSpPr>
              <a:spLocks/>
            </p:cNvSpPr>
            <p:nvPr/>
          </p:nvSpPr>
          <p:spPr bwMode="invGray">
            <a:xfrm>
              <a:off x="4683" y="3413"/>
              <a:ext cx="26" cy="20"/>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97" name="Freeform 93"/>
            <p:cNvSpPr>
              <a:spLocks/>
            </p:cNvSpPr>
            <p:nvPr/>
          </p:nvSpPr>
          <p:spPr bwMode="invGray">
            <a:xfrm>
              <a:off x="4657" y="3388"/>
              <a:ext cx="26" cy="35"/>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98" name="Freeform 94"/>
            <p:cNvSpPr>
              <a:spLocks/>
            </p:cNvSpPr>
            <p:nvPr/>
          </p:nvSpPr>
          <p:spPr bwMode="invGray">
            <a:xfrm>
              <a:off x="4625" y="3372"/>
              <a:ext cx="24" cy="26"/>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99" name="Freeform 95"/>
            <p:cNvSpPr>
              <a:spLocks/>
            </p:cNvSpPr>
            <p:nvPr/>
          </p:nvSpPr>
          <p:spPr bwMode="invGray">
            <a:xfrm>
              <a:off x="4665" y="3425"/>
              <a:ext cx="24" cy="26"/>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00" name="Freeform 96"/>
            <p:cNvSpPr>
              <a:spLocks/>
            </p:cNvSpPr>
            <p:nvPr/>
          </p:nvSpPr>
          <p:spPr bwMode="invGray">
            <a:xfrm>
              <a:off x="3055" y="2051"/>
              <a:ext cx="141" cy="108"/>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01" name="Freeform 97"/>
            <p:cNvSpPr>
              <a:spLocks/>
            </p:cNvSpPr>
            <p:nvPr/>
          </p:nvSpPr>
          <p:spPr bwMode="invGray">
            <a:xfrm>
              <a:off x="3139" y="2155"/>
              <a:ext cx="40" cy="12"/>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02" name="Freeform 98"/>
            <p:cNvSpPr>
              <a:spLocks/>
            </p:cNvSpPr>
            <p:nvPr/>
          </p:nvSpPr>
          <p:spPr bwMode="invGray">
            <a:xfrm>
              <a:off x="3344" y="1999"/>
              <a:ext cx="42" cy="28"/>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03" name="Freeform 99"/>
            <p:cNvSpPr>
              <a:spLocks/>
            </p:cNvSpPr>
            <p:nvPr/>
          </p:nvSpPr>
          <p:spPr bwMode="invGray">
            <a:xfrm>
              <a:off x="3374" y="2012"/>
              <a:ext cx="50" cy="20"/>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04" name="Freeform 100"/>
            <p:cNvSpPr>
              <a:spLocks/>
            </p:cNvSpPr>
            <p:nvPr/>
          </p:nvSpPr>
          <p:spPr bwMode="invGray">
            <a:xfrm>
              <a:off x="3428" y="2015"/>
              <a:ext cx="50" cy="32"/>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05" name="Freeform 101"/>
            <p:cNvSpPr>
              <a:spLocks/>
            </p:cNvSpPr>
            <p:nvPr/>
          </p:nvSpPr>
          <p:spPr bwMode="invGray">
            <a:xfrm>
              <a:off x="3777" y="2042"/>
              <a:ext cx="88" cy="31"/>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06" name="Freeform 102"/>
            <p:cNvSpPr>
              <a:spLocks/>
            </p:cNvSpPr>
            <p:nvPr/>
          </p:nvSpPr>
          <p:spPr bwMode="invGray">
            <a:xfrm>
              <a:off x="3867" y="2041"/>
              <a:ext cx="46" cy="24"/>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07" name="Freeform 103"/>
            <p:cNvSpPr>
              <a:spLocks/>
            </p:cNvSpPr>
            <p:nvPr/>
          </p:nvSpPr>
          <p:spPr bwMode="invGray">
            <a:xfrm>
              <a:off x="3846" y="2070"/>
              <a:ext cx="37" cy="17"/>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08" name="Freeform 104"/>
            <p:cNvSpPr>
              <a:spLocks/>
            </p:cNvSpPr>
            <p:nvPr/>
          </p:nvSpPr>
          <p:spPr bwMode="invGray">
            <a:xfrm>
              <a:off x="4098" y="2294"/>
              <a:ext cx="76" cy="114"/>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09" name="Freeform 105"/>
            <p:cNvSpPr>
              <a:spLocks/>
            </p:cNvSpPr>
            <p:nvPr/>
          </p:nvSpPr>
          <p:spPr bwMode="invGray">
            <a:xfrm>
              <a:off x="4159" y="2412"/>
              <a:ext cx="55" cy="78"/>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10" name="Freeform 106"/>
            <p:cNvSpPr>
              <a:spLocks/>
            </p:cNvSpPr>
            <p:nvPr/>
          </p:nvSpPr>
          <p:spPr bwMode="invGray">
            <a:xfrm>
              <a:off x="4123" y="2492"/>
              <a:ext cx="109" cy="189"/>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11" name="Freeform 107"/>
            <p:cNvSpPr>
              <a:spLocks/>
            </p:cNvSpPr>
            <p:nvPr/>
          </p:nvSpPr>
          <p:spPr bwMode="invGray">
            <a:xfrm>
              <a:off x="3062" y="1988"/>
              <a:ext cx="52" cy="30"/>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12" name="Freeform 108"/>
            <p:cNvSpPr>
              <a:spLocks/>
            </p:cNvSpPr>
            <p:nvPr/>
          </p:nvSpPr>
          <p:spPr bwMode="invGray">
            <a:xfrm>
              <a:off x="2955" y="1997"/>
              <a:ext cx="19" cy="22"/>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13" name="Freeform 109"/>
            <p:cNvSpPr>
              <a:spLocks/>
            </p:cNvSpPr>
            <p:nvPr/>
          </p:nvSpPr>
          <p:spPr bwMode="invGray">
            <a:xfrm>
              <a:off x="2979" y="1996"/>
              <a:ext cx="37" cy="27"/>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14" name="Freeform 110"/>
            <p:cNvSpPr>
              <a:spLocks/>
            </p:cNvSpPr>
            <p:nvPr/>
          </p:nvSpPr>
          <p:spPr bwMode="invGray">
            <a:xfrm>
              <a:off x="3040" y="1987"/>
              <a:ext cx="20" cy="16"/>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15" name="Freeform 111"/>
            <p:cNvSpPr>
              <a:spLocks/>
            </p:cNvSpPr>
            <p:nvPr/>
          </p:nvSpPr>
          <p:spPr bwMode="invGray">
            <a:xfrm>
              <a:off x="3022" y="2005"/>
              <a:ext cx="15"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16" name="Freeform 112"/>
            <p:cNvSpPr>
              <a:spLocks/>
            </p:cNvSpPr>
            <p:nvPr/>
          </p:nvSpPr>
          <p:spPr bwMode="invGray">
            <a:xfrm>
              <a:off x="4162" y="2021"/>
              <a:ext cx="18" cy="33"/>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17" name="Freeform 113"/>
            <p:cNvSpPr>
              <a:spLocks/>
            </p:cNvSpPr>
            <p:nvPr/>
          </p:nvSpPr>
          <p:spPr bwMode="invGray">
            <a:xfrm>
              <a:off x="3278" y="3473"/>
              <a:ext cx="31" cy="18"/>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18" name="Freeform 114"/>
            <p:cNvSpPr>
              <a:spLocks/>
            </p:cNvSpPr>
            <p:nvPr/>
          </p:nvSpPr>
          <p:spPr bwMode="invGray">
            <a:xfrm>
              <a:off x="3318" y="3466"/>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19" name="Freeform 115"/>
            <p:cNvSpPr>
              <a:spLocks/>
            </p:cNvSpPr>
            <p:nvPr/>
          </p:nvSpPr>
          <p:spPr bwMode="invGray">
            <a:xfrm>
              <a:off x="3251" y="3312"/>
              <a:ext cx="9"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20" name="Freeform 116"/>
            <p:cNvSpPr>
              <a:spLocks/>
            </p:cNvSpPr>
            <p:nvPr/>
          </p:nvSpPr>
          <p:spPr bwMode="invGray">
            <a:xfrm>
              <a:off x="3311" y="3239"/>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21" name="Freeform 117"/>
            <p:cNvSpPr>
              <a:spLocks/>
            </p:cNvSpPr>
            <p:nvPr/>
          </p:nvSpPr>
          <p:spPr bwMode="invGray">
            <a:xfrm>
              <a:off x="3287" y="3238"/>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22" name="Freeform 118"/>
            <p:cNvSpPr>
              <a:spLocks/>
            </p:cNvSpPr>
            <p:nvPr/>
          </p:nvSpPr>
          <p:spPr bwMode="invGray">
            <a:xfrm>
              <a:off x="3276" y="3260"/>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23" name="Freeform 119"/>
            <p:cNvSpPr>
              <a:spLocks/>
            </p:cNvSpPr>
            <p:nvPr/>
          </p:nvSpPr>
          <p:spPr bwMode="invGray">
            <a:xfrm>
              <a:off x="3251" y="3294"/>
              <a:ext cx="9"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24" name="Freeform 120"/>
            <p:cNvSpPr>
              <a:spLocks/>
            </p:cNvSpPr>
            <p:nvPr/>
          </p:nvSpPr>
          <p:spPr bwMode="invGray">
            <a:xfrm>
              <a:off x="3270" y="3281"/>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25" name="Freeform 121"/>
            <p:cNvSpPr>
              <a:spLocks/>
            </p:cNvSpPr>
            <p:nvPr/>
          </p:nvSpPr>
          <p:spPr bwMode="invGray">
            <a:xfrm>
              <a:off x="2537" y="2293"/>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26" name="Freeform 122"/>
            <p:cNvSpPr>
              <a:spLocks/>
            </p:cNvSpPr>
            <p:nvPr/>
          </p:nvSpPr>
          <p:spPr bwMode="invGray">
            <a:xfrm>
              <a:off x="2476" y="2259"/>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27" name="Freeform 123"/>
            <p:cNvSpPr>
              <a:spLocks/>
            </p:cNvSpPr>
            <p:nvPr/>
          </p:nvSpPr>
          <p:spPr bwMode="invGray">
            <a:xfrm>
              <a:off x="2238" y="2042"/>
              <a:ext cx="2060" cy="1644"/>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grpFill/>
            <a:ln>
              <a:noFill/>
            </a:ln>
            <a:effectLst/>
            <a:extLst>
              <a:ext uri="{91240B29-F687-4F45-9708-019B960494DF}">
                <a14:hiddenLine xmlns:a14="http://schemas.microsoft.com/office/drawing/2010/main" w="12700" cap="flat" cmpd="sng">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grpSp>
      <p:pic>
        <p:nvPicPr>
          <p:cNvPr id="1028" name="Picture 19" descr="1"/>
          <p:cNvPicPr>
            <a:picLocks noChangeAspect="1" noChangeArrowheads="1"/>
          </p:cNvPicPr>
          <p:nvPr/>
        </p:nvPicPr>
        <p:blipFill>
          <a:blip r:embed="rId14">
            <a:extLst>
              <a:ext uri="{28A0092B-C50C-407E-A947-70E740481C1C}">
                <a14:useLocalDpi xmlns:a14="http://schemas.microsoft.com/office/drawing/2010/main" val="0"/>
              </a:ext>
            </a:extLst>
          </a:blip>
          <a:srcRect b="38461"/>
          <a:stretch>
            <a:fillRect/>
          </a:stretch>
        </p:blipFill>
        <p:spPr bwMode="auto">
          <a:xfrm>
            <a:off x="0" y="6324600"/>
            <a:ext cx="91440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Rectangle 3"/>
          <p:cNvSpPr>
            <a:spLocks noGrp="1" noChangeArrowheads="1"/>
          </p:cNvSpPr>
          <p:nvPr>
            <p:ph type="body" idx="1"/>
          </p:nvPr>
        </p:nvSpPr>
        <p:spPr bwMode="auto">
          <a:xfrm>
            <a:off x="457200" y="12954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30" name="Rectangle 6"/>
          <p:cNvSpPr>
            <a:spLocks noGrp="1" noChangeArrowheads="1"/>
          </p:cNvSpPr>
          <p:nvPr>
            <p:ph type="sldNum" sz="quarter" idx="4"/>
          </p:nvPr>
        </p:nvSpPr>
        <p:spPr bwMode="auto">
          <a:xfrm>
            <a:off x="8378825" y="6537325"/>
            <a:ext cx="5143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b="0">
                <a:solidFill>
                  <a:srgbClr val="002060"/>
                </a:solidFill>
                <a:ea typeface="宋体" charset="-122"/>
              </a:defRPr>
            </a:lvl1pPr>
          </a:lstStyle>
          <a:p>
            <a:pPr>
              <a:defRPr/>
            </a:pPr>
            <a:fld id="{19F9A2C6-F662-4950-9AF8-C03DDFFA4018}" type="slidenum">
              <a:rPr lang="zh-CN" altLang="en-US"/>
              <a:pPr>
                <a:defRPr/>
              </a:pPr>
              <a:t>‹#›</a:t>
            </a:fld>
            <a:endParaRPr lang="en-US" altLang="zh-CN" dirty="0"/>
          </a:p>
        </p:txBody>
      </p:sp>
      <p:grpSp>
        <p:nvGrpSpPr>
          <p:cNvPr id="1031" name="组合 1"/>
          <p:cNvGrpSpPr>
            <a:grpSpLocks/>
          </p:cNvGrpSpPr>
          <p:nvPr userDrawn="1"/>
        </p:nvGrpSpPr>
        <p:grpSpPr bwMode="auto">
          <a:xfrm>
            <a:off x="8101013" y="5667375"/>
            <a:ext cx="987425" cy="928688"/>
            <a:chOff x="7891463" y="5608638"/>
            <a:chExt cx="1235075" cy="1160462"/>
          </a:xfrm>
        </p:grpSpPr>
        <p:pic>
          <p:nvPicPr>
            <p:cNvPr id="1035" name="Picture 9" descr="artplus_nature_naturalcity42_a"/>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891463" y="5935663"/>
              <a:ext cx="1235075" cy="83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6" name="Picture 10" descr="artplus_nature_naturalcity42_b"/>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981950" y="5916613"/>
              <a:ext cx="828675"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Picture 11" descr="artplus_nature_naturalcity42_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161338" y="5608638"/>
              <a:ext cx="430212"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8" name="Picture 12" descr="artplus_nature_naturalcity42_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102600" y="5849938"/>
              <a:ext cx="173038"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32" name="Rectangle 2"/>
          <p:cNvSpPr>
            <a:spLocks noGrp="1" noChangeArrowheads="1"/>
          </p:cNvSpPr>
          <p:nvPr>
            <p:ph type="title"/>
          </p:nvPr>
        </p:nvSpPr>
        <p:spPr bwMode="auto">
          <a:xfrm>
            <a:off x="457200" y="228600"/>
            <a:ext cx="8229600"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单击此处编辑母版标题样式</a:t>
            </a:r>
          </a:p>
        </p:txBody>
      </p:sp>
      <p:sp>
        <p:nvSpPr>
          <p:cNvPr id="18" name="页脚占位符 4"/>
          <p:cNvSpPr>
            <a:spLocks noGrp="1"/>
          </p:cNvSpPr>
          <p:nvPr>
            <p:ph type="ftr" sz="quarter" idx="3"/>
          </p:nvPr>
        </p:nvSpPr>
        <p:spPr>
          <a:xfrm>
            <a:off x="3124200" y="6537325"/>
            <a:ext cx="2895600" cy="244475"/>
          </a:xfrm>
          <a:prstGeom prst="rect">
            <a:avLst/>
          </a:prstGeom>
        </p:spPr>
        <p:txBody>
          <a:bodyPr vert="horz" wrap="square" lIns="91440" tIns="45720" rIns="91440" bIns="45720" numCol="1" anchor="t" anchorCtr="0" compatLnSpc="1">
            <a:prstTxWarp prst="textNoShape">
              <a:avLst/>
            </a:prstTxWarp>
          </a:bodyPr>
          <a:lstStyle>
            <a:lvl1pPr algn="ctr">
              <a:defRPr sz="1200" smtClean="0">
                <a:solidFill>
                  <a:srgbClr val="002060"/>
                </a:solidFill>
                <a:ea typeface="宋体" charset="-122"/>
              </a:defRPr>
            </a:lvl1pPr>
          </a:lstStyle>
          <a:p>
            <a:pPr>
              <a:defRPr/>
            </a:pPr>
            <a:r>
              <a:rPr lang="zh-CN" altLang="en-US"/>
              <a:t>密码学导论</a:t>
            </a:r>
            <a:r>
              <a:rPr lang="en-US" altLang="zh-CN"/>
              <a:t>--</a:t>
            </a:r>
            <a:r>
              <a:rPr lang="zh-CN" altLang="en-US"/>
              <a:t>中国科学技术大学</a:t>
            </a:r>
            <a:endParaRPr lang="en-US" altLang="zh-CN"/>
          </a:p>
        </p:txBody>
      </p:sp>
      <p:grpSp>
        <p:nvGrpSpPr>
          <p:cNvPr id="128" name="Group 15"/>
          <p:cNvGrpSpPr>
            <a:grpSpLocks/>
          </p:cNvGrpSpPr>
          <p:nvPr userDrawn="1"/>
        </p:nvGrpSpPr>
        <p:grpSpPr bwMode="auto">
          <a:xfrm>
            <a:off x="623" y="0"/>
            <a:ext cx="4357476" cy="714965"/>
            <a:chOff x="664" y="1951"/>
            <a:chExt cx="4308" cy="2120"/>
          </a:xfrm>
          <a:solidFill>
            <a:schemeClr val="bg1">
              <a:alpha val="21000"/>
            </a:schemeClr>
          </a:solidFill>
        </p:grpSpPr>
        <p:sp>
          <p:nvSpPr>
            <p:cNvPr id="129" name="Freeform 16"/>
            <p:cNvSpPr>
              <a:spLocks/>
            </p:cNvSpPr>
            <p:nvPr/>
          </p:nvSpPr>
          <p:spPr bwMode="invGray">
            <a:xfrm>
              <a:off x="743" y="2045"/>
              <a:ext cx="1267" cy="1938"/>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30" name="Freeform 17"/>
            <p:cNvSpPr>
              <a:spLocks/>
            </p:cNvSpPr>
            <p:nvPr/>
          </p:nvSpPr>
          <p:spPr bwMode="invGray">
            <a:xfrm>
              <a:off x="703" y="2230"/>
              <a:ext cx="34" cy="28"/>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31" name="Freeform 18"/>
            <p:cNvSpPr>
              <a:spLocks/>
            </p:cNvSpPr>
            <p:nvPr/>
          </p:nvSpPr>
          <p:spPr bwMode="invGray">
            <a:xfrm>
              <a:off x="1010" y="2353"/>
              <a:ext cx="39" cy="32"/>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32" name="Freeform 19"/>
            <p:cNvSpPr>
              <a:spLocks/>
            </p:cNvSpPr>
            <p:nvPr/>
          </p:nvSpPr>
          <p:spPr bwMode="invGray">
            <a:xfrm>
              <a:off x="1792" y="2409"/>
              <a:ext cx="98" cy="74"/>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33" name="Freeform 20"/>
            <p:cNvSpPr>
              <a:spLocks/>
            </p:cNvSpPr>
            <p:nvPr/>
          </p:nvSpPr>
          <p:spPr bwMode="invGray">
            <a:xfrm>
              <a:off x="1318" y="2793"/>
              <a:ext cx="158" cy="84"/>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34" name="Freeform 21"/>
            <p:cNvSpPr>
              <a:spLocks/>
            </p:cNvSpPr>
            <p:nvPr/>
          </p:nvSpPr>
          <p:spPr bwMode="invGray">
            <a:xfrm>
              <a:off x="1448" y="2857"/>
              <a:ext cx="99" cy="41"/>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35" name="Freeform 22"/>
            <p:cNvSpPr>
              <a:spLocks/>
            </p:cNvSpPr>
            <p:nvPr/>
          </p:nvSpPr>
          <p:spPr bwMode="invGray">
            <a:xfrm>
              <a:off x="1553" y="2883"/>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36" name="Freeform 23"/>
            <p:cNvSpPr>
              <a:spLocks/>
            </p:cNvSpPr>
            <p:nvPr/>
          </p:nvSpPr>
          <p:spPr bwMode="invGray">
            <a:xfrm>
              <a:off x="1609" y="2886"/>
              <a:ext cx="12" cy="25"/>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37" name="Freeform 24"/>
            <p:cNvSpPr>
              <a:spLocks/>
            </p:cNvSpPr>
            <p:nvPr/>
          </p:nvSpPr>
          <p:spPr bwMode="invGray">
            <a:xfrm>
              <a:off x="1426" y="2040"/>
              <a:ext cx="180" cy="88"/>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38" name="Freeform 25"/>
            <p:cNvSpPr>
              <a:spLocks/>
            </p:cNvSpPr>
            <p:nvPr/>
          </p:nvSpPr>
          <p:spPr bwMode="invGray">
            <a:xfrm>
              <a:off x="1506" y="1999"/>
              <a:ext cx="146" cy="60"/>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39" name="Freeform 26"/>
            <p:cNvSpPr>
              <a:spLocks/>
            </p:cNvSpPr>
            <p:nvPr/>
          </p:nvSpPr>
          <p:spPr bwMode="invGray">
            <a:xfrm>
              <a:off x="1711" y="2069"/>
              <a:ext cx="233" cy="190"/>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40" name="Freeform 27"/>
            <p:cNvSpPr>
              <a:spLocks/>
            </p:cNvSpPr>
            <p:nvPr/>
          </p:nvSpPr>
          <p:spPr bwMode="invGray">
            <a:xfrm>
              <a:off x="1709" y="1987"/>
              <a:ext cx="44" cy="37"/>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41" name="Freeform 28"/>
            <p:cNvSpPr>
              <a:spLocks/>
            </p:cNvSpPr>
            <p:nvPr/>
          </p:nvSpPr>
          <p:spPr bwMode="invGray">
            <a:xfrm>
              <a:off x="1625" y="2057"/>
              <a:ext cx="65" cy="42"/>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42" name="Freeform 29"/>
            <p:cNvSpPr>
              <a:spLocks/>
            </p:cNvSpPr>
            <p:nvPr/>
          </p:nvSpPr>
          <p:spPr bwMode="invGray">
            <a:xfrm>
              <a:off x="1693" y="2065"/>
              <a:ext cx="54" cy="25"/>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43" name="Freeform 30"/>
            <p:cNvSpPr>
              <a:spLocks/>
            </p:cNvSpPr>
            <p:nvPr/>
          </p:nvSpPr>
          <p:spPr bwMode="invGray">
            <a:xfrm>
              <a:off x="1664" y="2029"/>
              <a:ext cx="64" cy="34"/>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44" name="Freeform 31"/>
            <p:cNvSpPr>
              <a:spLocks/>
            </p:cNvSpPr>
            <p:nvPr/>
          </p:nvSpPr>
          <p:spPr bwMode="invGray">
            <a:xfrm>
              <a:off x="1637" y="1997"/>
              <a:ext cx="44" cy="24"/>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45" name="Freeform 32"/>
            <p:cNvSpPr>
              <a:spLocks/>
            </p:cNvSpPr>
            <p:nvPr/>
          </p:nvSpPr>
          <p:spPr bwMode="invGray">
            <a:xfrm>
              <a:off x="1751" y="2000"/>
              <a:ext cx="114" cy="77"/>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46" name="Freeform 33"/>
            <p:cNvSpPr>
              <a:spLocks/>
            </p:cNvSpPr>
            <p:nvPr/>
          </p:nvSpPr>
          <p:spPr bwMode="invGray">
            <a:xfrm>
              <a:off x="664" y="2245"/>
              <a:ext cx="25" cy="15"/>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47" name="Freeform 34"/>
            <p:cNvSpPr>
              <a:spLocks/>
            </p:cNvSpPr>
            <p:nvPr/>
          </p:nvSpPr>
          <p:spPr bwMode="invGray">
            <a:xfrm>
              <a:off x="1421" y="2756"/>
              <a:ext cx="16"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48" name="Freeform 35"/>
            <p:cNvSpPr>
              <a:spLocks/>
            </p:cNvSpPr>
            <p:nvPr/>
          </p:nvSpPr>
          <p:spPr bwMode="invGray">
            <a:xfrm>
              <a:off x="1424" y="2781"/>
              <a:ext cx="16"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49" name="Freeform 36"/>
            <p:cNvSpPr>
              <a:spLocks/>
            </p:cNvSpPr>
            <p:nvPr/>
          </p:nvSpPr>
          <p:spPr bwMode="invGray">
            <a:xfrm>
              <a:off x="1628" y="2913"/>
              <a:ext cx="15"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50" name="Freeform 37"/>
            <p:cNvSpPr>
              <a:spLocks/>
            </p:cNvSpPr>
            <p:nvPr/>
          </p:nvSpPr>
          <p:spPr bwMode="invGray">
            <a:xfrm>
              <a:off x="1752" y="2429"/>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51" name="Freeform 38"/>
            <p:cNvSpPr>
              <a:spLocks/>
            </p:cNvSpPr>
            <p:nvPr/>
          </p:nvSpPr>
          <p:spPr bwMode="invGray">
            <a:xfrm>
              <a:off x="1652" y="2224"/>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52" name="Freeform 39"/>
            <p:cNvSpPr>
              <a:spLocks/>
            </p:cNvSpPr>
            <p:nvPr/>
          </p:nvSpPr>
          <p:spPr bwMode="invGray">
            <a:xfrm>
              <a:off x="1717" y="2045"/>
              <a:ext cx="39"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53" name="Freeform 40"/>
            <p:cNvSpPr>
              <a:spLocks/>
            </p:cNvSpPr>
            <p:nvPr/>
          </p:nvSpPr>
          <p:spPr bwMode="invGray">
            <a:xfrm>
              <a:off x="1780" y="2153"/>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54" name="Freeform 41"/>
            <p:cNvSpPr>
              <a:spLocks/>
            </p:cNvSpPr>
            <p:nvPr/>
          </p:nvSpPr>
          <p:spPr bwMode="invGray">
            <a:xfrm>
              <a:off x="1796" y="1951"/>
              <a:ext cx="696" cy="346"/>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55" name="Freeform 42"/>
            <p:cNvSpPr>
              <a:spLocks/>
            </p:cNvSpPr>
            <p:nvPr/>
          </p:nvSpPr>
          <p:spPr bwMode="invGray">
            <a:xfrm>
              <a:off x="2009" y="2135"/>
              <a:ext cx="39" cy="24"/>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56" name="Freeform 43"/>
            <p:cNvSpPr>
              <a:spLocks/>
            </p:cNvSpPr>
            <p:nvPr/>
          </p:nvSpPr>
          <p:spPr bwMode="invGray">
            <a:xfrm>
              <a:off x="2292" y="2201"/>
              <a:ext cx="128" cy="54"/>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57" name="Freeform 44"/>
            <p:cNvSpPr>
              <a:spLocks/>
            </p:cNvSpPr>
            <p:nvPr/>
          </p:nvSpPr>
          <p:spPr bwMode="invGray">
            <a:xfrm>
              <a:off x="2393" y="2038"/>
              <a:ext cx="39" cy="24"/>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58" name="Freeform 45"/>
            <p:cNvSpPr>
              <a:spLocks/>
            </p:cNvSpPr>
            <p:nvPr/>
          </p:nvSpPr>
          <p:spPr bwMode="invGray">
            <a:xfrm>
              <a:off x="2662" y="2006"/>
              <a:ext cx="155" cy="63"/>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59" name="Freeform 46"/>
            <p:cNvSpPr>
              <a:spLocks/>
            </p:cNvSpPr>
            <p:nvPr/>
          </p:nvSpPr>
          <p:spPr bwMode="invGray">
            <a:xfrm>
              <a:off x="2759" y="2039"/>
              <a:ext cx="48" cy="21"/>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60" name="Freeform 47"/>
            <p:cNvSpPr>
              <a:spLocks/>
            </p:cNvSpPr>
            <p:nvPr/>
          </p:nvSpPr>
          <p:spPr bwMode="invGray">
            <a:xfrm>
              <a:off x="2467" y="2311"/>
              <a:ext cx="109" cy="132"/>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61" name="Freeform 48"/>
            <p:cNvSpPr>
              <a:spLocks/>
            </p:cNvSpPr>
            <p:nvPr/>
          </p:nvSpPr>
          <p:spPr bwMode="invGray">
            <a:xfrm>
              <a:off x="2413" y="2359"/>
              <a:ext cx="69" cy="68"/>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62" name="Freeform 49"/>
            <p:cNvSpPr>
              <a:spLocks/>
            </p:cNvSpPr>
            <p:nvPr/>
          </p:nvSpPr>
          <p:spPr bwMode="invGray">
            <a:xfrm>
              <a:off x="4099" y="3502"/>
              <a:ext cx="474" cy="495"/>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63" name="Freeform 50"/>
            <p:cNvSpPr>
              <a:spLocks/>
            </p:cNvSpPr>
            <p:nvPr/>
          </p:nvSpPr>
          <p:spPr bwMode="invGray">
            <a:xfrm>
              <a:off x="4246" y="3241"/>
              <a:ext cx="319" cy="210"/>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FEFEFE">
                        <a:gamma/>
                        <a:shade val="60000"/>
                        <a:invGamma/>
                        <a:alpha val="50000"/>
                      </a:srgbClr>
                    </a:outerShdw>
                  </a:effectLst>
                </a14:hiddenEffects>
              </a:ext>
            </a:extLst>
          </p:spPr>
          <p:txBody>
            <a:bodyPr/>
            <a:lstStyle/>
            <a:p>
              <a:pPr>
                <a:defRPr/>
              </a:pPr>
              <a:endParaRPr lang="zh-CN" altLang="en-US"/>
            </a:p>
          </p:txBody>
        </p:sp>
        <p:sp>
          <p:nvSpPr>
            <p:cNvPr id="164" name="Freeform 51"/>
            <p:cNvSpPr>
              <a:spLocks/>
            </p:cNvSpPr>
            <p:nvPr/>
          </p:nvSpPr>
          <p:spPr bwMode="invGray">
            <a:xfrm>
              <a:off x="4255" y="3243"/>
              <a:ext cx="311" cy="211"/>
            </a:xfrm>
            <a:custGeom>
              <a:avLst/>
              <a:gdLst>
                <a:gd name="T0" fmla="*/ 0 w 416"/>
                <a:gd name="T1" fmla="*/ 1 h 282"/>
                <a:gd name="T2" fmla="*/ 20 w 416"/>
                <a:gd name="T3" fmla="*/ 37 h 282"/>
                <a:gd name="T4" fmla="*/ 28 w 416"/>
                <a:gd name="T5" fmla="*/ 49 h 282"/>
                <a:gd name="T6" fmla="*/ 84 w 416"/>
                <a:gd name="T7" fmla="*/ 89 h 282"/>
                <a:gd name="T8" fmla="*/ 120 w 416"/>
                <a:gd name="T9" fmla="*/ 113 h 282"/>
                <a:gd name="T10" fmla="*/ 132 w 416"/>
                <a:gd name="T11" fmla="*/ 121 h 282"/>
                <a:gd name="T12" fmla="*/ 136 w 416"/>
                <a:gd name="T13" fmla="*/ 169 h 282"/>
                <a:gd name="T14" fmla="*/ 116 w 416"/>
                <a:gd name="T15" fmla="*/ 201 h 282"/>
                <a:gd name="T16" fmla="*/ 136 w 416"/>
                <a:gd name="T17" fmla="*/ 197 h 282"/>
                <a:gd name="T18" fmla="*/ 148 w 416"/>
                <a:gd name="T19" fmla="*/ 189 h 282"/>
                <a:gd name="T20" fmla="*/ 160 w 416"/>
                <a:gd name="T21" fmla="*/ 201 h 282"/>
                <a:gd name="T22" fmla="*/ 184 w 416"/>
                <a:gd name="T23" fmla="*/ 217 h 282"/>
                <a:gd name="T24" fmla="*/ 208 w 416"/>
                <a:gd name="T25" fmla="*/ 233 h 282"/>
                <a:gd name="T26" fmla="*/ 240 w 416"/>
                <a:gd name="T27" fmla="*/ 221 h 282"/>
                <a:gd name="T28" fmla="*/ 248 w 416"/>
                <a:gd name="T29" fmla="*/ 197 h 282"/>
                <a:gd name="T30" fmla="*/ 268 w 416"/>
                <a:gd name="T31" fmla="*/ 201 h 282"/>
                <a:gd name="T32" fmla="*/ 292 w 416"/>
                <a:gd name="T33" fmla="*/ 209 h 282"/>
                <a:gd name="T34" fmla="*/ 340 w 416"/>
                <a:gd name="T35" fmla="*/ 281 h 282"/>
                <a:gd name="T36" fmla="*/ 356 w 416"/>
                <a:gd name="T37" fmla="*/ 277 h 282"/>
                <a:gd name="T38" fmla="*/ 352 w 416"/>
                <a:gd name="T39" fmla="*/ 253 h 282"/>
                <a:gd name="T40" fmla="*/ 316 w 416"/>
                <a:gd name="T41" fmla="*/ 197 h 282"/>
                <a:gd name="T42" fmla="*/ 360 w 416"/>
                <a:gd name="T43" fmla="*/ 173 h 282"/>
                <a:gd name="T44" fmla="*/ 408 w 416"/>
                <a:gd name="T45" fmla="*/ 145 h 282"/>
                <a:gd name="T46" fmla="*/ 409 w 416"/>
                <a:gd name="T47" fmla="*/ 120 h 282"/>
                <a:gd name="T48" fmla="*/ 367 w 416"/>
                <a:gd name="T49" fmla="*/ 138 h 282"/>
                <a:gd name="T50" fmla="*/ 308 w 416"/>
                <a:gd name="T51" fmla="*/ 137 h 282"/>
                <a:gd name="T52" fmla="*/ 264 w 416"/>
                <a:gd name="T53" fmla="*/ 97 h 282"/>
                <a:gd name="T54" fmla="*/ 180 w 416"/>
                <a:gd name="T55" fmla="*/ 61 h 282"/>
                <a:gd name="T56" fmla="*/ 132 w 416"/>
                <a:gd name="T57" fmla="*/ 33 h 282"/>
                <a:gd name="T58" fmla="*/ 92 w 416"/>
                <a:gd name="T59" fmla="*/ 41 h 282"/>
                <a:gd name="T60" fmla="*/ 76 w 416"/>
                <a:gd name="T61" fmla="*/ 57 h 282"/>
                <a:gd name="T62" fmla="*/ 56 w 416"/>
                <a:gd name="T63" fmla="*/ 17 h 282"/>
                <a:gd name="T64" fmla="*/ 0 w 416"/>
                <a:gd name="T65" fmla="*/ 1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65" name="Freeform 52"/>
            <p:cNvSpPr>
              <a:spLocks/>
            </p:cNvSpPr>
            <p:nvPr/>
          </p:nvSpPr>
          <p:spPr bwMode="invGray">
            <a:xfrm>
              <a:off x="4485" y="4013"/>
              <a:ext cx="45" cy="58"/>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66" name="Freeform 53"/>
            <p:cNvSpPr>
              <a:spLocks/>
            </p:cNvSpPr>
            <p:nvPr/>
          </p:nvSpPr>
          <p:spPr bwMode="invGray">
            <a:xfrm>
              <a:off x="4621" y="3923"/>
              <a:ext cx="164" cy="85"/>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67" name="Freeform 54"/>
            <p:cNvSpPr>
              <a:spLocks/>
            </p:cNvSpPr>
            <p:nvPr/>
          </p:nvSpPr>
          <p:spPr bwMode="invGray">
            <a:xfrm>
              <a:off x="4791" y="3873"/>
              <a:ext cx="104" cy="92"/>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68" name="Freeform 55"/>
            <p:cNvSpPr>
              <a:spLocks/>
            </p:cNvSpPr>
            <p:nvPr/>
          </p:nvSpPr>
          <p:spPr bwMode="invGray">
            <a:xfrm>
              <a:off x="4846" y="3832"/>
              <a:ext cx="37" cy="26"/>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69" name="Freeform 56"/>
            <p:cNvSpPr>
              <a:spLocks/>
            </p:cNvSpPr>
            <p:nvPr/>
          </p:nvSpPr>
          <p:spPr bwMode="invGray">
            <a:xfrm>
              <a:off x="3123" y="3346"/>
              <a:ext cx="123" cy="201"/>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70" name="Freeform 57"/>
            <p:cNvSpPr>
              <a:spLocks/>
            </p:cNvSpPr>
            <p:nvPr/>
          </p:nvSpPr>
          <p:spPr bwMode="invGray">
            <a:xfrm>
              <a:off x="3655" y="3034"/>
              <a:ext cx="49" cy="61"/>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71" name="Freeform 58"/>
            <p:cNvSpPr>
              <a:spLocks/>
            </p:cNvSpPr>
            <p:nvPr/>
          </p:nvSpPr>
          <p:spPr bwMode="invGray">
            <a:xfrm>
              <a:off x="3988" y="3100"/>
              <a:ext cx="111" cy="183"/>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72" name="Freeform 59"/>
            <p:cNvSpPr>
              <a:spLocks/>
            </p:cNvSpPr>
            <p:nvPr/>
          </p:nvSpPr>
          <p:spPr bwMode="invGray">
            <a:xfrm>
              <a:off x="3894" y="3043"/>
              <a:ext cx="72" cy="137"/>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73" name="Freeform 60"/>
            <p:cNvSpPr>
              <a:spLocks/>
            </p:cNvSpPr>
            <p:nvPr/>
          </p:nvSpPr>
          <p:spPr bwMode="invGray">
            <a:xfrm>
              <a:off x="3943" y="3153"/>
              <a:ext cx="40" cy="131"/>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74" name="Freeform 61"/>
            <p:cNvSpPr>
              <a:spLocks/>
            </p:cNvSpPr>
            <p:nvPr/>
          </p:nvSpPr>
          <p:spPr bwMode="invGray">
            <a:xfrm>
              <a:off x="3988" y="3290"/>
              <a:ext cx="65" cy="54"/>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75" name="Freeform 62"/>
            <p:cNvSpPr>
              <a:spLocks/>
            </p:cNvSpPr>
            <p:nvPr/>
          </p:nvSpPr>
          <p:spPr bwMode="invGray">
            <a:xfrm>
              <a:off x="4092" y="3195"/>
              <a:ext cx="83" cy="117"/>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76" name="Freeform 63"/>
            <p:cNvSpPr>
              <a:spLocks/>
            </p:cNvSpPr>
            <p:nvPr/>
          </p:nvSpPr>
          <p:spPr bwMode="invGray">
            <a:xfrm>
              <a:off x="4064" y="2777"/>
              <a:ext cx="22" cy="71"/>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77" name="Freeform 64"/>
            <p:cNvSpPr>
              <a:spLocks/>
            </p:cNvSpPr>
            <p:nvPr/>
          </p:nvSpPr>
          <p:spPr bwMode="invGray">
            <a:xfrm>
              <a:off x="4078" y="2896"/>
              <a:ext cx="61" cy="118"/>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78" name="Freeform 65"/>
            <p:cNvSpPr>
              <a:spLocks/>
            </p:cNvSpPr>
            <p:nvPr/>
          </p:nvSpPr>
          <p:spPr bwMode="invGray">
            <a:xfrm>
              <a:off x="4121" y="3052"/>
              <a:ext cx="64" cy="79"/>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79" name="Freeform 66"/>
            <p:cNvSpPr>
              <a:spLocks/>
            </p:cNvSpPr>
            <p:nvPr/>
          </p:nvSpPr>
          <p:spPr bwMode="invGray">
            <a:xfrm>
              <a:off x="4197" y="3193"/>
              <a:ext cx="29" cy="49"/>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80" name="Freeform 67"/>
            <p:cNvSpPr>
              <a:spLocks/>
            </p:cNvSpPr>
            <p:nvPr/>
          </p:nvSpPr>
          <p:spPr bwMode="invGray">
            <a:xfrm>
              <a:off x="4181" y="3275"/>
              <a:ext cx="18" cy="17"/>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81" name="Freeform 68"/>
            <p:cNvSpPr>
              <a:spLocks/>
            </p:cNvSpPr>
            <p:nvPr/>
          </p:nvSpPr>
          <p:spPr bwMode="invGray">
            <a:xfrm>
              <a:off x="4208" y="3265"/>
              <a:ext cx="45" cy="37"/>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82" name="Freeform 69"/>
            <p:cNvSpPr>
              <a:spLocks/>
            </p:cNvSpPr>
            <p:nvPr/>
          </p:nvSpPr>
          <p:spPr bwMode="invGray">
            <a:xfrm>
              <a:off x="4277" y="3335"/>
              <a:ext cx="24" cy="33"/>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83" name="Freeform 70"/>
            <p:cNvSpPr>
              <a:spLocks/>
            </p:cNvSpPr>
            <p:nvPr/>
          </p:nvSpPr>
          <p:spPr bwMode="invGray">
            <a:xfrm>
              <a:off x="4544" y="3293"/>
              <a:ext cx="46" cy="47"/>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84" name="Freeform 71"/>
            <p:cNvSpPr>
              <a:spLocks/>
            </p:cNvSpPr>
            <p:nvPr/>
          </p:nvSpPr>
          <p:spPr bwMode="invGray">
            <a:xfrm>
              <a:off x="4147" y="3352"/>
              <a:ext cx="46" cy="50"/>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85" name="Freeform 72"/>
            <p:cNvSpPr>
              <a:spLocks/>
            </p:cNvSpPr>
            <p:nvPr/>
          </p:nvSpPr>
          <p:spPr bwMode="invGray">
            <a:xfrm>
              <a:off x="4098" y="3371"/>
              <a:ext cx="32" cy="27"/>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86" name="Freeform 73"/>
            <p:cNvSpPr>
              <a:spLocks/>
            </p:cNvSpPr>
            <p:nvPr/>
          </p:nvSpPr>
          <p:spPr bwMode="invGray">
            <a:xfrm>
              <a:off x="4077" y="3342"/>
              <a:ext cx="24" cy="31"/>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87" name="Freeform 74"/>
            <p:cNvSpPr>
              <a:spLocks/>
            </p:cNvSpPr>
            <p:nvPr/>
          </p:nvSpPr>
          <p:spPr bwMode="invGray">
            <a:xfrm>
              <a:off x="4111" y="3353"/>
              <a:ext cx="34" cy="24"/>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88" name="Freeform 75"/>
            <p:cNvSpPr>
              <a:spLocks/>
            </p:cNvSpPr>
            <p:nvPr/>
          </p:nvSpPr>
          <p:spPr bwMode="invGray">
            <a:xfrm>
              <a:off x="4062" y="3021"/>
              <a:ext cx="27" cy="55"/>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89" name="Freeform 76"/>
            <p:cNvSpPr>
              <a:spLocks/>
            </p:cNvSpPr>
            <p:nvPr/>
          </p:nvSpPr>
          <p:spPr bwMode="invGray">
            <a:xfrm>
              <a:off x="4113" y="3012"/>
              <a:ext cx="19" cy="55"/>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90" name="Freeform 77"/>
            <p:cNvSpPr>
              <a:spLocks/>
            </p:cNvSpPr>
            <p:nvPr/>
          </p:nvSpPr>
          <p:spPr bwMode="invGray">
            <a:xfrm>
              <a:off x="4135" y="2995"/>
              <a:ext cx="10" cy="25"/>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91" name="Freeform 78"/>
            <p:cNvSpPr>
              <a:spLocks/>
            </p:cNvSpPr>
            <p:nvPr/>
          </p:nvSpPr>
          <p:spPr bwMode="invGray">
            <a:xfrm>
              <a:off x="4145" y="3007"/>
              <a:ext cx="21" cy="48"/>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92" name="Freeform 79"/>
            <p:cNvSpPr>
              <a:spLocks/>
            </p:cNvSpPr>
            <p:nvPr/>
          </p:nvSpPr>
          <p:spPr bwMode="invGray">
            <a:xfrm>
              <a:off x="3876" y="3076"/>
              <a:ext cx="12" cy="27"/>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93" name="Freeform 80"/>
            <p:cNvSpPr>
              <a:spLocks/>
            </p:cNvSpPr>
            <p:nvPr/>
          </p:nvSpPr>
          <p:spPr bwMode="invGray">
            <a:xfrm>
              <a:off x="3866" y="3053"/>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94" name="Freeform 81"/>
            <p:cNvSpPr>
              <a:spLocks/>
            </p:cNvSpPr>
            <p:nvPr/>
          </p:nvSpPr>
          <p:spPr bwMode="invGray">
            <a:xfrm>
              <a:off x="3862" y="3035"/>
              <a:ext cx="12"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95" name="Freeform 82"/>
            <p:cNvSpPr>
              <a:spLocks/>
            </p:cNvSpPr>
            <p:nvPr/>
          </p:nvSpPr>
          <p:spPr bwMode="invGray">
            <a:xfrm>
              <a:off x="3850" y="2995"/>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96" name="Freeform 83"/>
            <p:cNvSpPr>
              <a:spLocks/>
            </p:cNvSpPr>
            <p:nvPr/>
          </p:nvSpPr>
          <p:spPr bwMode="invGray">
            <a:xfrm>
              <a:off x="3852" y="3020"/>
              <a:ext cx="16"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97" name="Freeform 84"/>
            <p:cNvSpPr>
              <a:spLocks/>
            </p:cNvSpPr>
            <p:nvPr/>
          </p:nvSpPr>
          <p:spPr bwMode="invGray">
            <a:xfrm>
              <a:off x="4688" y="3643"/>
              <a:ext cx="45" cy="60"/>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98" name="Freeform 85"/>
            <p:cNvSpPr>
              <a:spLocks/>
            </p:cNvSpPr>
            <p:nvPr/>
          </p:nvSpPr>
          <p:spPr bwMode="invGray">
            <a:xfrm>
              <a:off x="4919" y="3594"/>
              <a:ext cx="53" cy="46"/>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199" name="Freeform 86"/>
            <p:cNvSpPr>
              <a:spLocks/>
            </p:cNvSpPr>
            <p:nvPr/>
          </p:nvSpPr>
          <p:spPr bwMode="invGray">
            <a:xfrm>
              <a:off x="4759" y="3569"/>
              <a:ext cx="17" cy="23"/>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00" name="Freeform 87"/>
            <p:cNvSpPr>
              <a:spLocks/>
            </p:cNvSpPr>
            <p:nvPr/>
          </p:nvSpPr>
          <p:spPr bwMode="invGray">
            <a:xfrm>
              <a:off x="4751" y="3547"/>
              <a:ext cx="20" cy="17"/>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01" name="Freeform 88"/>
            <p:cNvSpPr>
              <a:spLocks/>
            </p:cNvSpPr>
            <p:nvPr/>
          </p:nvSpPr>
          <p:spPr bwMode="invGray">
            <a:xfrm>
              <a:off x="4598" y="3353"/>
              <a:ext cx="24" cy="33"/>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02" name="Freeform 89"/>
            <p:cNvSpPr>
              <a:spLocks/>
            </p:cNvSpPr>
            <p:nvPr/>
          </p:nvSpPr>
          <p:spPr bwMode="invGray">
            <a:xfrm>
              <a:off x="4632" y="3396"/>
              <a:ext cx="26" cy="33"/>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03" name="Freeform 90"/>
            <p:cNvSpPr>
              <a:spLocks/>
            </p:cNvSpPr>
            <p:nvPr/>
          </p:nvSpPr>
          <p:spPr bwMode="invGray">
            <a:xfrm>
              <a:off x="4659" y="3459"/>
              <a:ext cx="28" cy="28"/>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04" name="Freeform 91"/>
            <p:cNvSpPr>
              <a:spLocks/>
            </p:cNvSpPr>
            <p:nvPr/>
          </p:nvSpPr>
          <p:spPr bwMode="invGray">
            <a:xfrm>
              <a:off x="4693" y="3449"/>
              <a:ext cx="28" cy="26"/>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05" name="Freeform 92"/>
            <p:cNvSpPr>
              <a:spLocks/>
            </p:cNvSpPr>
            <p:nvPr/>
          </p:nvSpPr>
          <p:spPr bwMode="invGray">
            <a:xfrm>
              <a:off x="4683" y="3413"/>
              <a:ext cx="26" cy="20"/>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06" name="Freeform 93"/>
            <p:cNvSpPr>
              <a:spLocks/>
            </p:cNvSpPr>
            <p:nvPr/>
          </p:nvSpPr>
          <p:spPr bwMode="invGray">
            <a:xfrm>
              <a:off x="4657" y="3388"/>
              <a:ext cx="26" cy="35"/>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07" name="Freeform 94"/>
            <p:cNvSpPr>
              <a:spLocks/>
            </p:cNvSpPr>
            <p:nvPr/>
          </p:nvSpPr>
          <p:spPr bwMode="invGray">
            <a:xfrm>
              <a:off x="4625" y="3372"/>
              <a:ext cx="24" cy="26"/>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08" name="Freeform 95"/>
            <p:cNvSpPr>
              <a:spLocks/>
            </p:cNvSpPr>
            <p:nvPr/>
          </p:nvSpPr>
          <p:spPr bwMode="invGray">
            <a:xfrm>
              <a:off x="4665" y="3425"/>
              <a:ext cx="24" cy="26"/>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09" name="Freeform 96"/>
            <p:cNvSpPr>
              <a:spLocks/>
            </p:cNvSpPr>
            <p:nvPr/>
          </p:nvSpPr>
          <p:spPr bwMode="invGray">
            <a:xfrm>
              <a:off x="3055" y="2051"/>
              <a:ext cx="141" cy="108"/>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0" name="Freeform 97"/>
            <p:cNvSpPr>
              <a:spLocks/>
            </p:cNvSpPr>
            <p:nvPr/>
          </p:nvSpPr>
          <p:spPr bwMode="invGray">
            <a:xfrm>
              <a:off x="3139" y="2155"/>
              <a:ext cx="40" cy="12"/>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1" name="Freeform 98"/>
            <p:cNvSpPr>
              <a:spLocks/>
            </p:cNvSpPr>
            <p:nvPr/>
          </p:nvSpPr>
          <p:spPr bwMode="invGray">
            <a:xfrm>
              <a:off x="3344" y="1999"/>
              <a:ext cx="42" cy="28"/>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2" name="Freeform 99"/>
            <p:cNvSpPr>
              <a:spLocks/>
            </p:cNvSpPr>
            <p:nvPr/>
          </p:nvSpPr>
          <p:spPr bwMode="invGray">
            <a:xfrm>
              <a:off x="3374" y="2012"/>
              <a:ext cx="50" cy="20"/>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3" name="Freeform 100"/>
            <p:cNvSpPr>
              <a:spLocks/>
            </p:cNvSpPr>
            <p:nvPr/>
          </p:nvSpPr>
          <p:spPr bwMode="invGray">
            <a:xfrm>
              <a:off x="3428" y="2015"/>
              <a:ext cx="50" cy="32"/>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4" name="Freeform 101"/>
            <p:cNvSpPr>
              <a:spLocks/>
            </p:cNvSpPr>
            <p:nvPr/>
          </p:nvSpPr>
          <p:spPr bwMode="invGray">
            <a:xfrm>
              <a:off x="3777" y="2042"/>
              <a:ext cx="88" cy="31"/>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5" name="Freeform 102"/>
            <p:cNvSpPr>
              <a:spLocks/>
            </p:cNvSpPr>
            <p:nvPr/>
          </p:nvSpPr>
          <p:spPr bwMode="invGray">
            <a:xfrm>
              <a:off x="3867" y="2041"/>
              <a:ext cx="46" cy="24"/>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6" name="Freeform 103"/>
            <p:cNvSpPr>
              <a:spLocks/>
            </p:cNvSpPr>
            <p:nvPr/>
          </p:nvSpPr>
          <p:spPr bwMode="invGray">
            <a:xfrm>
              <a:off x="3846" y="2070"/>
              <a:ext cx="37" cy="17"/>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7" name="Freeform 104"/>
            <p:cNvSpPr>
              <a:spLocks/>
            </p:cNvSpPr>
            <p:nvPr/>
          </p:nvSpPr>
          <p:spPr bwMode="invGray">
            <a:xfrm>
              <a:off x="4098" y="2294"/>
              <a:ext cx="76" cy="114"/>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8" name="Freeform 105"/>
            <p:cNvSpPr>
              <a:spLocks/>
            </p:cNvSpPr>
            <p:nvPr/>
          </p:nvSpPr>
          <p:spPr bwMode="invGray">
            <a:xfrm>
              <a:off x="4159" y="2412"/>
              <a:ext cx="55" cy="78"/>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19" name="Freeform 106"/>
            <p:cNvSpPr>
              <a:spLocks/>
            </p:cNvSpPr>
            <p:nvPr/>
          </p:nvSpPr>
          <p:spPr bwMode="invGray">
            <a:xfrm>
              <a:off x="4123" y="2492"/>
              <a:ext cx="109" cy="189"/>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0" name="Freeform 107"/>
            <p:cNvSpPr>
              <a:spLocks/>
            </p:cNvSpPr>
            <p:nvPr/>
          </p:nvSpPr>
          <p:spPr bwMode="invGray">
            <a:xfrm>
              <a:off x="3062" y="1988"/>
              <a:ext cx="52" cy="30"/>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1" name="Freeform 108"/>
            <p:cNvSpPr>
              <a:spLocks/>
            </p:cNvSpPr>
            <p:nvPr/>
          </p:nvSpPr>
          <p:spPr bwMode="invGray">
            <a:xfrm>
              <a:off x="2955" y="1997"/>
              <a:ext cx="19" cy="22"/>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2" name="Freeform 109"/>
            <p:cNvSpPr>
              <a:spLocks/>
            </p:cNvSpPr>
            <p:nvPr/>
          </p:nvSpPr>
          <p:spPr bwMode="invGray">
            <a:xfrm>
              <a:off x="2979" y="1996"/>
              <a:ext cx="37" cy="27"/>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3" name="Freeform 110"/>
            <p:cNvSpPr>
              <a:spLocks/>
            </p:cNvSpPr>
            <p:nvPr/>
          </p:nvSpPr>
          <p:spPr bwMode="invGray">
            <a:xfrm>
              <a:off x="3040" y="1987"/>
              <a:ext cx="20" cy="16"/>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4" name="Freeform 111"/>
            <p:cNvSpPr>
              <a:spLocks/>
            </p:cNvSpPr>
            <p:nvPr/>
          </p:nvSpPr>
          <p:spPr bwMode="invGray">
            <a:xfrm>
              <a:off x="3022" y="2005"/>
              <a:ext cx="15"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5" name="Freeform 112"/>
            <p:cNvSpPr>
              <a:spLocks/>
            </p:cNvSpPr>
            <p:nvPr/>
          </p:nvSpPr>
          <p:spPr bwMode="invGray">
            <a:xfrm>
              <a:off x="4162" y="2021"/>
              <a:ext cx="18" cy="33"/>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6" name="Freeform 113"/>
            <p:cNvSpPr>
              <a:spLocks/>
            </p:cNvSpPr>
            <p:nvPr/>
          </p:nvSpPr>
          <p:spPr bwMode="invGray">
            <a:xfrm>
              <a:off x="3278" y="3473"/>
              <a:ext cx="31" cy="18"/>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7" name="Freeform 114"/>
            <p:cNvSpPr>
              <a:spLocks/>
            </p:cNvSpPr>
            <p:nvPr/>
          </p:nvSpPr>
          <p:spPr bwMode="invGray">
            <a:xfrm>
              <a:off x="3318" y="3466"/>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8" name="Freeform 115"/>
            <p:cNvSpPr>
              <a:spLocks/>
            </p:cNvSpPr>
            <p:nvPr/>
          </p:nvSpPr>
          <p:spPr bwMode="invGray">
            <a:xfrm>
              <a:off x="3251" y="3312"/>
              <a:ext cx="9"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29" name="Freeform 116"/>
            <p:cNvSpPr>
              <a:spLocks/>
            </p:cNvSpPr>
            <p:nvPr/>
          </p:nvSpPr>
          <p:spPr bwMode="invGray">
            <a:xfrm>
              <a:off x="3311" y="3239"/>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30" name="Freeform 117"/>
            <p:cNvSpPr>
              <a:spLocks/>
            </p:cNvSpPr>
            <p:nvPr/>
          </p:nvSpPr>
          <p:spPr bwMode="invGray">
            <a:xfrm>
              <a:off x="3287" y="3238"/>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31" name="Freeform 118"/>
            <p:cNvSpPr>
              <a:spLocks/>
            </p:cNvSpPr>
            <p:nvPr/>
          </p:nvSpPr>
          <p:spPr bwMode="invGray">
            <a:xfrm>
              <a:off x="3276" y="3260"/>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32" name="Freeform 119"/>
            <p:cNvSpPr>
              <a:spLocks/>
            </p:cNvSpPr>
            <p:nvPr/>
          </p:nvSpPr>
          <p:spPr bwMode="invGray">
            <a:xfrm>
              <a:off x="3251" y="3294"/>
              <a:ext cx="9"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33" name="Freeform 120"/>
            <p:cNvSpPr>
              <a:spLocks/>
            </p:cNvSpPr>
            <p:nvPr/>
          </p:nvSpPr>
          <p:spPr bwMode="invGray">
            <a:xfrm>
              <a:off x="3270" y="3281"/>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34" name="Freeform 121"/>
            <p:cNvSpPr>
              <a:spLocks/>
            </p:cNvSpPr>
            <p:nvPr/>
          </p:nvSpPr>
          <p:spPr bwMode="invGray">
            <a:xfrm>
              <a:off x="2537" y="2293"/>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35" name="Freeform 122"/>
            <p:cNvSpPr>
              <a:spLocks/>
            </p:cNvSpPr>
            <p:nvPr/>
          </p:nvSpPr>
          <p:spPr bwMode="invGray">
            <a:xfrm>
              <a:off x="2476" y="2259"/>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sp>
          <p:nvSpPr>
            <p:cNvPr id="236" name="Freeform 123"/>
            <p:cNvSpPr>
              <a:spLocks/>
            </p:cNvSpPr>
            <p:nvPr/>
          </p:nvSpPr>
          <p:spPr bwMode="invGray">
            <a:xfrm>
              <a:off x="2238" y="2042"/>
              <a:ext cx="2060" cy="1644"/>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grpFill/>
            <a:ln>
              <a:noFill/>
            </a:ln>
            <a:effectLst/>
            <a:extLst>
              <a:ext uri="{91240B29-F687-4F45-9708-019B960494DF}">
                <a14:hiddenLine xmlns:a14="http://schemas.microsoft.com/office/drawing/2010/main" w="12700" cap="flat" cmpd="sng">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pPr>
                <a:defRPr/>
              </a:pPr>
              <a:endParaRPr lang="zh-CN" altLang="en-US"/>
            </a:p>
          </p:txBody>
        </p:sp>
      </p:grpSp>
    </p:spTree>
  </p:cSld>
  <p:clrMap bg1="lt1" tx1="dk1" bg2="lt2" tx2="dk2" accent1="accent1" accent2="accent2" accent3="accent3" accent4="accent4" accent5="accent5" accent6="accent6" hlink="hlink" folHlink="folHlink"/>
  <p:sldLayoutIdLst>
    <p:sldLayoutId id="2147483687"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8" r:id="rId12"/>
  </p:sldLayoutIdLst>
  <p:timing>
    <p:tnLst>
      <p:par>
        <p:cTn id="1" dur="indefinite" restart="never" nodeType="tmRoot"/>
      </p:par>
    </p:tnLst>
  </p:timing>
  <p:hf hdr="0" dt="0"/>
  <p:txStyles>
    <p:titleStyle>
      <a:lvl1pPr algn="ctr" rtl="0" eaLnBrk="0" fontAlgn="base" hangingPunct="0">
        <a:spcBef>
          <a:spcPct val="0"/>
        </a:spcBef>
        <a:spcAft>
          <a:spcPct val="0"/>
        </a:spcAft>
        <a:defRPr sz="4200" b="1" i="1">
          <a:solidFill>
            <a:schemeClr val="tx1"/>
          </a:solidFill>
          <a:latin typeface="楷体" pitchFamily="49" charset="-122"/>
          <a:ea typeface="楷体" pitchFamily="49" charset="-122"/>
          <a:cs typeface="+mj-cs"/>
        </a:defRPr>
      </a:lvl1pPr>
      <a:lvl2pPr algn="ctr" rtl="0" eaLnBrk="0" fontAlgn="base" hangingPunct="0">
        <a:spcBef>
          <a:spcPct val="0"/>
        </a:spcBef>
        <a:spcAft>
          <a:spcPct val="0"/>
        </a:spcAft>
        <a:defRPr sz="4200" b="1" i="1">
          <a:solidFill>
            <a:schemeClr val="tx1"/>
          </a:solidFill>
          <a:latin typeface="Arial" charset="0"/>
        </a:defRPr>
      </a:lvl2pPr>
      <a:lvl3pPr algn="ctr" rtl="0" eaLnBrk="0" fontAlgn="base" hangingPunct="0">
        <a:spcBef>
          <a:spcPct val="0"/>
        </a:spcBef>
        <a:spcAft>
          <a:spcPct val="0"/>
        </a:spcAft>
        <a:defRPr sz="4200" b="1" i="1">
          <a:solidFill>
            <a:schemeClr val="tx1"/>
          </a:solidFill>
          <a:latin typeface="Arial" charset="0"/>
        </a:defRPr>
      </a:lvl3pPr>
      <a:lvl4pPr algn="ctr" rtl="0" eaLnBrk="0" fontAlgn="base" hangingPunct="0">
        <a:spcBef>
          <a:spcPct val="0"/>
        </a:spcBef>
        <a:spcAft>
          <a:spcPct val="0"/>
        </a:spcAft>
        <a:defRPr sz="4200" b="1" i="1">
          <a:solidFill>
            <a:schemeClr val="tx1"/>
          </a:solidFill>
          <a:latin typeface="Arial" charset="0"/>
        </a:defRPr>
      </a:lvl4pPr>
      <a:lvl5pPr algn="ctr" rtl="0" eaLnBrk="0" fontAlgn="base" hangingPunct="0">
        <a:spcBef>
          <a:spcPct val="0"/>
        </a:spcBef>
        <a:spcAft>
          <a:spcPct val="0"/>
        </a:spcAft>
        <a:defRPr sz="4200" b="1" i="1">
          <a:solidFill>
            <a:schemeClr val="tx1"/>
          </a:solidFill>
          <a:latin typeface="Arial" charset="0"/>
        </a:defRPr>
      </a:lvl5pPr>
      <a:lvl6pPr marL="457200" algn="ctr" rtl="0" fontAlgn="base">
        <a:spcBef>
          <a:spcPct val="0"/>
        </a:spcBef>
        <a:spcAft>
          <a:spcPct val="0"/>
        </a:spcAft>
        <a:defRPr sz="4200" b="1" i="1">
          <a:solidFill>
            <a:schemeClr val="tx1"/>
          </a:solidFill>
          <a:latin typeface="Arial" charset="0"/>
        </a:defRPr>
      </a:lvl6pPr>
      <a:lvl7pPr marL="914400" algn="ctr" rtl="0" fontAlgn="base">
        <a:spcBef>
          <a:spcPct val="0"/>
        </a:spcBef>
        <a:spcAft>
          <a:spcPct val="0"/>
        </a:spcAft>
        <a:defRPr sz="4200" b="1" i="1">
          <a:solidFill>
            <a:schemeClr val="tx1"/>
          </a:solidFill>
          <a:latin typeface="Arial" charset="0"/>
        </a:defRPr>
      </a:lvl7pPr>
      <a:lvl8pPr marL="1371600" algn="ctr" rtl="0" fontAlgn="base">
        <a:spcBef>
          <a:spcPct val="0"/>
        </a:spcBef>
        <a:spcAft>
          <a:spcPct val="0"/>
        </a:spcAft>
        <a:defRPr sz="4200" b="1" i="1">
          <a:solidFill>
            <a:schemeClr val="tx1"/>
          </a:solidFill>
          <a:latin typeface="Arial" charset="0"/>
        </a:defRPr>
      </a:lvl8pPr>
      <a:lvl9pPr marL="1828800" algn="ctr" rtl="0" fontAlgn="base">
        <a:spcBef>
          <a:spcPct val="0"/>
        </a:spcBef>
        <a:spcAft>
          <a:spcPct val="0"/>
        </a:spcAft>
        <a:defRPr sz="4200" b="1" i="1">
          <a:solidFill>
            <a:schemeClr val="tx1"/>
          </a:solidFill>
          <a:latin typeface="Arial" charset="0"/>
        </a:defRPr>
      </a:lvl9pPr>
    </p:titleStyle>
    <p:bodyStyle>
      <a:lvl1pPr marL="342900" indent="-342900" algn="l" rtl="0" eaLnBrk="0" fontAlgn="base" hangingPunct="0">
        <a:spcBef>
          <a:spcPct val="20000"/>
        </a:spcBef>
        <a:spcAft>
          <a:spcPct val="0"/>
        </a:spcAft>
        <a:buClr>
          <a:schemeClr val="folHlink"/>
        </a:buClr>
        <a:buFont typeface="Wingdings" pitchFamily="2" charset="2"/>
        <a:buChar char="v"/>
        <a:defRPr sz="2800">
          <a:solidFill>
            <a:schemeClr val="tx1"/>
          </a:solidFill>
          <a:latin typeface="楷体" pitchFamily="49" charset="-122"/>
          <a:ea typeface="楷体" pitchFamily="49" charset="-122"/>
          <a:cs typeface="+mn-cs"/>
        </a:defRPr>
      </a:lvl1pPr>
      <a:lvl2pPr marL="742950" indent="-285750" algn="l" rtl="0" eaLnBrk="0" fontAlgn="base" hangingPunct="0">
        <a:spcBef>
          <a:spcPct val="20000"/>
        </a:spcBef>
        <a:spcAft>
          <a:spcPct val="0"/>
        </a:spcAft>
        <a:buClr>
          <a:schemeClr val="tx2"/>
        </a:buClr>
        <a:buFont typeface="Wingdings" pitchFamily="2" charset="2"/>
        <a:buChar char="§"/>
        <a:defRPr sz="2400">
          <a:solidFill>
            <a:schemeClr val="tx1"/>
          </a:solidFill>
          <a:latin typeface="楷体" pitchFamily="49" charset="-122"/>
          <a:ea typeface="楷体" pitchFamily="49" charset="-122"/>
        </a:defRPr>
      </a:lvl2pPr>
      <a:lvl3pPr marL="1143000" indent="-228600" algn="l" rtl="0" eaLnBrk="0" fontAlgn="base" hangingPunct="0">
        <a:spcBef>
          <a:spcPct val="20000"/>
        </a:spcBef>
        <a:spcAft>
          <a:spcPct val="0"/>
        </a:spcAft>
        <a:buChar char="•"/>
        <a:defRPr sz="2000">
          <a:solidFill>
            <a:schemeClr val="tx1"/>
          </a:solidFill>
          <a:latin typeface="楷体" pitchFamily="49" charset="-122"/>
          <a:ea typeface="楷体" pitchFamily="49" charset="-122"/>
        </a:defRPr>
      </a:lvl3pPr>
      <a:lvl4pPr marL="1600200" indent="-228600" algn="l" rtl="0" eaLnBrk="0" fontAlgn="base" hangingPunct="0">
        <a:spcBef>
          <a:spcPct val="20000"/>
        </a:spcBef>
        <a:spcAft>
          <a:spcPct val="0"/>
        </a:spcAft>
        <a:buChar char="–"/>
        <a:defRPr>
          <a:solidFill>
            <a:schemeClr val="tx1"/>
          </a:solidFill>
          <a:latin typeface="楷体" pitchFamily="49" charset="-122"/>
          <a:ea typeface="楷体" pitchFamily="49" charset="-122"/>
        </a:defRPr>
      </a:lvl4pPr>
      <a:lvl5pPr marL="2057400" indent="-228600" algn="l" rtl="0" eaLnBrk="0" fontAlgn="base" hangingPunct="0">
        <a:spcBef>
          <a:spcPct val="20000"/>
        </a:spcBef>
        <a:spcAft>
          <a:spcPct val="0"/>
        </a:spcAft>
        <a:buChar char="»"/>
        <a:defRPr>
          <a:solidFill>
            <a:schemeClr val="tx1"/>
          </a:solidFill>
          <a:latin typeface="楷体" pitchFamily="49" charset="-122"/>
          <a:ea typeface="楷体" pitchFamily="49" charset="-122"/>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107.xml"/><Relationship Id="rId3" Type="http://schemas.openxmlformats.org/officeDocument/2006/relationships/image" Target="../media/image13.jpeg"/><Relationship Id="rId7" Type="http://schemas.openxmlformats.org/officeDocument/2006/relationships/slide" Target="slide70.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52.xml"/><Relationship Id="rId11" Type="http://schemas.openxmlformats.org/officeDocument/2006/relationships/image" Target="../media/image17.jpeg"/><Relationship Id="rId5" Type="http://schemas.openxmlformats.org/officeDocument/2006/relationships/slide" Target="slide5.xml"/><Relationship Id="rId10" Type="http://schemas.openxmlformats.org/officeDocument/2006/relationships/image" Target="../media/image16.jpeg"/><Relationship Id="rId4" Type="http://schemas.openxmlformats.org/officeDocument/2006/relationships/image" Target="../media/image14.jpeg"/><Relationship Id="rId9" Type="http://schemas.openxmlformats.org/officeDocument/2006/relationships/image" Target="../media/image15.jpeg"/></Relationships>
</file>

<file path=ppt/slides/_rels/slide100.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slide" Target="slide107.xml"/><Relationship Id="rId4" Type="http://schemas.openxmlformats.org/officeDocument/2006/relationships/slide" Target="slide70.xml"/></Relationships>
</file>

<file path=ppt/slides/_rels/slide101.xml.rels><?xml version="1.0" encoding="UTF-8" standalone="yes"?>
<Relationships xmlns="http://schemas.openxmlformats.org/package/2006/relationships"><Relationship Id="rId3" Type="http://schemas.openxmlformats.org/officeDocument/2006/relationships/image" Target="../media/image84.gif"/><Relationship Id="rId7" Type="http://schemas.openxmlformats.org/officeDocument/2006/relationships/slide" Target="slide107.xml"/><Relationship Id="rId2" Type="http://schemas.openxmlformats.org/officeDocument/2006/relationships/image" Target="../media/image83.gif"/><Relationship Id="rId1" Type="http://schemas.openxmlformats.org/officeDocument/2006/relationships/slideLayout" Target="../slideLayouts/slideLayout9.xml"/><Relationship Id="rId6" Type="http://schemas.openxmlformats.org/officeDocument/2006/relationships/slide" Target="slide70.xml"/><Relationship Id="rId5" Type="http://schemas.openxmlformats.org/officeDocument/2006/relationships/slide" Target="slide52.xml"/><Relationship Id="rId4" Type="http://schemas.openxmlformats.org/officeDocument/2006/relationships/slide" Target="slide5.xml"/></Relationships>
</file>

<file path=ppt/slides/_rels/slide10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85.gif"/><Relationship Id="rId1" Type="http://schemas.openxmlformats.org/officeDocument/2006/relationships/slideLayout" Target="../slideLayouts/slideLayout2.xml"/><Relationship Id="rId6" Type="http://schemas.openxmlformats.org/officeDocument/2006/relationships/slide" Target="slide107.xml"/><Relationship Id="rId5" Type="http://schemas.openxmlformats.org/officeDocument/2006/relationships/slide" Target="slide70.xml"/><Relationship Id="rId4" Type="http://schemas.openxmlformats.org/officeDocument/2006/relationships/slide" Target="slide52.xml"/></Relationships>
</file>

<file path=ppt/slides/_rels/slide10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86.gif"/><Relationship Id="rId1" Type="http://schemas.openxmlformats.org/officeDocument/2006/relationships/slideLayout" Target="../slideLayouts/slideLayout2.xml"/><Relationship Id="rId6" Type="http://schemas.openxmlformats.org/officeDocument/2006/relationships/slide" Target="slide107.xml"/><Relationship Id="rId5" Type="http://schemas.openxmlformats.org/officeDocument/2006/relationships/slide" Target="slide70.xml"/><Relationship Id="rId4" Type="http://schemas.openxmlformats.org/officeDocument/2006/relationships/slide" Target="slide52.xml"/></Relationships>
</file>

<file path=ppt/slides/_rels/slide104.xml.rels><?xml version="1.0" encoding="UTF-8" standalone="yes"?>
<Relationships xmlns="http://schemas.openxmlformats.org/package/2006/relationships"><Relationship Id="rId3" Type="http://schemas.openxmlformats.org/officeDocument/2006/relationships/image" Target="../media/image87.gif"/><Relationship Id="rId7" Type="http://schemas.openxmlformats.org/officeDocument/2006/relationships/slide" Target="slide107.xml"/><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slide" Target="slide70.xml"/><Relationship Id="rId5" Type="http://schemas.openxmlformats.org/officeDocument/2006/relationships/slide" Target="slide52.xml"/><Relationship Id="rId4" Type="http://schemas.openxmlformats.org/officeDocument/2006/relationships/slide" Target="slide5.xml"/></Relationships>
</file>

<file path=ppt/slides/_rels/slide105.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88.gif"/><Relationship Id="rId1" Type="http://schemas.openxmlformats.org/officeDocument/2006/relationships/slideLayout" Target="../slideLayouts/slideLayout9.xml"/><Relationship Id="rId6" Type="http://schemas.openxmlformats.org/officeDocument/2006/relationships/slide" Target="slide107.xml"/><Relationship Id="rId5" Type="http://schemas.openxmlformats.org/officeDocument/2006/relationships/slide" Target="slide70.xml"/><Relationship Id="rId4" Type="http://schemas.openxmlformats.org/officeDocument/2006/relationships/slide" Target="slide52.xml"/></Relationships>
</file>

<file path=ppt/slides/_rels/slide106.xml.rels><?xml version="1.0" encoding="UTF-8" standalone="yes"?>
<Relationships xmlns="http://schemas.openxmlformats.org/package/2006/relationships"><Relationship Id="rId3" Type="http://schemas.openxmlformats.org/officeDocument/2006/relationships/image" Target="../media/image90.jpeg"/><Relationship Id="rId7" Type="http://schemas.openxmlformats.org/officeDocument/2006/relationships/slide" Target="slide107.xml"/><Relationship Id="rId2" Type="http://schemas.openxmlformats.org/officeDocument/2006/relationships/image" Target="../media/image89.gif"/><Relationship Id="rId1" Type="http://schemas.openxmlformats.org/officeDocument/2006/relationships/slideLayout" Target="../slideLayouts/slideLayout9.xml"/><Relationship Id="rId6" Type="http://schemas.openxmlformats.org/officeDocument/2006/relationships/slide" Target="slide70.xml"/><Relationship Id="rId5" Type="http://schemas.openxmlformats.org/officeDocument/2006/relationships/slide" Target="slide52.xml"/><Relationship Id="rId4" Type="http://schemas.openxmlformats.org/officeDocument/2006/relationships/slide" Target="slide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slide" Target="slide107.xml"/><Relationship Id="rId4" Type="http://schemas.openxmlformats.org/officeDocument/2006/relationships/slide" Target="slide70.xml"/></Relationships>
</file>

<file path=ppt/slides/_rels/slide109.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slide" Target="slide107.xml"/><Relationship Id="rId4" Type="http://schemas.openxmlformats.org/officeDocument/2006/relationships/slide" Target="slide70.xml"/></Relationships>
</file>

<file path=ppt/slides/_rels/slide11.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slide" Target="slide107.xml"/><Relationship Id="rId5" Type="http://schemas.openxmlformats.org/officeDocument/2006/relationships/slide" Target="slide70.xml"/><Relationship Id="rId4" Type="http://schemas.openxmlformats.org/officeDocument/2006/relationships/slide" Target="slide52.xml"/></Relationships>
</file>

<file path=ppt/slides/_rels/slide110.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91.gif"/><Relationship Id="rId1" Type="http://schemas.openxmlformats.org/officeDocument/2006/relationships/slideLayout" Target="../slideLayouts/slideLayout7.xml"/><Relationship Id="rId6" Type="http://schemas.openxmlformats.org/officeDocument/2006/relationships/slide" Target="slide107.xml"/><Relationship Id="rId5" Type="http://schemas.openxmlformats.org/officeDocument/2006/relationships/slide" Target="slide70.xml"/><Relationship Id="rId4" Type="http://schemas.openxmlformats.org/officeDocument/2006/relationships/slide" Target="slide52.xml"/></Relationships>
</file>

<file path=ppt/slides/_rels/slide111.xml.rels><?xml version="1.0" encoding="UTF-8" standalone="yes"?>
<Relationships xmlns="http://schemas.openxmlformats.org/package/2006/relationships"><Relationship Id="rId3" Type="http://schemas.openxmlformats.org/officeDocument/2006/relationships/image" Target="../media/image92.jpeg"/><Relationship Id="rId7" Type="http://schemas.openxmlformats.org/officeDocument/2006/relationships/slide" Target="slide107.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slide" Target="slide70.xml"/><Relationship Id="rId5" Type="http://schemas.openxmlformats.org/officeDocument/2006/relationships/slide" Target="slide52.xml"/><Relationship Id="rId4" Type="http://schemas.openxmlformats.org/officeDocument/2006/relationships/slide" Target="slide5.xml"/></Relationships>
</file>

<file path=ppt/slides/_rels/slide112.xml.rels><?xml version="1.0" encoding="UTF-8" standalone="yes"?>
<Relationships xmlns="http://schemas.openxmlformats.org/package/2006/relationships"><Relationship Id="rId3" Type="http://schemas.openxmlformats.org/officeDocument/2006/relationships/image" Target="../media/image93.jpeg"/><Relationship Id="rId7" Type="http://schemas.openxmlformats.org/officeDocument/2006/relationships/slide" Target="slide107.xm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slide" Target="slide70.xml"/><Relationship Id="rId5" Type="http://schemas.openxmlformats.org/officeDocument/2006/relationships/slide" Target="slide52.xml"/><Relationship Id="rId4" Type="http://schemas.openxmlformats.org/officeDocument/2006/relationships/slide" Target="slide5.xml"/></Relationships>
</file>

<file path=ppt/slides/_rels/slide113.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slide" Target="slide70.xml"/><Relationship Id="rId3" Type="http://schemas.openxmlformats.org/officeDocument/2006/relationships/image" Target="../media/image95.png"/><Relationship Id="rId7" Type="http://schemas.openxmlformats.org/officeDocument/2006/relationships/image" Target="../media/image99.png"/><Relationship Id="rId12" Type="http://schemas.openxmlformats.org/officeDocument/2006/relationships/slide" Target="slide52.xml"/><Relationship Id="rId2" Type="http://schemas.openxmlformats.org/officeDocument/2006/relationships/image" Target="../media/image94.png"/><Relationship Id="rId1" Type="http://schemas.openxmlformats.org/officeDocument/2006/relationships/slideLayout" Target="../slideLayouts/slideLayout7.xml"/><Relationship Id="rId6" Type="http://schemas.openxmlformats.org/officeDocument/2006/relationships/image" Target="../media/image98.png"/><Relationship Id="rId11" Type="http://schemas.openxmlformats.org/officeDocument/2006/relationships/slide" Target="slide5.xml"/><Relationship Id="rId5" Type="http://schemas.openxmlformats.org/officeDocument/2006/relationships/image" Target="../media/image9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slide" Target="slide10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slide" Target="slide107.xml"/><Relationship Id="rId5" Type="http://schemas.openxmlformats.org/officeDocument/2006/relationships/slide" Target="slide70.xml"/><Relationship Id="rId4" Type="http://schemas.openxmlformats.org/officeDocument/2006/relationships/slide" Target="slide52.xml"/></Relationships>
</file>

<file path=ppt/slides/_rels/slide13.xml.rels><?xml version="1.0" encoding="UTF-8" standalone="yes"?>
<Relationships xmlns="http://schemas.openxmlformats.org/package/2006/relationships"><Relationship Id="rId8" Type="http://schemas.openxmlformats.org/officeDocument/2006/relationships/slide" Target="slide52.xml"/><Relationship Id="rId3" Type="http://schemas.openxmlformats.org/officeDocument/2006/relationships/oleObject" Target="../embeddings/oleObject1.bin"/><Relationship Id="rId7" Type="http://schemas.openxmlformats.org/officeDocument/2006/relationships/slide" Target="slide5.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9.wmf"/><Relationship Id="rId5" Type="http://schemas.openxmlformats.org/officeDocument/2006/relationships/oleObject" Target="../embeddings/oleObject2.bin"/><Relationship Id="rId10" Type="http://schemas.openxmlformats.org/officeDocument/2006/relationships/slide" Target="slide107.xml"/><Relationship Id="rId4" Type="http://schemas.openxmlformats.org/officeDocument/2006/relationships/image" Target="../media/image18.wmf"/><Relationship Id="rId9" Type="http://schemas.openxmlformats.org/officeDocument/2006/relationships/slide" Target="slide70.xml"/></Relationships>
</file>

<file path=ppt/slides/_rels/slide14.xml.rels><?xml version="1.0" encoding="UTF-8" standalone="yes"?>
<Relationships xmlns="http://schemas.openxmlformats.org/package/2006/relationships"><Relationship Id="rId8" Type="http://schemas.openxmlformats.org/officeDocument/2006/relationships/slide" Target="slide107.xml"/><Relationship Id="rId3" Type="http://schemas.openxmlformats.org/officeDocument/2006/relationships/oleObject" Target="../embeddings/oleObject3.bin"/><Relationship Id="rId7" Type="http://schemas.openxmlformats.org/officeDocument/2006/relationships/slide" Target="slide70.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slide" Target="slide52.xml"/><Relationship Id="rId5" Type="http://schemas.openxmlformats.org/officeDocument/2006/relationships/slide" Target="slide5.xml"/><Relationship Id="rId4" Type="http://schemas.openxmlformats.org/officeDocument/2006/relationships/image" Target="../media/image20.wmf"/></Relationships>
</file>

<file path=ppt/slides/_rels/slide15.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slide" Target="slide107.xml"/><Relationship Id="rId4" Type="http://schemas.openxmlformats.org/officeDocument/2006/relationships/slide" Target="slide70.xml"/></Relationships>
</file>

<file path=ppt/slides/_rels/slide16.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slide" Target="slide107.xml"/><Relationship Id="rId4" Type="http://schemas.openxmlformats.org/officeDocument/2006/relationships/slide" Target="slide70.xml"/></Relationships>
</file>

<file path=ppt/slides/_rels/slide17.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21.gif"/><Relationship Id="rId1" Type="http://schemas.openxmlformats.org/officeDocument/2006/relationships/slideLayout" Target="../slideLayouts/slideLayout2.xml"/><Relationship Id="rId6" Type="http://schemas.openxmlformats.org/officeDocument/2006/relationships/slide" Target="slide107.xml"/><Relationship Id="rId5" Type="http://schemas.openxmlformats.org/officeDocument/2006/relationships/slide" Target="slide70.xml"/><Relationship Id="rId4" Type="http://schemas.openxmlformats.org/officeDocument/2006/relationships/slide" Target="slide52.xml"/></Relationships>
</file>

<file path=ppt/slides/_rels/slide18.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slide" Target="slide107.xml"/><Relationship Id="rId4" Type="http://schemas.openxmlformats.org/officeDocument/2006/relationships/slide" Target="slide70.xml"/></Relationships>
</file>

<file path=ppt/slides/_rels/slide19.xml.rels><?xml version="1.0" encoding="UTF-8" standalone="yes"?>
<Relationships xmlns="http://schemas.openxmlformats.org/package/2006/relationships"><Relationship Id="rId3" Type="http://schemas.openxmlformats.org/officeDocument/2006/relationships/slide" Target="slide52.xml"/><Relationship Id="rId7" Type="http://schemas.openxmlformats.org/officeDocument/2006/relationships/image" Target="../media/image23.gif"/><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image" Target="../media/image22.gif"/><Relationship Id="rId5" Type="http://schemas.openxmlformats.org/officeDocument/2006/relationships/slide" Target="slide107.xml"/><Relationship Id="rId4" Type="http://schemas.openxmlformats.org/officeDocument/2006/relationships/slide" Target="slide70.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slide" Target="slide107.xml"/><Relationship Id="rId4" Type="http://schemas.openxmlformats.org/officeDocument/2006/relationships/slide" Target="slide70.xml"/></Relationships>
</file>

<file path=ppt/slides/_rels/slide21.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slide" Target="slide107.xml"/><Relationship Id="rId4" Type="http://schemas.openxmlformats.org/officeDocument/2006/relationships/slide" Target="slide70.xml"/></Relationships>
</file>

<file path=ppt/slides/_rels/slide2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slide" Target="slide107.xml"/><Relationship Id="rId5" Type="http://schemas.openxmlformats.org/officeDocument/2006/relationships/slide" Target="slide70.xml"/><Relationship Id="rId4" Type="http://schemas.openxmlformats.org/officeDocument/2006/relationships/slide" Target="slide52.xml"/></Relationships>
</file>

<file path=ppt/slides/_rels/slide23.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slide" Target="slide107.xml"/><Relationship Id="rId4" Type="http://schemas.openxmlformats.org/officeDocument/2006/relationships/slide" Target="slide70.xml"/></Relationships>
</file>

<file path=ppt/slides/_rels/slide24.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chart" Target="../charts/chart2.xml"/><Relationship Id="rId1" Type="http://schemas.openxmlformats.org/officeDocument/2006/relationships/slideLayout" Target="../slideLayouts/slideLayout2.xml"/><Relationship Id="rId6" Type="http://schemas.openxmlformats.org/officeDocument/2006/relationships/slide" Target="slide107.xml"/><Relationship Id="rId5" Type="http://schemas.openxmlformats.org/officeDocument/2006/relationships/slide" Target="slide70.xml"/><Relationship Id="rId4" Type="http://schemas.openxmlformats.org/officeDocument/2006/relationships/slide" Target="slide52.xml"/></Relationships>
</file>

<file path=ppt/slides/_rels/slide25.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slide" Target="slide107.xml"/><Relationship Id="rId5" Type="http://schemas.openxmlformats.org/officeDocument/2006/relationships/slide" Target="slide70.xml"/><Relationship Id="rId4" Type="http://schemas.openxmlformats.org/officeDocument/2006/relationships/slide" Target="slide52.xml"/></Relationships>
</file>

<file path=ppt/slides/_rels/slide26.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slide" Target="slide107.xml"/><Relationship Id="rId5" Type="http://schemas.openxmlformats.org/officeDocument/2006/relationships/slide" Target="slide70.xml"/><Relationship Id="rId4" Type="http://schemas.openxmlformats.org/officeDocument/2006/relationships/slide" Target="slide52.xml"/></Relationships>
</file>

<file path=ppt/slides/_rels/slide27.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slide" Target="slide107.xml"/><Relationship Id="rId4" Type="http://schemas.openxmlformats.org/officeDocument/2006/relationships/slide" Target="slide70.xml"/></Relationships>
</file>

<file path=ppt/slides/_rels/slide28.xml.rels><?xml version="1.0" encoding="UTF-8" standalone="yes"?>
<Relationships xmlns="http://schemas.openxmlformats.org/package/2006/relationships"><Relationship Id="rId8" Type="http://schemas.openxmlformats.org/officeDocument/2006/relationships/image" Target="../media/image26.gif"/><Relationship Id="rId3" Type="http://schemas.openxmlformats.org/officeDocument/2006/relationships/slide" Target="slide5.xml"/><Relationship Id="rId7" Type="http://schemas.openxmlformats.org/officeDocument/2006/relationships/image" Target="../media/image25.gi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slide" Target="slide107.xml"/><Relationship Id="rId5" Type="http://schemas.openxmlformats.org/officeDocument/2006/relationships/slide" Target="slide70.xml"/><Relationship Id="rId4" Type="http://schemas.openxmlformats.org/officeDocument/2006/relationships/slide" Target="slide52.xml"/><Relationship Id="rId9" Type="http://schemas.openxmlformats.org/officeDocument/2006/relationships/image" Target="../media/image27.gif"/></Relationships>
</file>

<file path=ppt/slides/_rels/slide29.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slide" Target="slide107.xml"/><Relationship Id="rId4" Type="http://schemas.openxmlformats.org/officeDocument/2006/relationships/slide" Target="slide70.xml"/></Relationships>
</file>

<file path=ppt/slides/_rels/slide3.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slide" Target="slide107.xml"/><Relationship Id="rId4" Type="http://schemas.openxmlformats.org/officeDocument/2006/relationships/slide" Target="slide70.xml"/></Relationships>
</file>

<file path=ppt/slides/_rels/slide30.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slide" Target="slide107.xml"/><Relationship Id="rId4" Type="http://schemas.openxmlformats.org/officeDocument/2006/relationships/slide" Target="slide70.xml"/></Relationships>
</file>

<file path=ppt/slides/_rels/slide31.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28.gif"/><Relationship Id="rId1" Type="http://schemas.openxmlformats.org/officeDocument/2006/relationships/slideLayout" Target="../slideLayouts/slideLayout2.xml"/><Relationship Id="rId6" Type="http://schemas.openxmlformats.org/officeDocument/2006/relationships/slide" Target="slide107.xml"/><Relationship Id="rId5" Type="http://schemas.openxmlformats.org/officeDocument/2006/relationships/slide" Target="slide70.xml"/><Relationship Id="rId4" Type="http://schemas.openxmlformats.org/officeDocument/2006/relationships/slide" Target="slide52.xml"/></Relationships>
</file>

<file path=ppt/slides/_rels/slide32.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slide" Target="slide107.xml"/><Relationship Id="rId4" Type="http://schemas.openxmlformats.org/officeDocument/2006/relationships/slide" Target="slide70.xml"/></Relationships>
</file>

<file path=ppt/slides/_rels/slide33.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slide" Target="slide107.xml"/><Relationship Id="rId4" Type="http://schemas.openxmlformats.org/officeDocument/2006/relationships/slide" Target="slide70.xml"/></Relationships>
</file>

<file path=ppt/slides/_rels/slide34.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slide" Target="slide107.xml"/><Relationship Id="rId4" Type="http://schemas.openxmlformats.org/officeDocument/2006/relationships/slide" Target="slide70.xml"/></Relationships>
</file>

<file path=ppt/slides/_rels/slide35.xml.rels><?xml version="1.0" encoding="UTF-8" standalone="yes"?>
<Relationships xmlns="http://schemas.openxmlformats.org/package/2006/relationships"><Relationship Id="rId8" Type="http://schemas.openxmlformats.org/officeDocument/2006/relationships/slide" Target="slide107.xml"/><Relationship Id="rId3" Type="http://schemas.openxmlformats.org/officeDocument/2006/relationships/oleObject" Target="../embeddings/oleObject4.bin"/><Relationship Id="rId7" Type="http://schemas.openxmlformats.org/officeDocument/2006/relationships/slide" Target="slide70.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slide" Target="slide52.xml"/><Relationship Id="rId5" Type="http://schemas.openxmlformats.org/officeDocument/2006/relationships/slide" Target="slide5.xml"/><Relationship Id="rId4" Type="http://schemas.openxmlformats.org/officeDocument/2006/relationships/image" Target="../media/image29.wmf"/></Relationships>
</file>

<file path=ppt/slides/_rels/slide36.xml.rels><?xml version="1.0" encoding="UTF-8" standalone="yes"?>
<Relationships xmlns="http://schemas.openxmlformats.org/package/2006/relationships"><Relationship Id="rId8" Type="http://schemas.openxmlformats.org/officeDocument/2006/relationships/slide" Target="slide107.xml"/><Relationship Id="rId3" Type="http://schemas.openxmlformats.org/officeDocument/2006/relationships/oleObject" Target="../embeddings/oleObject5.bin"/><Relationship Id="rId7" Type="http://schemas.openxmlformats.org/officeDocument/2006/relationships/slide" Target="slide70.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slide" Target="slide52.xml"/><Relationship Id="rId5" Type="http://schemas.openxmlformats.org/officeDocument/2006/relationships/slide" Target="slide5.xml"/><Relationship Id="rId4" Type="http://schemas.openxmlformats.org/officeDocument/2006/relationships/image" Target="../media/image30.wmf"/></Relationships>
</file>

<file path=ppt/slides/_rels/slide37.xml.rels><?xml version="1.0" encoding="UTF-8" standalone="yes"?>
<Relationships xmlns="http://schemas.openxmlformats.org/package/2006/relationships"><Relationship Id="rId8" Type="http://schemas.openxmlformats.org/officeDocument/2006/relationships/slide" Target="slide52.xml"/><Relationship Id="rId3" Type="http://schemas.openxmlformats.org/officeDocument/2006/relationships/oleObject" Target="../embeddings/oleObject6.bin"/><Relationship Id="rId7" Type="http://schemas.openxmlformats.org/officeDocument/2006/relationships/slide" Target="slide5.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31.wmf"/><Relationship Id="rId5" Type="http://schemas.openxmlformats.org/officeDocument/2006/relationships/oleObject" Target="../embeddings/oleObject7.bin"/><Relationship Id="rId10" Type="http://schemas.openxmlformats.org/officeDocument/2006/relationships/slide" Target="slide107.xml"/><Relationship Id="rId4" Type="http://schemas.openxmlformats.org/officeDocument/2006/relationships/image" Target="../media/image30.wmf"/><Relationship Id="rId9" Type="http://schemas.openxmlformats.org/officeDocument/2006/relationships/slide" Target="slide70.xml"/></Relationships>
</file>

<file path=ppt/slides/_rels/slide38.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slide" Target="slide107.xml"/><Relationship Id="rId4" Type="http://schemas.openxmlformats.org/officeDocument/2006/relationships/slide" Target="slide70.xml"/></Relationships>
</file>

<file path=ppt/slides/_rels/slide39.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slide" Target="slide107.xml"/><Relationship Id="rId4" Type="http://schemas.openxmlformats.org/officeDocument/2006/relationships/slide" Target="slide70.xml"/></Relationships>
</file>

<file path=ppt/slides/_rels/slide4.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slide" Target="slide107.xml"/><Relationship Id="rId4" Type="http://schemas.openxmlformats.org/officeDocument/2006/relationships/slide" Target="slide70.xml"/></Relationships>
</file>

<file path=ppt/slides/_rels/slide40.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notesSlide" Target="../notesSlides/notesSlide8.xml"/><Relationship Id="rId7" Type="http://schemas.openxmlformats.org/officeDocument/2006/relationships/slide" Target="slide52.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slide" Target="slide5.xml"/><Relationship Id="rId5" Type="http://schemas.openxmlformats.org/officeDocument/2006/relationships/image" Target="../media/image32.wmf"/><Relationship Id="rId4" Type="http://schemas.openxmlformats.org/officeDocument/2006/relationships/oleObject" Target="../embeddings/oleObject8.bin"/><Relationship Id="rId9" Type="http://schemas.openxmlformats.org/officeDocument/2006/relationships/slide" Target="slide107.xml"/></Relationships>
</file>

<file path=ppt/slides/_rels/slide41.xml.rels><?xml version="1.0" encoding="UTF-8" standalone="yes"?>
<Relationships xmlns="http://schemas.openxmlformats.org/package/2006/relationships"><Relationship Id="rId8" Type="http://schemas.openxmlformats.org/officeDocument/2006/relationships/slide" Target="slide107.xml"/><Relationship Id="rId3" Type="http://schemas.openxmlformats.org/officeDocument/2006/relationships/oleObject" Target="../embeddings/oleObject9.bin"/><Relationship Id="rId7" Type="http://schemas.openxmlformats.org/officeDocument/2006/relationships/slide" Target="slide70.xml"/><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slide" Target="slide52.xml"/><Relationship Id="rId5" Type="http://schemas.openxmlformats.org/officeDocument/2006/relationships/slide" Target="slide5.xml"/><Relationship Id="rId4" Type="http://schemas.openxmlformats.org/officeDocument/2006/relationships/image" Target="../media/image33.wmf"/></Relationships>
</file>

<file path=ppt/slides/_rels/slide42.xml.rels><?xml version="1.0" encoding="UTF-8" standalone="yes"?>
<Relationships xmlns="http://schemas.openxmlformats.org/package/2006/relationships"><Relationship Id="rId8" Type="http://schemas.openxmlformats.org/officeDocument/2006/relationships/slide" Target="slide52.xml"/><Relationship Id="rId3" Type="http://schemas.openxmlformats.org/officeDocument/2006/relationships/oleObject" Target="../embeddings/oleObject10.bin"/><Relationship Id="rId7" Type="http://schemas.openxmlformats.org/officeDocument/2006/relationships/slide" Target="slide5.xml"/><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35.wmf"/><Relationship Id="rId5" Type="http://schemas.openxmlformats.org/officeDocument/2006/relationships/oleObject" Target="../embeddings/oleObject11.bin"/><Relationship Id="rId10" Type="http://schemas.openxmlformats.org/officeDocument/2006/relationships/slide" Target="slide107.xml"/><Relationship Id="rId4" Type="http://schemas.openxmlformats.org/officeDocument/2006/relationships/image" Target="../media/image34.wmf"/><Relationship Id="rId9" Type="http://schemas.openxmlformats.org/officeDocument/2006/relationships/slide" Target="slide70.xml"/></Relationships>
</file>

<file path=ppt/slides/_rels/slide43.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slide" Target="slide107.xml"/><Relationship Id="rId4" Type="http://schemas.openxmlformats.org/officeDocument/2006/relationships/slide" Target="slide70.xml"/></Relationships>
</file>

<file path=ppt/slides/_rels/slide44.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slide" Target="slide107.xml"/><Relationship Id="rId4" Type="http://schemas.openxmlformats.org/officeDocument/2006/relationships/slide" Target="slide70.xml"/></Relationships>
</file>

<file path=ppt/slides/_rels/slide45.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notesSlide" Target="../notesSlides/notesSlide9.xml"/><Relationship Id="rId7" Type="http://schemas.openxmlformats.org/officeDocument/2006/relationships/slide" Target="slide52.xml"/><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slide" Target="slide5.xml"/><Relationship Id="rId5" Type="http://schemas.openxmlformats.org/officeDocument/2006/relationships/image" Target="../media/image36.wmf"/><Relationship Id="rId4" Type="http://schemas.openxmlformats.org/officeDocument/2006/relationships/oleObject" Target="../embeddings/oleObject12.bin"/><Relationship Id="rId9" Type="http://schemas.openxmlformats.org/officeDocument/2006/relationships/slide" Target="slide107.xml"/></Relationships>
</file>

<file path=ppt/slides/_rels/slide46.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slide" Target="slide107.xml"/><Relationship Id="rId4" Type="http://schemas.openxmlformats.org/officeDocument/2006/relationships/slide" Target="slide70.xml"/></Relationships>
</file>

<file path=ppt/slides/_rels/slide47.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notesSlide" Target="../notesSlides/notesSlide10.xml"/><Relationship Id="rId7" Type="http://schemas.openxmlformats.org/officeDocument/2006/relationships/slide" Target="slide52.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slide" Target="slide5.xml"/><Relationship Id="rId5" Type="http://schemas.openxmlformats.org/officeDocument/2006/relationships/image" Target="../media/image37.wmf"/><Relationship Id="rId4" Type="http://schemas.openxmlformats.org/officeDocument/2006/relationships/oleObject" Target="../embeddings/oleObject13.bin"/><Relationship Id="rId9" Type="http://schemas.openxmlformats.org/officeDocument/2006/relationships/slide" Target="slide107.xml"/></Relationships>
</file>

<file path=ppt/slides/_rels/slide48.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slide" Target="slide107.xml"/><Relationship Id="rId5" Type="http://schemas.openxmlformats.org/officeDocument/2006/relationships/slide" Target="slide70.xml"/><Relationship Id="rId4" Type="http://schemas.openxmlformats.org/officeDocument/2006/relationships/slide" Target="slide52.xml"/></Relationships>
</file>

<file path=ppt/slides/_rels/slide49.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slide" Target="slide107.xml"/><Relationship Id="rId4" Type="http://schemas.openxmlformats.org/officeDocument/2006/relationships/slide" Target="slide7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slide" Target="slide107.xml"/><Relationship Id="rId4" Type="http://schemas.openxmlformats.org/officeDocument/2006/relationships/slide" Target="slide70.xml"/></Relationships>
</file>

<file path=ppt/slides/_rels/slide51.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38.gif"/><Relationship Id="rId1" Type="http://schemas.openxmlformats.org/officeDocument/2006/relationships/slideLayout" Target="../slideLayouts/slideLayout9.xml"/><Relationship Id="rId6" Type="http://schemas.openxmlformats.org/officeDocument/2006/relationships/slide" Target="slide107.xml"/><Relationship Id="rId5" Type="http://schemas.openxmlformats.org/officeDocument/2006/relationships/slide" Target="slide70.xml"/><Relationship Id="rId4" Type="http://schemas.openxmlformats.org/officeDocument/2006/relationships/slide" Target="slide5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slide" Target="slide107.xml"/><Relationship Id="rId4" Type="http://schemas.openxmlformats.org/officeDocument/2006/relationships/slide" Target="slide70.xml"/></Relationships>
</file>

<file path=ppt/slides/_rels/slide54.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slide" Target="slide107.xml"/><Relationship Id="rId4" Type="http://schemas.openxmlformats.org/officeDocument/2006/relationships/slide" Target="slide70.xml"/></Relationships>
</file>

<file path=ppt/slides/_rels/slide55.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slide" Target="slide107.xml"/><Relationship Id="rId4" Type="http://schemas.openxmlformats.org/officeDocument/2006/relationships/slide" Target="slide70.xml"/></Relationships>
</file>

<file path=ppt/slides/_rels/slide56.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slide" Target="slide107.xml"/><Relationship Id="rId4" Type="http://schemas.openxmlformats.org/officeDocument/2006/relationships/slide" Target="slide70.xml"/></Relationships>
</file>

<file path=ppt/slides/_rels/slide57.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slide" Target="slide107.xml"/><Relationship Id="rId4" Type="http://schemas.openxmlformats.org/officeDocument/2006/relationships/slide" Target="slide70.xml"/></Relationships>
</file>

<file path=ppt/slides/_rels/slide58.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slide" Target="slide107.xml"/><Relationship Id="rId4" Type="http://schemas.openxmlformats.org/officeDocument/2006/relationships/slide" Target="slide70.xml"/></Relationships>
</file>

<file path=ppt/slides/_rels/slide59.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slide" Target="slide107.xml"/><Relationship Id="rId5" Type="http://schemas.openxmlformats.org/officeDocument/2006/relationships/slide" Target="slide70.xml"/><Relationship Id="rId4" Type="http://schemas.openxmlformats.org/officeDocument/2006/relationships/slide" Target="slide52.xml"/></Relationships>
</file>

<file path=ppt/slides/_rels/slide6.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slide" Target="slide107.xml"/><Relationship Id="rId4" Type="http://schemas.openxmlformats.org/officeDocument/2006/relationships/slide" Target="slide70.xml"/></Relationships>
</file>

<file path=ppt/slides/_rels/slide60.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slide" Target="slide107.xml"/><Relationship Id="rId4" Type="http://schemas.openxmlformats.org/officeDocument/2006/relationships/slide" Target="slide70.xml"/></Relationships>
</file>

<file path=ppt/slides/_rels/slide61.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slide" Target="slide107.xml"/><Relationship Id="rId4" Type="http://schemas.openxmlformats.org/officeDocument/2006/relationships/slide" Target="slide70.xml"/></Relationships>
</file>

<file path=ppt/slides/_rels/slide62.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slide" Target="slide107.xml"/><Relationship Id="rId4" Type="http://schemas.openxmlformats.org/officeDocument/2006/relationships/slide" Target="slide70.xml"/></Relationships>
</file>

<file path=ppt/slides/_rels/slide63.xml.rels><?xml version="1.0" encoding="UTF-8" standalone="yes"?>
<Relationships xmlns="http://schemas.openxmlformats.org/package/2006/relationships"><Relationship Id="rId8" Type="http://schemas.openxmlformats.org/officeDocument/2006/relationships/image" Target="../media/image41.wmf"/><Relationship Id="rId13" Type="http://schemas.openxmlformats.org/officeDocument/2006/relationships/slide" Target="slide70.xml"/><Relationship Id="rId3" Type="http://schemas.openxmlformats.org/officeDocument/2006/relationships/oleObject" Target="../embeddings/oleObject14.bin"/><Relationship Id="rId7" Type="http://schemas.openxmlformats.org/officeDocument/2006/relationships/oleObject" Target="../embeddings/oleObject16.bin"/><Relationship Id="rId12" Type="http://schemas.openxmlformats.org/officeDocument/2006/relationships/slide" Target="slide52.xml"/><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40.wmf"/><Relationship Id="rId11" Type="http://schemas.openxmlformats.org/officeDocument/2006/relationships/slide" Target="slide5.xml"/><Relationship Id="rId5" Type="http://schemas.openxmlformats.org/officeDocument/2006/relationships/oleObject" Target="../embeddings/oleObject15.bin"/><Relationship Id="rId10" Type="http://schemas.openxmlformats.org/officeDocument/2006/relationships/image" Target="../media/image42.wmf"/><Relationship Id="rId4" Type="http://schemas.openxmlformats.org/officeDocument/2006/relationships/image" Target="../media/image39.wmf"/><Relationship Id="rId9" Type="http://schemas.openxmlformats.org/officeDocument/2006/relationships/oleObject" Target="../embeddings/oleObject17.bin"/><Relationship Id="rId14" Type="http://schemas.openxmlformats.org/officeDocument/2006/relationships/slide" Target="slide107.xml"/></Relationships>
</file>

<file path=ppt/slides/_rels/slide64.xml.rels><?xml version="1.0" encoding="UTF-8" standalone="yes"?>
<Relationships xmlns="http://schemas.openxmlformats.org/package/2006/relationships"><Relationship Id="rId8" Type="http://schemas.openxmlformats.org/officeDocument/2006/relationships/image" Target="../media/image45.wmf"/><Relationship Id="rId13" Type="http://schemas.openxmlformats.org/officeDocument/2006/relationships/slide" Target="slide5.xml"/><Relationship Id="rId3" Type="http://schemas.openxmlformats.org/officeDocument/2006/relationships/oleObject" Target="../embeddings/oleObject18.bin"/><Relationship Id="rId7" Type="http://schemas.openxmlformats.org/officeDocument/2006/relationships/oleObject" Target="../embeddings/oleObject20.bin"/><Relationship Id="rId12" Type="http://schemas.openxmlformats.org/officeDocument/2006/relationships/image" Target="../media/image47.wmf"/><Relationship Id="rId2" Type="http://schemas.openxmlformats.org/officeDocument/2006/relationships/slideLayout" Target="../slideLayouts/slideLayout2.xml"/><Relationship Id="rId16" Type="http://schemas.openxmlformats.org/officeDocument/2006/relationships/slide" Target="slide107.xml"/><Relationship Id="rId1" Type="http://schemas.openxmlformats.org/officeDocument/2006/relationships/vmlDrawing" Target="../drawings/vmlDrawing12.vml"/><Relationship Id="rId6" Type="http://schemas.openxmlformats.org/officeDocument/2006/relationships/image" Target="../media/image44.wmf"/><Relationship Id="rId11" Type="http://schemas.openxmlformats.org/officeDocument/2006/relationships/oleObject" Target="../embeddings/oleObject22.bin"/><Relationship Id="rId5" Type="http://schemas.openxmlformats.org/officeDocument/2006/relationships/oleObject" Target="../embeddings/oleObject19.bin"/><Relationship Id="rId15" Type="http://schemas.openxmlformats.org/officeDocument/2006/relationships/slide" Target="slide70.xml"/><Relationship Id="rId10" Type="http://schemas.openxmlformats.org/officeDocument/2006/relationships/image" Target="../media/image46.wmf"/><Relationship Id="rId4" Type="http://schemas.openxmlformats.org/officeDocument/2006/relationships/image" Target="../media/image43.wmf"/><Relationship Id="rId9" Type="http://schemas.openxmlformats.org/officeDocument/2006/relationships/oleObject" Target="../embeddings/oleObject21.bin"/><Relationship Id="rId14" Type="http://schemas.openxmlformats.org/officeDocument/2006/relationships/slide" Target="slide52.xml"/></Relationships>
</file>

<file path=ppt/slides/_rels/slide65.xml.rels><?xml version="1.0" encoding="UTF-8" standalone="yes"?>
<Relationships xmlns="http://schemas.openxmlformats.org/package/2006/relationships"><Relationship Id="rId8" Type="http://schemas.openxmlformats.org/officeDocument/2006/relationships/slide" Target="slide107.xml"/><Relationship Id="rId3" Type="http://schemas.openxmlformats.org/officeDocument/2006/relationships/oleObject" Target="../embeddings/oleObject23.bin"/><Relationship Id="rId7" Type="http://schemas.openxmlformats.org/officeDocument/2006/relationships/slide" Target="slide70.xml"/><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slide" Target="slide52.xml"/><Relationship Id="rId5" Type="http://schemas.openxmlformats.org/officeDocument/2006/relationships/slide" Target="slide5.xml"/><Relationship Id="rId4" Type="http://schemas.openxmlformats.org/officeDocument/2006/relationships/image" Target="../media/image48.wmf"/></Relationships>
</file>

<file path=ppt/slides/_rels/slide66.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slide" Target="slide107.xml"/><Relationship Id="rId4" Type="http://schemas.openxmlformats.org/officeDocument/2006/relationships/slide" Target="slide70.xml"/></Relationships>
</file>

<file path=ppt/slides/_rels/slide67.xml.rels><?xml version="1.0" encoding="UTF-8" standalone="yes"?>
<Relationships xmlns="http://schemas.openxmlformats.org/package/2006/relationships"><Relationship Id="rId8" Type="http://schemas.openxmlformats.org/officeDocument/2006/relationships/image" Target="../media/image51.wmf"/><Relationship Id="rId13" Type="http://schemas.openxmlformats.org/officeDocument/2006/relationships/slide" Target="slide70.xml"/><Relationship Id="rId3" Type="http://schemas.openxmlformats.org/officeDocument/2006/relationships/oleObject" Target="../embeddings/oleObject24.bin"/><Relationship Id="rId7" Type="http://schemas.openxmlformats.org/officeDocument/2006/relationships/oleObject" Target="../embeddings/oleObject26.bin"/><Relationship Id="rId12" Type="http://schemas.openxmlformats.org/officeDocument/2006/relationships/slide" Target="slide52.xml"/><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50.wmf"/><Relationship Id="rId11" Type="http://schemas.openxmlformats.org/officeDocument/2006/relationships/slide" Target="slide5.xml"/><Relationship Id="rId5" Type="http://schemas.openxmlformats.org/officeDocument/2006/relationships/oleObject" Target="../embeddings/oleObject25.bin"/><Relationship Id="rId10" Type="http://schemas.openxmlformats.org/officeDocument/2006/relationships/image" Target="../media/image52.wmf"/><Relationship Id="rId4" Type="http://schemas.openxmlformats.org/officeDocument/2006/relationships/image" Target="../media/image49.wmf"/><Relationship Id="rId9" Type="http://schemas.openxmlformats.org/officeDocument/2006/relationships/oleObject" Target="../embeddings/oleObject27.bin"/><Relationship Id="rId14" Type="http://schemas.openxmlformats.org/officeDocument/2006/relationships/slide" Target="slide107.xml"/></Relationships>
</file>

<file path=ppt/slides/_rels/slide68.xml.rels><?xml version="1.0" encoding="UTF-8" standalone="yes"?>
<Relationships xmlns="http://schemas.openxmlformats.org/package/2006/relationships"><Relationship Id="rId8" Type="http://schemas.openxmlformats.org/officeDocument/2006/relationships/image" Target="../media/image55.wmf"/><Relationship Id="rId13" Type="http://schemas.openxmlformats.org/officeDocument/2006/relationships/oleObject" Target="../embeddings/oleObject33.bin"/><Relationship Id="rId18" Type="http://schemas.openxmlformats.org/officeDocument/2006/relationships/slide" Target="slide107.xml"/><Relationship Id="rId3" Type="http://schemas.openxmlformats.org/officeDocument/2006/relationships/oleObject" Target="../embeddings/oleObject28.bin"/><Relationship Id="rId7" Type="http://schemas.openxmlformats.org/officeDocument/2006/relationships/oleObject" Target="../embeddings/oleObject30.bin"/><Relationship Id="rId12" Type="http://schemas.openxmlformats.org/officeDocument/2006/relationships/image" Target="../media/image57.wmf"/><Relationship Id="rId17" Type="http://schemas.openxmlformats.org/officeDocument/2006/relationships/slide" Target="slide70.xml"/><Relationship Id="rId2" Type="http://schemas.openxmlformats.org/officeDocument/2006/relationships/slideLayout" Target="../slideLayouts/slideLayout2.xml"/><Relationship Id="rId16" Type="http://schemas.openxmlformats.org/officeDocument/2006/relationships/slide" Target="slide52.xml"/><Relationship Id="rId1" Type="http://schemas.openxmlformats.org/officeDocument/2006/relationships/vmlDrawing" Target="../drawings/vmlDrawing15.vml"/><Relationship Id="rId6" Type="http://schemas.openxmlformats.org/officeDocument/2006/relationships/image" Target="../media/image54.wmf"/><Relationship Id="rId11" Type="http://schemas.openxmlformats.org/officeDocument/2006/relationships/oleObject" Target="../embeddings/oleObject32.bin"/><Relationship Id="rId5" Type="http://schemas.openxmlformats.org/officeDocument/2006/relationships/oleObject" Target="../embeddings/oleObject29.bin"/><Relationship Id="rId15" Type="http://schemas.openxmlformats.org/officeDocument/2006/relationships/slide" Target="slide5.xml"/><Relationship Id="rId10" Type="http://schemas.openxmlformats.org/officeDocument/2006/relationships/image" Target="../media/image56.wmf"/><Relationship Id="rId4" Type="http://schemas.openxmlformats.org/officeDocument/2006/relationships/image" Target="../media/image53.wmf"/><Relationship Id="rId9" Type="http://schemas.openxmlformats.org/officeDocument/2006/relationships/oleObject" Target="../embeddings/oleObject31.bin"/><Relationship Id="rId14" Type="http://schemas.openxmlformats.org/officeDocument/2006/relationships/image" Target="../media/image58.wmf"/></Relationships>
</file>

<file path=ppt/slides/_rels/slide69.xml.rels><?xml version="1.0" encoding="UTF-8" standalone="yes"?>
<Relationships xmlns="http://schemas.openxmlformats.org/package/2006/relationships"><Relationship Id="rId8" Type="http://schemas.openxmlformats.org/officeDocument/2006/relationships/slide" Target="slide52.xml"/><Relationship Id="rId3" Type="http://schemas.openxmlformats.org/officeDocument/2006/relationships/oleObject" Target="../embeddings/oleObject34.bin"/><Relationship Id="rId7" Type="http://schemas.openxmlformats.org/officeDocument/2006/relationships/slide" Target="slide5.xml"/><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60.wmf"/><Relationship Id="rId5" Type="http://schemas.openxmlformats.org/officeDocument/2006/relationships/oleObject" Target="../embeddings/oleObject35.bin"/><Relationship Id="rId10" Type="http://schemas.openxmlformats.org/officeDocument/2006/relationships/slide" Target="slide107.xml"/><Relationship Id="rId4" Type="http://schemas.openxmlformats.org/officeDocument/2006/relationships/image" Target="../media/image59.wmf"/><Relationship Id="rId9" Type="http://schemas.openxmlformats.org/officeDocument/2006/relationships/slide" Target="slide70.xml"/></Relationships>
</file>

<file path=ppt/slides/_rels/slide7.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slide" Target="slide107.xml"/><Relationship Id="rId4" Type="http://schemas.openxmlformats.org/officeDocument/2006/relationships/slide" Target="slide7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slide" Target="slide107.xml"/><Relationship Id="rId4" Type="http://schemas.openxmlformats.org/officeDocument/2006/relationships/slide" Target="slide70.xml"/></Relationships>
</file>

<file path=ppt/slides/_rels/slide72.xml.rels><?xml version="1.0" encoding="UTF-8" standalone="yes"?>
<Relationships xmlns="http://schemas.openxmlformats.org/package/2006/relationships"><Relationship Id="rId3" Type="http://schemas.openxmlformats.org/officeDocument/2006/relationships/image" Target="../media/image61.gif"/><Relationship Id="rId7" Type="http://schemas.openxmlformats.org/officeDocument/2006/relationships/slide" Target="slide107.xml"/><Relationship Id="rId2" Type="http://schemas.openxmlformats.org/officeDocument/2006/relationships/hyperlink" Target="http://www.cryptomuseum.com/crypto/enigma/working.htm" TargetMode="External"/><Relationship Id="rId1" Type="http://schemas.openxmlformats.org/officeDocument/2006/relationships/slideLayout" Target="../slideLayouts/slideLayout2.xml"/><Relationship Id="rId6" Type="http://schemas.openxmlformats.org/officeDocument/2006/relationships/slide" Target="slide70.xml"/><Relationship Id="rId5" Type="http://schemas.openxmlformats.org/officeDocument/2006/relationships/slide" Target="slide52.xml"/><Relationship Id="rId4" Type="http://schemas.openxmlformats.org/officeDocument/2006/relationships/slide" Target="slide5.xml"/></Relationships>
</file>

<file path=ppt/slides/_rels/slide7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62.gif"/><Relationship Id="rId1" Type="http://schemas.openxmlformats.org/officeDocument/2006/relationships/slideLayout" Target="../slideLayouts/slideLayout7.xml"/><Relationship Id="rId6" Type="http://schemas.openxmlformats.org/officeDocument/2006/relationships/slide" Target="slide107.xml"/><Relationship Id="rId5" Type="http://schemas.openxmlformats.org/officeDocument/2006/relationships/slide" Target="slide70.xml"/><Relationship Id="rId4" Type="http://schemas.openxmlformats.org/officeDocument/2006/relationships/slide" Target="slide52.xml"/></Relationships>
</file>

<file path=ppt/slides/_rels/slide74.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image" Target="../media/image64.jpeg"/><Relationship Id="rId7" Type="http://schemas.openxmlformats.org/officeDocument/2006/relationships/slide" Target="slide52.xml"/><Relationship Id="rId2" Type="http://schemas.openxmlformats.org/officeDocument/2006/relationships/image" Target="../media/image63.jpeg"/><Relationship Id="rId1" Type="http://schemas.openxmlformats.org/officeDocument/2006/relationships/slideLayout" Target="../slideLayouts/slideLayout2.xml"/><Relationship Id="rId6" Type="http://schemas.openxmlformats.org/officeDocument/2006/relationships/slide" Target="slide5.xml"/><Relationship Id="rId5" Type="http://schemas.openxmlformats.org/officeDocument/2006/relationships/image" Target="../media/image65.jpeg"/><Relationship Id="rId4" Type="http://schemas.openxmlformats.org/officeDocument/2006/relationships/hyperlink" Target="http://www.techcn.com.cn/uploads/200907/1247237889AJUJqN3f.jpg" TargetMode="External"/><Relationship Id="rId9" Type="http://schemas.openxmlformats.org/officeDocument/2006/relationships/slide" Target="slide107.xml"/></Relationships>
</file>

<file path=ppt/slides/_rels/slide75.xml.rels><?xml version="1.0" encoding="UTF-8" standalone="yes"?>
<Relationships xmlns="http://schemas.openxmlformats.org/package/2006/relationships"><Relationship Id="rId3" Type="http://schemas.openxmlformats.org/officeDocument/2006/relationships/slide" Target="slide5.xml"/><Relationship Id="rId7" Type="http://schemas.openxmlformats.org/officeDocument/2006/relationships/image" Target="../media/image67.jpeg"/><Relationship Id="rId2" Type="http://schemas.openxmlformats.org/officeDocument/2006/relationships/image" Target="../media/image66.png"/><Relationship Id="rId1" Type="http://schemas.openxmlformats.org/officeDocument/2006/relationships/slideLayout" Target="../slideLayouts/slideLayout9.xml"/><Relationship Id="rId6" Type="http://schemas.openxmlformats.org/officeDocument/2006/relationships/slide" Target="slide107.xml"/><Relationship Id="rId5" Type="http://schemas.openxmlformats.org/officeDocument/2006/relationships/slide" Target="slide70.xml"/><Relationship Id="rId4" Type="http://schemas.openxmlformats.org/officeDocument/2006/relationships/slide" Target="slide52.xml"/></Relationships>
</file>

<file path=ppt/slides/_rels/slide76.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68.png"/><Relationship Id="rId1" Type="http://schemas.openxmlformats.org/officeDocument/2006/relationships/slideLayout" Target="../slideLayouts/slideLayout9.xml"/><Relationship Id="rId6" Type="http://schemas.openxmlformats.org/officeDocument/2006/relationships/slide" Target="slide107.xml"/><Relationship Id="rId5" Type="http://schemas.openxmlformats.org/officeDocument/2006/relationships/slide" Target="slide70.xml"/><Relationship Id="rId4" Type="http://schemas.openxmlformats.org/officeDocument/2006/relationships/slide" Target="slide52.xml"/></Relationships>
</file>

<file path=ppt/slides/_rels/slide77.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69.png"/><Relationship Id="rId1" Type="http://schemas.openxmlformats.org/officeDocument/2006/relationships/slideLayout" Target="../slideLayouts/slideLayout9.xml"/><Relationship Id="rId6" Type="http://schemas.openxmlformats.org/officeDocument/2006/relationships/slide" Target="slide107.xml"/><Relationship Id="rId5" Type="http://schemas.openxmlformats.org/officeDocument/2006/relationships/slide" Target="slide70.xml"/><Relationship Id="rId4" Type="http://schemas.openxmlformats.org/officeDocument/2006/relationships/slide" Target="slide52.xml"/></Relationships>
</file>

<file path=ppt/slides/_rels/slide78.xml.rels><?xml version="1.0" encoding="UTF-8" standalone="yes"?>
<Relationships xmlns="http://schemas.openxmlformats.org/package/2006/relationships"><Relationship Id="rId3" Type="http://schemas.openxmlformats.org/officeDocument/2006/relationships/slide" Target="slide52.xml"/><Relationship Id="rId7" Type="http://schemas.openxmlformats.org/officeDocument/2006/relationships/image" Target="../media/image71.jpeg"/><Relationship Id="rId2" Type="http://schemas.openxmlformats.org/officeDocument/2006/relationships/slide" Target="slide5.xml"/><Relationship Id="rId1" Type="http://schemas.openxmlformats.org/officeDocument/2006/relationships/slideLayout" Target="../slideLayouts/slideLayout9.xml"/><Relationship Id="rId6" Type="http://schemas.openxmlformats.org/officeDocument/2006/relationships/image" Target="../media/image70.jpeg"/><Relationship Id="rId5" Type="http://schemas.openxmlformats.org/officeDocument/2006/relationships/slide" Target="slide107.xml"/><Relationship Id="rId4" Type="http://schemas.openxmlformats.org/officeDocument/2006/relationships/slide" Target="slide70.xml"/></Relationships>
</file>

<file path=ppt/slides/_rels/slide79.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5.xml"/><Relationship Id="rId1" Type="http://schemas.openxmlformats.org/officeDocument/2006/relationships/slideLayout" Target="../slideLayouts/slideLayout9.xml"/><Relationship Id="rId6" Type="http://schemas.openxmlformats.org/officeDocument/2006/relationships/image" Target="../media/image72.jpeg"/><Relationship Id="rId5" Type="http://schemas.openxmlformats.org/officeDocument/2006/relationships/slide" Target="slide107.xml"/><Relationship Id="rId4" Type="http://schemas.openxmlformats.org/officeDocument/2006/relationships/slide" Target="slide70.xml"/></Relationships>
</file>

<file path=ppt/slides/_rels/slide8.xml.rels><?xml version="1.0" encoding="UTF-8" standalone="yes"?>
<Relationships xmlns="http://schemas.openxmlformats.org/package/2006/relationships"><Relationship Id="rId3" Type="http://schemas.openxmlformats.org/officeDocument/2006/relationships/image" Target="../media/image12.gif"/><Relationship Id="rId7" Type="http://schemas.openxmlformats.org/officeDocument/2006/relationships/slide" Target="slide107.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slide" Target="slide70.xml"/><Relationship Id="rId5" Type="http://schemas.openxmlformats.org/officeDocument/2006/relationships/slide" Target="slide52.xml"/><Relationship Id="rId4" Type="http://schemas.openxmlformats.org/officeDocument/2006/relationships/slide" Target="slide5.xml"/></Relationships>
</file>

<file path=ppt/slides/_rels/slide80.xml.rels><?xml version="1.0" encoding="UTF-8" standalone="yes"?>
<Relationships xmlns="http://schemas.openxmlformats.org/package/2006/relationships"><Relationship Id="rId8" Type="http://schemas.openxmlformats.org/officeDocument/2006/relationships/slide" Target="slide52.xml"/><Relationship Id="rId3" Type="http://schemas.openxmlformats.org/officeDocument/2006/relationships/image" Target="../media/image73.gif"/><Relationship Id="rId7" Type="http://schemas.openxmlformats.org/officeDocument/2006/relationships/slide" Target="slide5.xml"/><Relationship Id="rId2" Type="http://schemas.openxmlformats.org/officeDocument/2006/relationships/hyperlink" Target="http://enigmaco.de/enigma/enigma.html" TargetMode="External"/><Relationship Id="rId1" Type="http://schemas.openxmlformats.org/officeDocument/2006/relationships/slideLayout" Target="../slideLayouts/slideLayout9.xml"/><Relationship Id="rId6" Type="http://schemas.openxmlformats.org/officeDocument/2006/relationships/image" Target="../media/image76.png"/><Relationship Id="rId5" Type="http://schemas.openxmlformats.org/officeDocument/2006/relationships/image" Target="../media/image75.png"/><Relationship Id="rId10" Type="http://schemas.openxmlformats.org/officeDocument/2006/relationships/slide" Target="slide107.xml"/><Relationship Id="rId4" Type="http://schemas.openxmlformats.org/officeDocument/2006/relationships/image" Target="../media/image74.png"/><Relationship Id="rId9" Type="http://schemas.openxmlformats.org/officeDocument/2006/relationships/slide" Target="slide70.xml"/></Relationships>
</file>

<file path=ppt/slides/_rels/slide81.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slide" Target="slide107.xml"/><Relationship Id="rId4" Type="http://schemas.openxmlformats.org/officeDocument/2006/relationships/slide" Target="slide70.xml"/></Relationships>
</file>

<file path=ppt/slides/_rels/slide82.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slide" Target="slide107.xml"/><Relationship Id="rId4" Type="http://schemas.openxmlformats.org/officeDocument/2006/relationships/slide" Target="slide70.xml"/></Relationships>
</file>

<file path=ppt/slides/_rels/slide8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slide" Target="slide107.xml"/><Relationship Id="rId5" Type="http://schemas.openxmlformats.org/officeDocument/2006/relationships/slide" Target="slide70.xml"/><Relationship Id="rId4" Type="http://schemas.openxmlformats.org/officeDocument/2006/relationships/slide" Target="slide52.xml"/></Relationships>
</file>

<file path=ppt/slides/_rels/slide84.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slide" Target="slide107.xml"/><Relationship Id="rId4" Type="http://schemas.openxmlformats.org/officeDocument/2006/relationships/slide" Target="slide70.xml"/></Relationships>
</file>

<file path=ppt/slides/_rels/slide85.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slide" Target="slide107.xml"/><Relationship Id="rId4" Type="http://schemas.openxmlformats.org/officeDocument/2006/relationships/slide" Target="slide70.xml"/></Relationships>
</file>

<file path=ppt/slides/_rels/slide86.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slide" Target="slide107.xml"/><Relationship Id="rId4" Type="http://schemas.openxmlformats.org/officeDocument/2006/relationships/slide" Target="slide70.xml"/></Relationships>
</file>

<file path=ppt/slides/_rels/slide87.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slide" Target="slide107.xml"/><Relationship Id="rId4" Type="http://schemas.openxmlformats.org/officeDocument/2006/relationships/slide" Target="slide70.xml"/></Relationships>
</file>

<file path=ppt/slides/_rels/slide88.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slide" Target="slide107.xml"/><Relationship Id="rId4" Type="http://schemas.openxmlformats.org/officeDocument/2006/relationships/slide" Target="slide70.xml"/></Relationships>
</file>

<file path=ppt/slides/_rels/slide89.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slide" Target="slide107.xml"/><Relationship Id="rId4" Type="http://schemas.openxmlformats.org/officeDocument/2006/relationships/slide" Target="slide70.xml"/></Relationships>
</file>

<file path=ppt/slides/_rels/slide9.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slide" Target="slide107.xml"/><Relationship Id="rId4" Type="http://schemas.openxmlformats.org/officeDocument/2006/relationships/slide" Target="slide70.xml"/></Relationships>
</file>

<file path=ppt/slides/_rels/slide90.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78.gif"/><Relationship Id="rId1" Type="http://schemas.openxmlformats.org/officeDocument/2006/relationships/slideLayout" Target="../slideLayouts/slideLayout2.xml"/><Relationship Id="rId6" Type="http://schemas.openxmlformats.org/officeDocument/2006/relationships/slide" Target="slide107.xml"/><Relationship Id="rId5" Type="http://schemas.openxmlformats.org/officeDocument/2006/relationships/slide" Target="slide70.xml"/><Relationship Id="rId4" Type="http://schemas.openxmlformats.org/officeDocument/2006/relationships/slide" Target="slide52.xml"/></Relationships>
</file>

<file path=ppt/slides/_rels/slide91.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slide" Target="slide107.xml"/><Relationship Id="rId4" Type="http://schemas.openxmlformats.org/officeDocument/2006/relationships/slide" Target="slide70.xml"/></Relationships>
</file>

<file path=ppt/slides/_rels/slide9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79.jpeg"/><Relationship Id="rId1" Type="http://schemas.openxmlformats.org/officeDocument/2006/relationships/slideLayout" Target="../slideLayouts/slideLayout2.xml"/><Relationship Id="rId6" Type="http://schemas.openxmlformats.org/officeDocument/2006/relationships/slide" Target="slide107.xml"/><Relationship Id="rId5" Type="http://schemas.openxmlformats.org/officeDocument/2006/relationships/slide" Target="slide70.xml"/><Relationship Id="rId4" Type="http://schemas.openxmlformats.org/officeDocument/2006/relationships/slide" Target="slide52.xml"/></Relationships>
</file>

<file path=ppt/slides/_rels/slide93.xml.rels><?xml version="1.0" encoding="UTF-8" standalone="yes"?>
<Relationships xmlns="http://schemas.openxmlformats.org/package/2006/relationships"><Relationship Id="rId3" Type="http://schemas.openxmlformats.org/officeDocument/2006/relationships/slide" Target="slide52.xml"/><Relationship Id="rId7" Type="http://schemas.openxmlformats.org/officeDocument/2006/relationships/image" Target="../media/image81.jpeg"/><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image" Target="../media/image80.jpeg"/><Relationship Id="rId5" Type="http://schemas.openxmlformats.org/officeDocument/2006/relationships/slide" Target="slide107.xml"/><Relationship Id="rId4" Type="http://schemas.openxmlformats.org/officeDocument/2006/relationships/slide" Target="slide70.xml"/></Relationships>
</file>

<file path=ppt/slides/_rels/slide94.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slide" Target="slide107.xml"/><Relationship Id="rId4" Type="http://schemas.openxmlformats.org/officeDocument/2006/relationships/slide" Target="slide70.xml"/></Relationships>
</file>

<file path=ppt/slides/_rels/slide95.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82.jpeg"/><Relationship Id="rId1" Type="http://schemas.openxmlformats.org/officeDocument/2006/relationships/slideLayout" Target="../slideLayouts/slideLayout7.xml"/><Relationship Id="rId6" Type="http://schemas.openxmlformats.org/officeDocument/2006/relationships/slide" Target="slide107.xml"/><Relationship Id="rId5" Type="http://schemas.openxmlformats.org/officeDocument/2006/relationships/slide" Target="slide70.xml"/><Relationship Id="rId4" Type="http://schemas.openxmlformats.org/officeDocument/2006/relationships/slide" Target="slide52.xml"/></Relationships>
</file>

<file path=ppt/slides/_rels/slide96.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slide" Target="slide107.xml"/><Relationship Id="rId4" Type="http://schemas.openxmlformats.org/officeDocument/2006/relationships/slide" Target="slide70.xml"/></Relationships>
</file>

<file path=ppt/slides/_rels/slide97.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slide" Target="slide107.xml"/><Relationship Id="rId4" Type="http://schemas.openxmlformats.org/officeDocument/2006/relationships/slide" Target="slide70.xml"/></Relationships>
</file>

<file path=ppt/slides/_rels/slide98.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slide" Target="slide107.xml"/><Relationship Id="rId4" Type="http://schemas.openxmlformats.org/officeDocument/2006/relationships/slide" Target="slide70.xml"/></Relationships>
</file>

<file path=ppt/slides/_rels/slide99.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slide" Target="slide107.xml"/><Relationship Id="rId4" Type="http://schemas.openxmlformats.org/officeDocument/2006/relationships/slide" Target="slide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lstStyle/>
          <a:p>
            <a:r>
              <a:rPr lang="zh-CN" altLang="en-US" sz="2400" dirty="0"/>
              <a:t>密码学</a:t>
            </a:r>
            <a:r>
              <a:rPr lang="zh-CN" altLang="en-US" sz="2400" dirty="0" smtClean="0"/>
              <a:t>导论</a:t>
            </a:r>
            <a:r>
              <a:rPr lang="zh-CN" altLang="en-US" sz="2400" dirty="0"/>
              <a:t>˙第</a:t>
            </a:r>
            <a:r>
              <a:rPr lang="en-US" altLang="zh-CN" sz="2400" dirty="0"/>
              <a:t>2</a:t>
            </a:r>
            <a:r>
              <a:rPr lang="zh-CN" altLang="en-US" sz="2400" dirty="0"/>
              <a:t>章</a:t>
            </a:r>
            <a:r>
              <a:rPr lang="en-US" altLang="zh-CN" sz="2400" dirty="0"/>
              <a:t/>
            </a:r>
            <a:br>
              <a:rPr lang="en-US" altLang="zh-CN" sz="2400" dirty="0"/>
            </a:br>
            <a:r>
              <a:rPr lang="zh-CN" altLang="en-US" dirty="0" smtClean="0"/>
              <a:t>经典</a:t>
            </a:r>
            <a:r>
              <a:rPr lang="zh-CN" altLang="en-US" dirty="0"/>
              <a:t>密码学</a:t>
            </a:r>
          </a:p>
        </p:txBody>
      </p:sp>
      <p:sp>
        <p:nvSpPr>
          <p:cNvPr id="7" name="副标题 6"/>
          <p:cNvSpPr>
            <a:spLocks noGrp="1"/>
          </p:cNvSpPr>
          <p:nvPr>
            <p:ph type="subTitle" idx="1"/>
          </p:nvPr>
        </p:nvSpPr>
        <p:spPr/>
        <p:txBody>
          <a:bodyPr/>
          <a:lstStyle/>
          <a:p>
            <a:r>
              <a:rPr lang="zh-CN" altLang="en-US" dirty="0" smtClean="0"/>
              <a:t>李卫海</a:t>
            </a:r>
            <a:endParaRPr lang="zh-CN" altLang="en-US" dirty="0"/>
          </a:p>
        </p:txBody>
      </p:sp>
    </p:spTree>
    <p:extLst>
      <p:ext uri="{BB962C8B-B14F-4D97-AF65-F5344CB8AC3E}">
        <p14:creationId xmlns:p14="http://schemas.microsoft.com/office/powerpoint/2010/main" val="30313170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p:nvPr>
        </p:nvSpPr>
        <p:spPr/>
        <p:txBody>
          <a:bodyPr/>
          <a:lstStyle/>
          <a:p>
            <a:endParaRPr lang="en-US" smtClean="0"/>
          </a:p>
        </p:txBody>
      </p:sp>
      <p:sp>
        <p:nvSpPr>
          <p:cNvPr id="37891" name="内容占位符 2"/>
          <p:cNvSpPr>
            <a:spLocks noGrp="1"/>
          </p:cNvSpPr>
          <p:nvPr>
            <p:ph idx="1"/>
          </p:nvPr>
        </p:nvSpPr>
        <p:spPr/>
        <p:txBody>
          <a:bodyPr/>
          <a:lstStyle/>
          <a:p>
            <a:pPr lvl="1"/>
            <a:r>
              <a:rPr lang="zh-CN" altLang="en-US" dirty="0" smtClean="0"/>
              <a:t>一种思路：在解密过程中，加入强制性的人工参与。虽然它会增加解密人员的工作量，但它对于抵抗并行穷举攻击是非常有效的</a:t>
            </a:r>
            <a:endParaRPr lang="en-US" altLang="zh-CN" dirty="0" smtClean="0"/>
          </a:p>
          <a:p>
            <a:pPr lvl="2"/>
            <a:r>
              <a:rPr lang="zh-CN" altLang="en-US" dirty="0" smtClean="0"/>
              <a:t>验证码：</a:t>
            </a:r>
            <a:endParaRPr lang="en-US" dirty="0" smtClean="0"/>
          </a:p>
        </p:txBody>
      </p:sp>
      <p:pic>
        <p:nvPicPr>
          <p:cNvPr id="96260" name="Picture 4" descr="F:\科研项目\验证码\0080.jpg"/>
          <p:cNvPicPr>
            <a:picLocks noChangeAspect="1" noChangeArrowheads="1"/>
          </p:cNvPicPr>
          <p:nvPr/>
        </p:nvPicPr>
        <p:blipFill>
          <a:blip r:embed="rId3" cstate="print"/>
          <a:srcRect/>
          <a:stretch>
            <a:fillRect/>
          </a:stretch>
        </p:blipFill>
        <p:spPr bwMode="auto">
          <a:xfrm>
            <a:off x="380574" y="3908050"/>
            <a:ext cx="4047410" cy="2120071"/>
          </a:xfrm>
          <a:prstGeom prst="rect">
            <a:avLst/>
          </a:prstGeom>
          <a:noFill/>
          <a:ln w="9525">
            <a:noFill/>
            <a:miter lim="800000"/>
            <a:headEnd/>
            <a:tailEnd/>
          </a:ln>
        </p:spPr>
      </p:pic>
      <p:pic>
        <p:nvPicPr>
          <p:cNvPr id="14338" name="Picture 2" descr="http://images.lafaso.com/userfiles/image/help_zfb_image010.jpg"/>
          <p:cNvPicPr>
            <a:picLocks noChangeAspect="1" noChangeArrowheads="1"/>
          </p:cNvPicPr>
          <p:nvPr/>
        </p:nvPicPr>
        <p:blipFill rotWithShape="1">
          <a:blip r:embed="rId4">
            <a:extLst>
              <a:ext uri="{28A0092B-C50C-407E-A947-70E740481C1C}">
                <a14:useLocalDpi xmlns:a14="http://schemas.microsoft.com/office/drawing/2010/main" val="0"/>
              </a:ext>
            </a:extLst>
          </a:blip>
          <a:srcRect l="14261" t="60241" r="50537" b="10599"/>
          <a:stretch/>
        </p:blipFill>
        <p:spPr bwMode="auto">
          <a:xfrm>
            <a:off x="2687257" y="2564904"/>
            <a:ext cx="2011743" cy="10498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10</a:t>
            </a:fld>
            <a:endParaRPr lang="en-US" altLang="zh-CN" dirty="0"/>
          </a:p>
        </p:txBody>
      </p:sp>
      <p:sp>
        <p:nvSpPr>
          <p:cNvPr id="11" name="流程图: 可选过程 10">
            <a:hlinkClick r:id="rId5"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12" name="流程图: 可选过程 11">
            <a:hlinkClick r:id="rId6"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2. </a:t>
            </a:r>
            <a:r>
              <a:rPr lang="zh-CN" altLang="en-US" sz="1000" dirty="0" smtClean="0"/>
              <a:t>置换技术</a:t>
            </a:r>
            <a:endParaRPr lang="zh-CN" altLang="en-US" sz="1000" dirty="0"/>
          </a:p>
        </p:txBody>
      </p:sp>
      <p:sp>
        <p:nvSpPr>
          <p:cNvPr id="13" name="流程图: 可选过程 12">
            <a:hlinkClick r:id="rId7"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3. </a:t>
            </a:r>
            <a:r>
              <a:rPr lang="zh-CN" altLang="en-US" sz="1000" dirty="0" smtClean="0"/>
              <a:t>乘积密码</a:t>
            </a:r>
            <a:endParaRPr lang="zh-CN" altLang="en-US" sz="1000" dirty="0"/>
          </a:p>
        </p:txBody>
      </p:sp>
      <p:sp>
        <p:nvSpPr>
          <p:cNvPr id="14" name="流程图: 可选过程 13">
            <a:hlinkClick r:id="rId8"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pic>
        <p:nvPicPr>
          <p:cNvPr id="96258" name="Picture 2" descr="F:\科研项目\验证码\0076.jpg"/>
          <p:cNvPicPr>
            <a:picLocks noChangeAspect="1" noChangeArrowheads="1"/>
          </p:cNvPicPr>
          <p:nvPr/>
        </p:nvPicPr>
        <p:blipFill>
          <a:blip r:embed="rId9" cstate="print"/>
          <a:srcRect/>
          <a:stretch>
            <a:fillRect/>
          </a:stretch>
        </p:blipFill>
        <p:spPr bwMode="auto">
          <a:xfrm>
            <a:off x="3995936" y="4532644"/>
            <a:ext cx="2592288" cy="1688810"/>
          </a:xfrm>
          <a:prstGeom prst="rect">
            <a:avLst/>
          </a:prstGeom>
          <a:noFill/>
          <a:ln w="9525">
            <a:noFill/>
            <a:miter lim="800000"/>
            <a:headEnd/>
            <a:tailEnd/>
          </a:ln>
        </p:spPr>
      </p:pic>
      <p:pic>
        <p:nvPicPr>
          <p:cNvPr id="96259" name="Picture 3" descr="F:\科研项目\验证码\0088.jpg"/>
          <p:cNvPicPr>
            <a:picLocks noChangeAspect="1" noChangeArrowheads="1"/>
          </p:cNvPicPr>
          <p:nvPr/>
        </p:nvPicPr>
        <p:blipFill>
          <a:blip r:embed="rId10" cstate="print"/>
          <a:srcRect/>
          <a:stretch>
            <a:fillRect/>
          </a:stretch>
        </p:blipFill>
        <p:spPr bwMode="auto">
          <a:xfrm>
            <a:off x="6228183" y="3540102"/>
            <a:ext cx="2679033" cy="1705884"/>
          </a:xfrm>
          <a:prstGeom prst="rect">
            <a:avLst/>
          </a:prstGeom>
          <a:noFill/>
          <a:ln w="9525">
            <a:noFill/>
            <a:miter lim="800000"/>
            <a:headEnd/>
            <a:tailEnd/>
          </a:ln>
        </p:spPr>
      </p:pic>
      <p:pic>
        <p:nvPicPr>
          <p:cNvPr id="14340" name="Picture 4" descr="http://ts1.cn.mm.bing.net/th?id=I4995313815782068&amp;pid=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57234" y="2382260"/>
            <a:ext cx="1886872" cy="141515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422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4340"/>
                                        </p:tgtEl>
                                        <p:attrNameLst>
                                          <p:attrName>style.visibility</p:attrName>
                                        </p:attrNameLst>
                                      </p:cBhvr>
                                      <p:to>
                                        <p:strVal val="visible"/>
                                      </p:to>
                                    </p:set>
                                    <p:animEffect transition="in" filter="wheel(1)">
                                      <p:cBhvr>
                                        <p:cTn id="7" dur="2000"/>
                                        <p:tgtEl>
                                          <p:spTgt spid="14340"/>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96259"/>
                                        </p:tgtEl>
                                        <p:attrNameLst>
                                          <p:attrName>style.visibility</p:attrName>
                                        </p:attrNameLst>
                                      </p:cBhvr>
                                      <p:to>
                                        <p:strVal val="visible"/>
                                      </p:to>
                                    </p:set>
                                    <p:animEffect transition="in" filter="wheel(1)">
                                      <p:cBhvr>
                                        <p:cTn id="12" dur="2000"/>
                                        <p:tgtEl>
                                          <p:spTgt spid="96259"/>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96258"/>
                                        </p:tgtEl>
                                        <p:attrNameLst>
                                          <p:attrName>style.visibility</p:attrName>
                                        </p:attrNameLst>
                                      </p:cBhvr>
                                      <p:to>
                                        <p:strVal val="visible"/>
                                      </p:to>
                                    </p:set>
                                    <p:animEffect transition="in" filter="wheel(1)">
                                      <p:cBhvr>
                                        <p:cTn id="17" dur="2000"/>
                                        <p:tgtEl>
                                          <p:spTgt spid="96258"/>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96260"/>
                                        </p:tgtEl>
                                        <p:attrNameLst>
                                          <p:attrName>style.visibility</p:attrName>
                                        </p:attrNameLst>
                                      </p:cBhvr>
                                      <p:to>
                                        <p:strVal val="visible"/>
                                      </p:to>
                                    </p:set>
                                    <p:animEffect transition="in" filter="wheel(1)">
                                      <p:cBhvr>
                                        <p:cTn id="22" dur="2000"/>
                                        <p:tgtEl>
                                          <p:spTgt spid="96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标题 5"/>
          <p:cNvSpPr>
            <a:spLocks noGrp="1"/>
          </p:cNvSpPr>
          <p:nvPr>
            <p:ph type="title"/>
          </p:nvPr>
        </p:nvSpPr>
        <p:spPr/>
        <p:txBody>
          <a:bodyPr/>
          <a:lstStyle/>
          <a:p>
            <a:pPr algn="l"/>
            <a:endParaRPr lang="zh-CN" altLang="en-US" smtClean="0"/>
          </a:p>
        </p:txBody>
      </p:sp>
      <p:sp>
        <p:nvSpPr>
          <p:cNvPr id="107523" name="内容占位符 6"/>
          <p:cNvSpPr>
            <a:spLocks noGrp="1"/>
          </p:cNvSpPr>
          <p:nvPr>
            <p:ph idx="1"/>
          </p:nvPr>
        </p:nvSpPr>
        <p:spPr/>
        <p:txBody>
          <a:bodyPr/>
          <a:lstStyle/>
          <a:p>
            <a:r>
              <a:rPr lang="zh-CN" altLang="en-US" dirty="0" smtClean="0"/>
              <a:t>对</a:t>
            </a:r>
            <a:r>
              <a:rPr lang="en-US" altLang="zh-CN" dirty="0" smtClean="0"/>
              <a:t>Enigma</a:t>
            </a:r>
            <a:r>
              <a:rPr lang="zh-CN" altLang="en-US" dirty="0" smtClean="0"/>
              <a:t>的安全性过于自负</a:t>
            </a:r>
            <a:endParaRPr lang="en-US" altLang="zh-CN" dirty="0" smtClean="0"/>
          </a:p>
          <a:p>
            <a:pPr lvl="1"/>
            <a:r>
              <a:rPr lang="zh-CN" altLang="en-US" dirty="0" smtClean="0"/>
              <a:t>过高估计安全性：危险时未能及时销毁</a:t>
            </a:r>
            <a:endParaRPr lang="en-US" altLang="zh-CN" dirty="0" smtClean="0"/>
          </a:p>
          <a:p>
            <a:pPr lvl="1"/>
            <a:r>
              <a:rPr lang="zh-CN" altLang="en-US" dirty="0" smtClean="0"/>
              <a:t>低估对手能力：多次密码机丢失未能引起重视</a:t>
            </a:r>
            <a:endParaRPr lang="en-US" altLang="zh-CN" dirty="0" smtClean="0"/>
          </a:p>
          <a:p>
            <a:endParaRPr lang="en-US" altLang="zh-CN" dirty="0" smtClean="0"/>
          </a:p>
          <a:p>
            <a:r>
              <a:rPr lang="en-US" altLang="zh-CN" dirty="0" smtClean="0"/>
              <a:t>Enigma</a:t>
            </a:r>
            <a:r>
              <a:rPr lang="zh-CN" altLang="en-US" dirty="0" smtClean="0"/>
              <a:t>被过分重视</a:t>
            </a:r>
            <a:endParaRPr lang="en-US" altLang="zh-CN" dirty="0" smtClean="0"/>
          </a:p>
          <a:p>
            <a:pPr lvl="1"/>
            <a:r>
              <a:rPr lang="en-US" altLang="zh-CN" dirty="0" smtClean="0"/>
              <a:t>Enigma</a:t>
            </a:r>
            <a:r>
              <a:rPr lang="zh-CN" altLang="en-US" dirty="0" smtClean="0"/>
              <a:t>被广泛应用在各个领域：被敌人重视</a:t>
            </a:r>
            <a:endParaRPr lang="en-US" altLang="zh-CN" dirty="0" smtClean="0"/>
          </a:p>
          <a:p>
            <a:pPr lvl="1"/>
            <a:r>
              <a:rPr lang="en-US" altLang="zh-CN" dirty="0" smtClean="0"/>
              <a:t>Enigma</a:t>
            </a:r>
            <a:r>
              <a:rPr lang="zh-CN" altLang="en-US" dirty="0" smtClean="0"/>
              <a:t>被逐步升级但不更换：敌人的研究也逐步升级</a:t>
            </a:r>
            <a:endParaRPr lang="en-US" altLang="zh-CN" dirty="0" smtClean="0"/>
          </a:p>
        </p:txBody>
      </p:sp>
      <p:sp>
        <p:nvSpPr>
          <p:cNvPr id="8" name="TextBox 7"/>
          <p:cNvSpPr txBox="1"/>
          <p:nvPr/>
        </p:nvSpPr>
        <p:spPr>
          <a:xfrm>
            <a:off x="1547664" y="4938581"/>
            <a:ext cx="6647974" cy="523220"/>
          </a:xfrm>
          <a:prstGeom prst="rect">
            <a:avLst/>
          </a:prstGeom>
          <a:noFill/>
        </p:spPr>
        <p:txBody>
          <a:bodyPr wrap="none">
            <a:spAutoFit/>
          </a:bodyPr>
          <a:lstStyle/>
          <a:p>
            <a:pPr>
              <a:defRPr/>
            </a:pPr>
            <a:r>
              <a:rPr lang="en-US" altLang="zh-CN" sz="2800" dirty="0">
                <a:solidFill>
                  <a:srgbClr val="FF0000"/>
                </a:solidFill>
                <a:latin typeface="楷体" pitchFamily="49" charset="-122"/>
                <a:ea typeface="楷体" pitchFamily="49" charset="-122"/>
                <a:cs typeface="Times New Roman" pitchFamily="18" charset="0"/>
              </a:rPr>
              <a:t>Enigma</a:t>
            </a:r>
            <a:r>
              <a:rPr lang="zh-CN" altLang="en-US" sz="2800" dirty="0">
                <a:solidFill>
                  <a:srgbClr val="FF0000"/>
                </a:solidFill>
                <a:latin typeface="楷体" pitchFamily="49" charset="-122"/>
                <a:ea typeface="楷体" pitchFamily="49" charset="-122"/>
                <a:cs typeface="Times New Roman" pitchFamily="18" charset="0"/>
              </a:rPr>
              <a:t>输在使用者身上，而不是机器本身</a:t>
            </a:r>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100</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9" name="流程图: 可选过程 8">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置换技术</a:t>
            </a:r>
          </a:p>
        </p:txBody>
      </p:sp>
      <p:sp>
        <p:nvSpPr>
          <p:cNvPr id="10" name="流程图: 可选过程 9">
            <a:hlinkClick r:id="rId4" action="ppaction://hlinksldjump"/>
          </p:cNvPr>
          <p:cNvSpPr/>
          <p:nvPr/>
        </p:nvSpPr>
        <p:spPr>
          <a:xfrm>
            <a:off x="277180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3. </a:t>
            </a:r>
            <a:r>
              <a:rPr lang="zh-CN" altLang="en-US" sz="1000" dirty="0"/>
              <a:t>乘积密码</a:t>
            </a:r>
          </a:p>
        </p:txBody>
      </p:sp>
      <p:sp>
        <p:nvSpPr>
          <p:cNvPr id="11" name="流程图: 可选过程 10">
            <a:hlinkClick r:id="rId5"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3985454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85918" y="5143512"/>
            <a:ext cx="5486400" cy="928694"/>
          </a:xfrm>
        </p:spPr>
        <p:txBody>
          <a:bodyPr>
            <a:normAutofit fontScale="90000"/>
          </a:bodyPr>
          <a:lstStyle/>
          <a:p>
            <a:pPr algn="ctr"/>
            <a:r>
              <a:rPr lang="zh-CN" altLang="en-US" sz="2800" dirty="0" smtClean="0"/>
              <a:t>九七式欧文印字机概图</a:t>
            </a:r>
            <a:r>
              <a:rPr lang="en-US" altLang="zh-CN" sz="2800" dirty="0" smtClean="0"/>
              <a:t/>
            </a:r>
            <a:br>
              <a:rPr lang="en-US" altLang="zh-CN" sz="2800" dirty="0" smtClean="0"/>
            </a:br>
            <a:r>
              <a:rPr lang="en-US" altLang="zh-CN" sz="2800" dirty="0" smtClean="0"/>
              <a:t>Purple</a:t>
            </a:r>
            <a:r>
              <a:rPr lang="zh-CN" altLang="en-US" sz="2800" dirty="0" smtClean="0"/>
              <a:t>“紫密”密码机</a:t>
            </a:r>
            <a:endParaRPr lang="zh-CN" altLang="en-US" sz="2800" dirty="0"/>
          </a:p>
        </p:txBody>
      </p:sp>
      <p:pic>
        <p:nvPicPr>
          <p:cNvPr id="144385" name="Picture 1" descr="C:\Documents and Settings\Eric Lee\桌面\1.gif"/>
          <p:cNvPicPr>
            <a:picLocks noChangeAspect="1" noChangeArrowheads="1"/>
          </p:cNvPicPr>
          <p:nvPr/>
        </p:nvPicPr>
        <p:blipFill>
          <a:blip r:embed="rId2" cstate="print"/>
          <a:srcRect/>
          <a:stretch>
            <a:fillRect/>
          </a:stretch>
        </p:blipFill>
        <p:spPr bwMode="auto">
          <a:xfrm>
            <a:off x="4932040" y="2673589"/>
            <a:ext cx="4003378" cy="2511472"/>
          </a:xfrm>
          <a:prstGeom prst="rect">
            <a:avLst/>
          </a:prstGeom>
          <a:noFill/>
        </p:spPr>
      </p:pic>
      <p:pic>
        <p:nvPicPr>
          <p:cNvPr id="5" name="Picture 2" descr="C:\Documents and Settings\Eric Lee\桌面\3.gif"/>
          <p:cNvPicPr>
            <a:picLocks noChangeAspect="1" noChangeArrowheads="1"/>
          </p:cNvPicPr>
          <p:nvPr/>
        </p:nvPicPr>
        <p:blipFill>
          <a:blip r:embed="rId3" cstate="print"/>
          <a:srcRect/>
          <a:stretch>
            <a:fillRect/>
          </a:stretch>
        </p:blipFill>
        <p:spPr bwMode="auto">
          <a:xfrm>
            <a:off x="107504" y="836712"/>
            <a:ext cx="4991384" cy="2520280"/>
          </a:xfrm>
          <a:prstGeom prst="rect">
            <a:avLst/>
          </a:prstGeom>
          <a:noFill/>
        </p:spPr>
      </p:pic>
      <p:sp>
        <p:nvSpPr>
          <p:cNvPr id="3" name="页脚占位符 2"/>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52305027-A41E-4099-97C2-42171C6B8947}" type="slidenum">
              <a:rPr lang="zh-CN" altLang="en-US" smtClean="0"/>
              <a:pPr>
                <a:defRPr/>
              </a:pPr>
              <a:t>101</a:t>
            </a:fld>
            <a:endParaRPr lang="en-US" altLang="zh-CN" dirty="0"/>
          </a:p>
        </p:txBody>
      </p:sp>
      <p:sp>
        <p:nvSpPr>
          <p:cNvPr id="7" name="流程图: 可选过程 6">
            <a:hlinkClick r:id="rId4"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8" name="流程图: 可选过程 7">
            <a:hlinkClick r:id="rId5"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置换技术</a:t>
            </a:r>
          </a:p>
        </p:txBody>
      </p:sp>
      <p:sp>
        <p:nvSpPr>
          <p:cNvPr id="9" name="流程图: 可选过程 8">
            <a:hlinkClick r:id="rId6" action="ppaction://hlinksldjump"/>
          </p:cNvPr>
          <p:cNvSpPr/>
          <p:nvPr/>
        </p:nvSpPr>
        <p:spPr>
          <a:xfrm>
            <a:off x="277180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3. </a:t>
            </a:r>
            <a:r>
              <a:rPr lang="zh-CN" altLang="en-US" sz="1000" dirty="0"/>
              <a:t>乘积密码</a:t>
            </a:r>
          </a:p>
        </p:txBody>
      </p:sp>
      <p:sp>
        <p:nvSpPr>
          <p:cNvPr id="10" name="流程图: 可选过程 9">
            <a:hlinkClick r:id="rId7"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187299015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endParaRPr lang="zh-CN" altLang="en-US"/>
          </a:p>
        </p:txBody>
      </p:sp>
      <p:sp>
        <p:nvSpPr>
          <p:cNvPr id="7" name="内容占位符 6"/>
          <p:cNvSpPr>
            <a:spLocks noGrp="1"/>
          </p:cNvSpPr>
          <p:nvPr>
            <p:ph idx="1"/>
          </p:nvPr>
        </p:nvSpPr>
        <p:spPr/>
        <p:txBody>
          <a:bodyPr/>
          <a:lstStyle/>
          <a:p>
            <a:r>
              <a:rPr lang="zh-CN" altLang="en-US" dirty="0" smtClean="0"/>
              <a:t>密钥量：</a:t>
            </a:r>
            <a:endParaRPr lang="en-US" altLang="zh-CN" dirty="0" smtClean="0"/>
          </a:p>
          <a:p>
            <a:pPr lvl="1"/>
            <a:r>
              <a:rPr lang="en-US" altLang="zh-CN" dirty="0" smtClean="0"/>
              <a:t>4</a:t>
            </a:r>
            <a:r>
              <a:rPr lang="zh-CN" altLang="en-US" dirty="0" smtClean="0"/>
              <a:t>个密码轮</a:t>
            </a:r>
            <a:r>
              <a:rPr lang="en-US" altLang="zh-CN" dirty="0" smtClean="0"/>
              <a:t>26</a:t>
            </a:r>
            <a:r>
              <a:rPr lang="en-US" altLang="zh-CN" baseline="30000" dirty="0" smtClean="0"/>
              <a:t>4</a:t>
            </a:r>
            <a:r>
              <a:rPr lang="zh-CN" altLang="en-US" dirty="0" smtClean="0"/>
              <a:t>个密钥</a:t>
            </a:r>
            <a:endParaRPr lang="en-US" altLang="zh-CN" dirty="0" smtClean="0"/>
          </a:p>
          <a:p>
            <a:pPr lvl="1"/>
            <a:r>
              <a:rPr lang="en-US" altLang="zh-CN" dirty="0" smtClean="0"/>
              <a:t>1</a:t>
            </a:r>
            <a:r>
              <a:rPr lang="zh-CN" altLang="en-US" dirty="0" smtClean="0"/>
              <a:t>个接插板</a:t>
            </a:r>
            <a:r>
              <a:rPr lang="en-US" altLang="zh-CN" dirty="0" smtClean="0"/>
              <a:t>26!</a:t>
            </a:r>
          </a:p>
          <a:p>
            <a:pPr lvl="1"/>
            <a:r>
              <a:rPr lang="zh-CN" altLang="en-US" dirty="0" smtClean="0"/>
              <a:t>总密钥量：</a:t>
            </a:r>
            <a:endParaRPr lang="en-US" altLang="zh-CN" dirty="0" smtClean="0"/>
          </a:p>
          <a:p>
            <a:pPr lvl="1">
              <a:buNone/>
            </a:pPr>
            <a:r>
              <a:rPr lang="en-US" altLang="zh-CN" dirty="0" smtClean="0"/>
              <a:t>		26</a:t>
            </a:r>
            <a:r>
              <a:rPr lang="en-US" altLang="zh-CN" baseline="30000" dirty="0" smtClean="0"/>
              <a:t>4</a:t>
            </a:r>
            <a:r>
              <a:rPr lang="en-US" altLang="zh-CN" dirty="0" smtClean="0"/>
              <a:t>*26!≈1.84*10</a:t>
            </a:r>
            <a:r>
              <a:rPr lang="en-US" altLang="zh-CN" baseline="30000" dirty="0" smtClean="0"/>
              <a:t>32</a:t>
            </a:r>
            <a:endParaRPr lang="zh-CN" altLang="en-US" baseline="30000" dirty="0"/>
          </a:p>
        </p:txBody>
      </p:sp>
      <p:pic>
        <p:nvPicPr>
          <p:cNvPr id="143361" name="Picture 1" descr="C:\Documents and Settings\Eric Lee\桌面\2.gif"/>
          <p:cNvPicPr>
            <a:picLocks noChangeAspect="1" noChangeArrowheads="1"/>
          </p:cNvPicPr>
          <p:nvPr/>
        </p:nvPicPr>
        <p:blipFill>
          <a:blip r:embed="rId2" cstate="print"/>
          <a:srcRect/>
          <a:stretch>
            <a:fillRect/>
          </a:stretch>
        </p:blipFill>
        <p:spPr bwMode="auto">
          <a:xfrm>
            <a:off x="3955442" y="2060848"/>
            <a:ext cx="4970514" cy="3672902"/>
          </a:xfrm>
          <a:prstGeom prst="rect">
            <a:avLst/>
          </a:prstGeom>
          <a:noFill/>
        </p:spPr>
      </p:pic>
      <p:sp>
        <p:nvSpPr>
          <p:cNvPr id="8" name="TextBox 7"/>
          <p:cNvSpPr txBox="1"/>
          <p:nvPr/>
        </p:nvSpPr>
        <p:spPr>
          <a:xfrm>
            <a:off x="5220072" y="5705233"/>
            <a:ext cx="2664296" cy="369332"/>
          </a:xfrm>
          <a:prstGeom prst="rect">
            <a:avLst/>
          </a:prstGeom>
          <a:noFill/>
        </p:spPr>
        <p:txBody>
          <a:bodyPr wrap="square" rtlCol="0">
            <a:spAutoFit/>
          </a:bodyPr>
          <a:lstStyle/>
          <a:p>
            <a:pPr algn="ctr"/>
            <a:r>
              <a:rPr lang="zh-CN" altLang="en-US" dirty="0" smtClean="0">
                <a:latin typeface="楷体" pitchFamily="49" charset="-122"/>
                <a:ea typeface="楷体" pitchFamily="49" charset="-122"/>
              </a:rPr>
              <a:t>“紫密”机加密原理图</a:t>
            </a:r>
            <a:endParaRPr lang="zh-CN" altLang="en-US" dirty="0">
              <a:latin typeface="楷体" pitchFamily="49" charset="-122"/>
              <a:ea typeface="楷体" pitchFamily="49" charset="-122"/>
            </a:endParaRPr>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102</a:t>
            </a:fld>
            <a:endParaRPr lang="en-US" altLang="zh-CN" dirty="0"/>
          </a:p>
        </p:txBody>
      </p:sp>
      <p:sp>
        <p:nvSpPr>
          <p:cNvPr id="9" name="流程图: 可选过程 8">
            <a:hlinkClick r:id="rId3"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10" name="流程图: 可选过程 9">
            <a:hlinkClick r:id="rId4"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置换技术</a:t>
            </a:r>
          </a:p>
        </p:txBody>
      </p:sp>
      <p:sp>
        <p:nvSpPr>
          <p:cNvPr id="11" name="流程图: 可选过程 10">
            <a:hlinkClick r:id="rId5" action="ppaction://hlinksldjump"/>
          </p:cNvPr>
          <p:cNvSpPr/>
          <p:nvPr/>
        </p:nvSpPr>
        <p:spPr>
          <a:xfrm>
            <a:off x="277180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3. </a:t>
            </a:r>
            <a:r>
              <a:rPr lang="zh-CN" altLang="en-US" sz="1000" dirty="0"/>
              <a:t>乘积密码</a:t>
            </a:r>
          </a:p>
        </p:txBody>
      </p:sp>
      <p:sp>
        <p:nvSpPr>
          <p:cNvPr id="12" name="流程图: 可选过程 11">
            <a:hlinkClick r:id="rId6"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187602036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Hagelin</a:t>
            </a:r>
            <a:r>
              <a:rPr lang="zh-CN" altLang="en-US" dirty="0" smtClean="0"/>
              <a:t>密码机</a:t>
            </a:r>
            <a:endParaRPr lang="zh-CN" altLang="en-US" dirty="0"/>
          </a:p>
        </p:txBody>
      </p:sp>
      <p:sp>
        <p:nvSpPr>
          <p:cNvPr id="5" name="内容占位符 4"/>
          <p:cNvSpPr>
            <a:spLocks noGrp="1"/>
          </p:cNvSpPr>
          <p:nvPr>
            <p:ph idx="1"/>
          </p:nvPr>
        </p:nvSpPr>
        <p:spPr/>
        <p:txBody>
          <a:bodyPr/>
          <a:lstStyle/>
          <a:p>
            <a:r>
              <a:rPr lang="zh-CN" altLang="en-US" dirty="0" smtClean="0"/>
              <a:t>中心机构是一个齿数可变的印字轮</a:t>
            </a:r>
            <a:endParaRPr lang="en-US" altLang="zh-CN" dirty="0" smtClean="0"/>
          </a:p>
          <a:p>
            <a:r>
              <a:rPr lang="zh-CN" altLang="en-US" dirty="0" smtClean="0"/>
              <a:t>映射由</a:t>
            </a:r>
            <a:r>
              <a:rPr lang="en-US" altLang="zh-CN" dirty="0" smtClean="0"/>
              <a:t>6</a:t>
            </a:r>
            <a:r>
              <a:rPr lang="zh-CN" altLang="en-US" dirty="0" smtClean="0"/>
              <a:t>个密钥轮的转动位置所控制，每加密一个明文字母，</a:t>
            </a:r>
            <a:r>
              <a:rPr lang="en-US" altLang="zh-CN" dirty="0" smtClean="0"/>
              <a:t>6</a:t>
            </a:r>
            <a:r>
              <a:rPr lang="zh-CN" altLang="en-US" dirty="0" smtClean="0"/>
              <a:t>个密钥轮同时转动一格，但每个密钥轮转动一圈的格数不同。</a:t>
            </a:r>
            <a:endParaRPr lang="zh-CN" altLang="en-US" dirty="0"/>
          </a:p>
        </p:txBody>
      </p:sp>
      <p:pic>
        <p:nvPicPr>
          <p:cNvPr id="6" name="Picture 2" descr="C:\Documents and Settings\Eric Lee\桌面\1.gif"/>
          <p:cNvPicPr>
            <a:picLocks noChangeAspect="1" noChangeArrowheads="1"/>
          </p:cNvPicPr>
          <p:nvPr/>
        </p:nvPicPr>
        <p:blipFill>
          <a:blip r:embed="rId2" cstate="print"/>
          <a:srcRect/>
          <a:stretch>
            <a:fillRect/>
          </a:stretch>
        </p:blipFill>
        <p:spPr bwMode="auto">
          <a:xfrm>
            <a:off x="3491880" y="3284983"/>
            <a:ext cx="2134993" cy="2971911"/>
          </a:xfrm>
          <a:prstGeom prst="rect">
            <a:avLst/>
          </a:prstGeom>
          <a:noFill/>
        </p:spPr>
      </p:pic>
      <p:sp>
        <p:nvSpPr>
          <p:cNvPr id="3" name="页脚占位符 2"/>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103</a:t>
            </a:fld>
            <a:endParaRPr lang="en-US" altLang="zh-CN" dirty="0"/>
          </a:p>
        </p:txBody>
      </p:sp>
      <p:sp>
        <p:nvSpPr>
          <p:cNvPr id="8" name="流程图: 可选过程 7">
            <a:hlinkClick r:id="rId3"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9" name="流程图: 可选过程 8">
            <a:hlinkClick r:id="rId4"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置换技术</a:t>
            </a:r>
          </a:p>
        </p:txBody>
      </p:sp>
      <p:sp>
        <p:nvSpPr>
          <p:cNvPr id="10" name="流程图: 可选过程 9">
            <a:hlinkClick r:id="rId5" action="ppaction://hlinksldjump"/>
          </p:cNvPr>
          <p:cNvSpPr/>
          <p:nvPr/>
        </p:nvSpPr>
        <p:spPr>
          <a:xfrm>
            <a:off x="277180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3. </a:t>
            </a:r>
            <a:r>
              <a:rPr lang="zh-CN" altLang="en-US" sz="1000" dirty="0"/>
              <a:t>乘积密码</a:t>
            </a:r>
          </a:p>
        </p:txBody>
      </p:sp>
      <p:sp>
        <p:nvSpPr>
          <p:cNvPr id="11" name="流程图: 可选过程 10">
            <a:hlinkClick r:id="rId6"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409400912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63688" y="4581128"/>
            <a:ext cx="5486400" cy="566738"/>
          </a:xfrm>
        </p:spPr>
        <p:txBody>
          <a:bodyPr>
            <a:normAutofit/>
          </a:bodyPr>
          <a:lstStyle/>
          <a:p>
            <a:pPr algn="ctr"/>
            <a:r>
              <a:rPr lang="en-US" sz="2800" dirty="0" err="1" smtClean="0"/>
              <a:t>Hagelin</a:t>
            </a:r>
            <a:r>
              <a:rPr lang="zh-CN" altLang="en-US" sz="2800" dirty="0" smtClean="0"/>
              <a:t>密码机</a:t>
            </a:r>
            <a:r>
              <a:rPr lang="en-US" altLang="zh-CN" sz="2800" dirty="0" smtClean="0"/>
              <a:t>C-36</a:t>
            </a:r>
            <a:endParaRPr lang="zh-CN" altLang="en-US" sz="2800" dirty="0"/>
          </a:p>
        </p:txBody>
      </p:sp>
      <p:sp>
        <p:nvSpPr>
          <p:cNvPr id="6" name="文本占位符 5"/>
          <p:cNvSpPr>
            <a:spLocks noGrp="1"/>
          </p:cNvSpPr>
          <p:nvPr>
            <p:ph type="body" sz="half" idx="2"/>
          </p:nvPr>
        </p:nvSpPr>
        <p:spPr>
          <a:xfrm>
            <a:off x="1115616" y="5157192"/>
            <a:ext cx="6768752" cy="1368152"/>
          </a:xfrm>
        </p:spPr>
        <p:txBody>
          <a:bodyPr>
            <a:noAutofit/>
          </a:bodyPr>
          <a:lstStyle/>
          <a:p>
            <a:r>
              <a:rPr lang="en-US" altLang="zh-CN" sz="2000" dirty="0" smtClean="0"/>
              <a:t>1936</a:t>
            </a:r>
            <a:r>
              <a:rPr lang="zh-CN" altLang="en-US" sz="2000" dirty="0" smtClean="0"/>
              <a:t>年制造，通过</a:t>
            </a:r>
            <a:r>
              <a:rPr lang="en-US" altLang="zh-CN" sz="2000" dirty="0" smtClean="0"/>
              <a:t>BEAUFORT</a:t>
            </a:r>
            <a:r>
              <a:rPr lang="zh-CN" altLang="en-US" sz="2000" dirty="0" smtClean="0"/>
              <a:t>加密步完成自反加密，是哈格林的一个发明。密钥的不同长度，即</a:t>
            </a:r>
            <a:r>
              <a:rPr lang="en-US" altLang="zh-CN" sz="2000" dirty="0" smtClean="0"/>
              <a:t>17,19,21,23,25</a:t>
            </a:r>
            <a:r>
              <a:rPr lang="zh-CN" altLang="en-US" sz="2000" dirty="0" smtClean="0"/>
              <a:t>个齿，导致产生不规则运动，密钥周期的长度为</a:t>
            </a:r>
            <a:r>
              <a:rPr lang="en-US" altLang="zh-CN" sz="2000" dirty="0" smtClean="0"/>
              <a:t>3,900,225</a:t>
            </a:r>
            <a:r>
              <a:rPr lang="zh-CN" altLang="en-US" sz="2000" dirty="0" smtClean="0"/>
              <a:t>。这在纯机械的密码机来说，已经非常可观了。</a:t>
            </a:r>
            <a:endParaRPr lang="zh-CN" altLang="en-US" sz="2000" dirty="0"/>
          </a:p>
        </p:txBody>
      </p:sp>
      <p:pic>
        <p:nvPicPr>
          <p:cNvPr id="188421" name="Picture 5" descr="C:\Documents and Settings\Eric Lee\桌面\1.gif"/>
          <p:cNvPicPr>
            <a:picLocks noChangeAspect="1" noChangeArrowheads="1"/>
          </p:cNvPicPr>
          <p:nvPr/>
        </p:nvPicPr>
        <p:blipFill>
          <a:blip r:embed="rId3" cstate="print"/>
          <a:srcRect/>
          <a:stretch>
            <a:fillRect/>
          </a:stretch>
        </p:blipFill>
        <p:spPr bwMode="auto">
          <a:xfrm>
            <a:off x="3059832" y="332656"/>
            <a:ext cx="3586577" cy="4366268"/>
          </a:xfrm>
          <a:prstGeom prst="rect">
            <a:avLst/>
          </a:prstGeom>
          <a:noFill/>
        </p:spPr>
      </p:pic>
      <p:sp>
        <p:nvSpPr>
          <p:cNvPr id="3" name="页脚占位符 2"/>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5" name="灯片编号占位符 4"/>
          <p:cNvSpPr>
            <a:spLocks noGrp="1"/>
          </p:cNvSpPr>
          <p:nvPr>
            <p:ph type="sldNum" sz="quarter" idx="10"/>
          </p:nvPr>
        </p:nvSpPr>
        <p:spPr/>
        <p:txBody>
          <a:bodyPr/>
          <a:lstStyle/>
          <a:p>
            <a:pPr>
              <a:defRPr/>
            </a:pPr>
            <a:fld id="{52305027-A41E-4099-97C2-42171C6B8947}" type="slidenum">
              <a:rPr lang="zh-CN" altLang="en-US" smtClean="0"/>
              <a:pPr>
                <a:defRPr/>
              </a:pPr>
              <a:t>104</a:t>
            </a:fld>
            <a:endParaRPr lang="en-US" altLang="zh-CN" dirty="0"/>
          </a:p>
        </p:txBody>
      </p:sp>
      <p:sp>
        <p:nvSpPr>
          <p:cNvPr id="7" name="流程图: 可选过程 6">
            <a:hlinkClick r:id="rId4"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8" name="流程图: 可选过程 7">
            <a:hlinkClick r:id="rId5"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置换技术</a:t>
            </a:r>
          </a:p>
        </p:txBody>
      </p:sp>
      <p:sp>
        <p:nvSpPr>
          <p:cNvPr id="9" name="流程图: 可选过程 8">
            <a:hlinkClick r:id="rId6" action="ppaction://hlinksldjump"/>
          </p:cNvPr>
          <p:cNvSpPr/>
          <p:nvPr/>
        </p:nvSpPr>
        <p:spPr>
          <a:xfrm>
            <a:off x="277180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3. </a:t>
            </a:r>
            <a:r>
              <a:rPr lang="zh-CN" altLang="en-US" sz="1000" dirty="0"/>
              <a:t>乘积密码</a:t>
            </a:r>
          </a:p>
        </p:txBody>
      </p:sp>
      <p:sp>
        <p:nvSpPr>
          <p:cNvPr id="10" name="流程图: 可选过程 9">
            <a:hlinkClick r:id="rId7"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197441890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53832" y="4581128"/>
            <a:ext cx="5486400" cy="566738"/>
          </a:xfrm>
        </p:spPr>
        <p:txBody>
          <a:bodyPr>
            <a:normAutofit/>
          </a:bodyPr>
          <a:lstStyle/>
          <a:p>
            <a:pPr algn="ctr"/>
            <a:r>
              <a:rPr lang="en-US" sz="2800" dirty="0" err="1" smtClean="0"/>
              <a:t>Hagelin</a:t>
            </a:r>
            <a:r>
              <a:rPr lang="zh-CN" altLang="en-US" sz="2800" dirty="0" smtClean="0"/>
              <a:t>密码机</a:t>
            </a:r>
            <a:r>
              <a:rPr lang="en-US" altLang="zh-CN" sz="2800" dirty="0" smtClean="0"/>
              <a:t>M-209</a:t>
            </a:r>
            <a:endParaRPr lang="zh-CN" altLang="en-US" sz="2800" dirty="0"/>
          </a:p>
        </p:txBody>
      </p:sp>
      <p:sp>
        <p:nvSpPr>
          <p:cNvPr id="6" name="文本占位符 5"/>
          <p:cNvSpPr>
            <a:spLocks noGrp="1"/>
          </p:cNvSpPr>
          <p:nvPr>
            <p:ph type="body" sz="half" idx="2"/>
          </p:nvPr>
        </p:nvSpPr>
        <p:spPr>
          <a:xfrm>
            <a:off x="1115616" y="5085184"/>
            <a:ext cx="6768752" cy="1272773"/>
          </a:xfrm>
        </p:spPr>
        <p:txBody>
          <a:bodyPr>
            <a:noAutofit/>
          </a:bodyPr>
          <a:lstStyle/>
          <a:p>
            <a:r>
              <a:rPr lang="zh-CN" altLang="en-US" sz="2000" dirty="0" smtClean="0"/>
              <a:t>为美国陆军制造。增加了一个</a:t>
            </a:r>
            <a:r>
              <a:rPr lang="en-US" altLang="zh-CN" sz="2000" dirty="0" smtClean="0"/>
              <a:t>26</a:t>
            </a:r>
            <a:r>
              <a:rPr lang="zh-CN" altLang="en-US" sz="2000" dirty="0" smtClean="0"/>
              <a:t>齿的密钥轮，周期数达</a:t>
            </a:r>
            <a:r>
              <a:rPr lang="en-US" altLang="zh-CN" sz="2000" dirty="0" smtClean="0"/>
              <a:t>101,405,950</a:t>
            </a:r>
            <a:r>
              <a:rPr lang="zh-CN" altLang="en-US" sz="2000" dirty="0" smtClean="0"/>
              <a:t>。手柄转动时，字母轮带动拨针和凸片，使鼓状筒上的横杆移位；这些横杆的作用象齿轮上的齿那样，使轮子转动，将密文字母打印到把手后面的卷纸上。</a:t>
            </a:r>
            <a:endParaRPr lang="zh-CN" altLang="en-US" sz="2000" dirty="0"/>
          </a:p>
        </p:txBody>
      </p:sp>
      <p:pic>
        <p:nvPicPr>
          <p:cNvPr id="189442" name="Picture 2" descr="C:\Documents and Settings\Eric Lee\桌面\3.gif"/>
          <p:cNvPicPr>
            <a:picLocks noChangeAspect="1" noChangeArrowheads="1"/>
          </p:cNvPicPr>
          <p:nvPr/>
        </p:nvPicPr>
        <p:blipFill>
          <a:blip r:embed="rId2" cstate="print"/>
          <a:srcRect/>
          <a:stretch>
            <a:fillRect/>
          </a:stretch>
        </p:blipFill>
        <p:spPr bwMode="auto">
          <a:xfrm>
            <a:off x="2987824" y="332656"/>
            <a:ext cx="3218417" cy="4340434"/>
          </a:xfrm>
          <a:prstGeom prst="rect">
            <a:avLst/>
          </a:prstGeom>
          <a:noFill/>
        </p:spPr>
      </p:pic>
      <p:sp>
        <p:nvSpPr>
          <p:cNvPr id="3" name="页脚占位符 2"/>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5" name="灯片编号占位符 4"/>
          <p:cNvSpPr>
            <a:spLocks noGrp="1"/>
          </p:cNvSpPr>
          <p:nvPr>
            <p:ph type="sldNum" sz="quarter" idx="10"/>
          </p:nvPr>
        </p:nvSpPr>
        <p:spPr/>
        <p:txBody>
          <a:bodyPr/>
          <a:lstStyle/>
          <a:p>
            <a:pPr>
              <a:defRPr/>
            </a:pPr>
            <a:fld id="{52305027-A41E-4099-97C2-42171C6B8947}" type="slidenum">
              <a:rPr lang="zh-CN" altLang="en-US" smtClean="0"/>
              <a:pPr>
                <a:defRPr/>
              </a:pPr>
              <a:t>105</a:t>
            </a:fld>
            <a:endParaRPr lang="en-US" altLang="zh-CN" dirty="0"/>
          </a:p>
        </p:txBody>
      </p:sp>
      <p:sp>
        <p:nvSpPr>
          <p:cNvPr id="7" name="流程图: 可选过程 6">
            <a:hlinkClick r:id="rId3"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8" name="流程图: 可选过程 7">
            <a:hlinkClick r:id="rId4"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置换技术</a:t>
            </a:r>
          </a:p>
        </p:txBody>
      </p:sp>
      <p:sp>
        <p:nvSpPr>
          <p:cNvPr id="9" name="流程图: 可选过程 8">
            <a:hlinkClick r:id="rId5" action="ppaction://hlinksldjump"/>
          </p:cNvPr>
          <p:cNvSpPr/>
          <p:nvPr/>
        </p:nvSpPr>
        <p:spPr>
          <a:xfrm>
            <a:off x="277180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3. </a:t>
            </a:r>
            <a:r>
              <a:rPr lang="zh-CN" altLang="en-US" sz="1000" dirty="0"/>
              <a:t>乘积密码</a:t>
            </a:r>
          </a:p>
        </p:txBody>
      </p:sp>
      <p:sp>
        <p:nvSpPr>
          <p:cNvPr id="10" name="流程图: 可选过程 9">
            <a:hlinkClick r:id="rId6"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291767488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63688" y="3924405"/>
            <a:ext cx="5486400" cy="571505"/>
          </a:xfrm>
        </p:spPr>
        <p:txBody>
          <a:bodyPr>
            <a:normAutofit/>
          </a:bodyPr>
          <a:lstStyle/>
          <a:p>
            <a:r>
              <a:rPr lang="zh-CN" altLang="en-US" sz="2800" dirty="0" smtClean="0"/>
              <a:t>在线密码电传机</a:t>
            </a:r>
            <a:r>
              <a:rPr lang="en-US" altLang="zh-CN" sz="2800" dirty="0" smtClean="0"/>
              <a:t>Lorentz SZ 42</a:t>
            </a:r>
            <a:endParaRPr lang="zh-CN" altLang="en-US" sz="2800" dirty="0"/>
          </a:p>
        </p:txBody>
      </p:sp>
      <p:sp>
        <p:nvSpPr>
          <p:cNvPr id="6" name="文本占位符 5"/>
          <p:cNvSpPr>
            <a:spLocks noGrp="1"/>
          </p:cNvSpPr>
          <p:nvPr>
            <p:ph type="body" sz="half" idx="2"/>
          </p:nvPr>
        </p:nvSpPr>
        <p:spPr>
          <a:xfrm>
            <a:off x="526439" y="4500570"/>
            <a:ext cx="7645961" cy="1952766"/>
          </a:xfrm>
        </p:spPr>
        <p:txBody>
          <a:bodyPr>
            <a:noAutofit/>
          </a:bodyPr>
          <a:lstStyle/>
          <a:p>
            <a:r>
              <a:rPr lang="zh-CN" altLang="en-US" sz="2000" dirty="0" smtClean="0"/>
              <a:t>用于</a:t>
            </a:r>
            <a:r>
              <a:rPr lang="en-US" altLang="zh-CN" sz="2000" dirty="0" err="1" smtClean="0"/>
              <a:t>Baudot</a:t>
            </a:r>
            <a:r>
              <a:rPr lang="zh-CN" altLang="en-US" sz="2000" dirty="0" smtClean="0"/>
              <a:t>信号的密码机，英国人称为“</a:t>
            </a:r>
            <a:r>
              <a:rPr lang="en-US" altLang="zh-CN" sz="2000" dirty="0" err="1" smtClean="0"/>
              <a:t>tunny</a:t>
            </a:r>
            <a:r>
              <a:rPr lang="zh-CN" altLang="en-US" sz="2000" dirty="0" smtClean="0"/>
              <a:t>”。德国人用于战略级陆军司令部。</a:t>
            </a:r>
            <a:r>
              <a:rPr lang="en-US" altLang="zh-CN" sz="2000" dirty="0" smtClean="0"/>
              <a:t>12</a:t>
            </a:r>
            <a:r>
              <a:rPr lang="zh-CN" altLang="en-US" sz="2000" dirty="0" smtClean="0"/>
              <a:t>个密钥轮有不同的齿，从左到右是</a:t>
            </a:r>
            <a:r>
              <a:rPr lang="en-US" altLang="zh-CN" sz="2000" dirty="0" smtClean="0"/>
              <a:t>43, 47, 51, 53, 59, 37, 61, 41, 31, 29, 26, 23</a:t>
            </a:r>
            <a:r>
              <a:rPr lang="zh-CN" altLang="en-US" sz="2000" dirty="0" smtClean="0"/>
              <a:t>。这些密钥轮和不规则间距的销产生较大的密钥周期。五对轮子控制</a:t>
            </a:r>
            <a:r>
              <a:rPr lang="en-US" altLang="zh-CN" sz="2000" dirty="0" smtClean="0"/>
              <a:t>5</a:t>
            </a:r>
            <a:r>
              <a:rPr lang="zh-CN" altLang="en-US" sz="2000" dirty="0" smtClean="0"/>
              <a:t>比特代码的</a:t>
            </a:r>
            <a:r>
              <a:rPr lang="en-US" altLang="zh-CN" sz="2000" dirty="0" smtClean="0"/>
              <a:t>VERNAM</a:t>
            </a:r>
            <a:r>
              <a:rPr lang="zh-CN" altLang="en-US" sz="2000" dirty="0" smtClean="0"/>
              <a:t>代换，另两个轮用于控制不规则运动。由于德国人的加密错误，被英国人破译，此后英国人一直使用</a:t>
            </a:r>
            <a:r>
              <a:rPr lang="en-US" altLang="zh-CN" sz="2000" dirty="0" smtClean="0"/>
              <a:t>COLOSSUS</a:t>
            </a:r>
            <a:r>
              <a:rPr lang="zh-CN" altLang="en-US" sz="2000" dirty="0" smtClean="0"/>
              <a:t>机器解读德国信号。</a:t>
            </a:r>
            <a:endParaRPr lang="zh-CN" altLang="en-US" sz="2000" dirty="0"/>
          </a:p>
        </p:txBody>
      </p:sp>
      <p:pic>
        <p:nvPicPr>
          <p:cNvPr id="190466" name="Picture 2" descr="C:\Documents and Settings\Eric Lee\桌面\3.gif"/>
          <p:cNvPicPr>
            <a:picLocks noChangeAspect="1" noChangeArrowheads="1"/>
          </p:cNvPicPr>
          <p:nvPr/>
        </p:nvPicPr>
        <p:blipFill>
          <a:blip r:embed="rId2" cstate="print"/>
          <a:srcRect/>
          <a:stretch>
            <a:fillRect/>
          </a:stretch>
        </p:blipFill>
        <p:spPr bwMode="auto">
          <a:xfrm>
            <a:off x="4307624" y="1340768"/>
            <a:ext cx="4766006" cy="2654951"/>
          </a:xfrm>
          <a:prstGeom prst="rect">
            <a:avLst/>
          </a:prstGeom>
          <a:noFill/>
        </p:spPr>
      </p:pic>
      <p:pic>
        <p:nvPicPr>
          <p:cNvPr id="106497" name="Picture 1" descr="H:\300px-Lorenz-SZ42-2.jpg"/>
          <p:cNvPicPr>
            <a:picLocks noChangeAspect="1" noChangeArrowheads="1"/>
          </p:cNvPicPr>
          <p:nvPr/>
        </p:nvPicPr>
        <p:blipFill>
          <a:blip r:embed="rId3" cstate="print"/>
          <a:srcRect/>
          <a:stretch>
            <a:fillRect/>
          </a:stretch>
        </p:blipFill>
        <p:spPr bwMode="auto">
          <a:xfrm>
            <a:off x="526439" y="598627"/>
            <a:ext cx="3556738" cy="2643842"/>
          </a:xfrm>
          <a:prstGeom prst="rect">
            <a:avLst/>
          </a:prstGeom>
          <a:noFill/>
        </p:spPr>
      </p:pic>
      <p:sp>
        <p:nvSpPr>
          <p:cNvPr id="3" name="页脚占位符 2"/>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5" name="灯片编号占位符 4"/>
          <p:cNvSpPr>
            <a:spLocks noGrp="1"/>
          </p:cNvSpPr>
          <p:nvPr>
            <p:ph type="sldNum" sz="quarter" idx="10"/>
          </p:nvPr>
        </p:nvSpPr>
        <p:spPr/>
        <p:txBody>
          <a:bodyPr/>
          <a:lstStyle/>
          <a:p>
            <a:pPr>
              <a:defRPr/>
            </a:pPr>
            <a:fld id="{52305027-A41E-4099-97C2-42171C6B8947}" type="slidenum">
              <a:rPr lang="zh-CN" altLang="en-US" smtClean="0"/>
              <a:pPr>
                <a:defRPr/>
              </a:pPr>
              <a:t>106</a:t>
            </a:fld>
            <a:endParaRPr lang="en-US" altLang="zh-CN" dirty="0"/>
          </a:p>
        </p:txBody>
      </p:sp>
      <p:sp>
        <p:nvSpPr>
          <p:cNvPr id="8" name="流程图: 可选过程 7">
            <a:hlinkClick r:id="rId4"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9" name="流程图: 可选过程 8">
            <a:hlinkClick r:id="rId5"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置换技术</a:t>
            </a:r>
          </a:p>
        </p:txBody>
      </p:sp>
      <p:sp>
        <p:nvSpPr>
          <p:cNvPr id="10" name="流程图: 可选过程 9">
            <a:hlinkClick r:id="rId6" action="ppaction://hlinksldjump"/>
          </p:cNvPr>
          <p:cNvSpPr/>
          <p:nvPr/>
        </p:nvSpPr>
        <p:spPr>
          <a:xfrm>
            <a:off x="277180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3. </a:t>
            </a:r>
            <a:r>
              <a:rPr lang="zh-CN" altLang="en-US" sz="1000" dirty="0"/>
              <a:t>乘积密码</a:t>
            </a:r>
          </a:p>
        </p:txBody>
      </p:sp>
      <p:sp>
        <p:nvSpPr>
          <p:cNvPr id="11" name="流程图: 可选过程 10">
            <a:hlinkClick r:id="rId7"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5245777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第四节 信息隐藏技术</a:t>
            </a:r>
            <a:endParaRPr lang="zh-CN" altLang="en-US" dirty="0"/>
          </a:p>
        </p:txBody>
      </p:sp>
      <p:sp>
        <p:nvSpPr>
          <p:cNvPr id="6" name="文本占位符 5"/>
          <p:cNvSpPr>
            <a:spLocks noGrp="1"/>
          </p:cNvSpPr>
          <p:nvPr>
            <p:ph type="body" idx="1"/>
          </p:nvPr>
        </p:nvSpPr>
        <p:spPr/>
        <p:txBody>
          <a:bodyPr/>
          <a:lstStyle/>
          <a:p>
            <a:endParaRPr lang="zh-CN" altLang="en-US"/>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FC6C3F5E-09DE-47CB-B45C-8870030737BE}" type="slidenum">
              <a:rPr lang="zh-CN" altLang="en-US" smtClean="0"/>
              <a:pPr>
                <a:defRPr/>
              </a:pPr>
              <a:t>107</a:t>
            </a:fld>
            <a:endParaRPr lang="en-US" altLang="zh-CN" dirty="0"/>
          </a:p>
        </p:txBody>
      </p:sp>
    </p:spTree>
    <p:extLst>
      <p:ext uri="{BB962C8B-B14F-4D97-AF65-F5344CB8AC3E}">
        <p14:creationId xmlns:p14="http://schemas.microsoft.com/office/powerpoint/2010/main" val="316080560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传统方法</a:t>
            </a:r>
            <a:endParaRPr lang="zh-CN" altLang="en-US" dirty="0"/>
          </a:p>
        </p:txBody>
      </p:sp>
      <p:sp>
        <p:nvSpPr>
          <p:cNvPr id="3" name="内容占位符 2"/>
          <p:cNvSpPr>
            <a:spLocks noGrp="1"/>
          </p:cNvSpPr>
          <p:nvPr>
            <p:ph idx="1"/>
          </p:nvPr>
        </p:nvSpPr>
        <p:spPr/>
        <p:txBody>
          <a:bodyPr/>
          <a:lstStyle/>
          <a:p>
            <a:r>
              <a:rPr lang="zh-CN" altLang="en-US" dirty="0" smtClean="0"/>
              <a:t>暗号和隐语</a:t>
            </a:r>
          </a:p>
          <a:p>
            <a:pPr lvl="1"/>
            <a:r>
              <a:rPr lang="zh-CN" altLang="en-US" dirty="0" smtClean="0"/>
              <a:t>暗号：通过事物的状态或人的行为来传达事先约定的信息</a:t>
            </a:r>
            <a:endParaRPr lang="en-US" altLang="zh-CN" dirty="0" smtClean="0"/>
          </a:p>
          <a:p>
            <a:pPr lvl="2"/>
            <a:r>
              <a:rPr lang="zh-CN" altLang="en-US" dirty="0" smtClean="0"/>
              <a:t>消息树、口哨、窗台上的花瓶</a:t>
            </a:r>
            <a:endParaRPr lang="en-US" altLang="zh-CN" dirty="0" smtClean="0"/>
          </a:p>
          <a:p>
            <a:pPr lvl="1"/>
            <a:r>
              <a:rPr lang="zh-CN" altLang="en-US" dirty="0" smtClean="0"/>
              <a:t>隐语：把信息变换成与此信息无关（但有意义）的语言</a:t>
            </a:r>
            <a:endParaRPr lang="en-US" altLang="zh-CN" dirty="0" smtClean="0"/>
          </a:p>
          <a:p>
            <a:pPr lvl="2"/>
            <a:r>
              <a:rPr lang="zh-CN" altLang="en-US" dirty="0" smtClean="0"/>
              <a:t>“虎、虎、虎”、“天王盖地虎”</a:t>
            </a:r>
            <a:endParaRPr lang="en-US" altLang="zh-CN" dirty="0" smtClean="0"/>
          </a:p>
          <a:p>
            <a:pPr lvl="2"/>
            <a:endParaRPr lang="en-US" altLang="zh-CN" dirty="0" smtClean="0"/>
          </a:p>
          <a:p>
            <a:r>
              <a:rPr lang="zh-CN" altLang="en-US" dirty="0" smtClean="0"/>
              <a:t>漏格板</a:t>
            </a:r>
            <a:endParaRPr lang="zh-CN" altLang="en-US" dirty="0"/>
          </a:p>
        </p:txBody>
      </p:sp>
      <p:graphicFrame>
        <p:nvGraphicFramePr>
          <p:cNvPr id="6" name="表格 5"/>
          <p:cNvGraphicFramePr>
            <a:graphicFrameLocks noGrp="1"/>
          </p:cNvGraphicFramePr>
          <p:nvPr>
            <p:extLst>
              <p:ext uri="{D42A27DB-BD31-4B8C-83A1-F6EECF244321}">
                <p14:modId xmlns:p14="http://schemas.microsoft.com/office/powerpoint/2010/main" val="4016970655"/>
              </p:ext>
            </p:extLst>
          </p:nvPr>
        </p:nvGraphicFramePr>
        <p:xfrm>
          <a:off x="741134" y="5085184"/>
          <a:ext cx="7215240" cy="1112520"/>
        </p:xfrm>
        <a:graphic>
          <a:graphicData uri="http://schemas.openxmlformats.org/drawingml/2006/table">
            <a:tbl>
              <a:tblPr firstRow="1" bandRow="1">
                <a:tableStyleId>{5940675A-B579-460E-94D1-54222C63F5DA}</a:tableStyleId>
              </a:tblPr>
              <a:tblGrid>
                <a:gridCol w="360762"/>
                <a:gridCol w="360762"/>
                <a:gridCol w="360762"/>
                <a:gridCol w="360762"/>
                <a:gridCol w="360762"/>
                <a:gridCol w="360762"/>
                <a:gridCol w="360762"/>
                <a:gridCol w="360762"/>
                <a:gridCol w="360762"/>
                <a:gridCol w="360762"/>
                <a:gridCol w="360762"/>
                <a:gridCol w="360762"/>
                <a:gridCol w="360762"/>
                <a:gridCol w="360762"/>
                <a:gridCol w="360762"/>
                <a:gridCol w="360762"/>
                <a:gridCol w="360762"/>
                <a:gridCol w="360762"/>
                <a:gridCol w="360762"/>
                <a:gridCol w="360762"/>
              </a:tblGrid>
              <a:tr h="370840">
                <a:tc>
                  <a:txBody>
                    <a:bodyPr/>
                    <a:lstStyle/>
                    <a:p>
                      <a:pPr algn="ctr"/>
                      <a:r>
                        <a:rPr lang="zh-CN" altLang="en-US" b="1" dirty="0" smtClean="0">
                          <a:solidFill>
                            <a:srgbClr val="0000FF"/>
                          </a:solidFill>
                        </a:rPr>
                        <a:t>大</a:t>
                      </a:r>
                      <a:endParaRPr lang="zh-CN" altLang="en-US" b="1" dirty="0">
                        <a:solidFill>
                          <a:srgbClr val="0000FF"/>
                        </a:solidFill>
                      </a:endParaRPr>
                    </a:p>
                  </a:txBody>
                  <a:tcPr/>
                </a:tc>
                <a:tc>
                  <a:txBody>
                    <a:bodyPr/>
                    <a:lstStyle/>
                    <a:p>
                      <a:pPr algn="ctr"/>
                      <a:r>
                        <a:rPr lang="zh-CN" altLang="en-US" b="1" dirty="0" smtClean="0">
                          <a:solidFill>
                            <a:srgbClr val="0000FF"/>
                          </a:solidFill>
                        </a:rPr>
                        <a:t>风</a:t>
                      </a:r>
                      <a:endParaRPr lang="zh-CN" altLang="en-US" b="1" dirty="0">
                        <a:solidFill>
                          <a:srgbClr val="0000FF"/>
                        </a:solidFill>
                      </a:endParaRPr>
                    </a:p>
                  </a:txBody>
                  <a:tcPr/>
                </a:tc>
                <a:tc>
                  <a:txBody>
                    <a:bodyPr/>
                    <a:lstStyle/>
                    <a:p>
                      <a:pPr algn="ctr"/>
                      <a:r>
                        <a:rPr lang="zh-CN" altLang="en-US" b="1" dirty="0" smtClean="0">
                          <a:solidFill>
                            <a:srgbClr val="0000FF"/>
                          </a:solidFill>
                        </a:rPr>
                        <a:t>渐</a:t>
                      </a:r>
                      <a:endParaRPr lang="zh-CN" altLang="en-US" b="1" dirty="0">
                        <a:solidFill>
                          <a:srgbClr val="0000FF"/>
                        </a:solidFill>
                      </a:endParaRPr>
                    </a:p>
                  </a:txBody>
                  <a:tcPr/>
                </a:tc>
                <a:tc>
                  <a:txBody>
                    <a:bodyPr/>
                    <a:lstStyle/>
                    <a:p>
                      <a:pPr algn="ctr"/>
                      <a:r>
                        <a:rPr lang="zh-CN" altLang="en-US" b="1" dirty="0" smtClean="0">
                          <a:solidFill>
                            <a:srgbClr val="0000FF"/>
                          </a:solidFill>
                        </a:rPr>
                        <a:t>起</a:t>
                      </a:r>
                      <a:endParaRPr lang="zh-CN" altLang="en-US" b="1" dirty="0">
                        <a:solidFill>
                          <a:srgbClr val="0000FF"/>
                        </a:solidFill>
                      </a:endParaRPr>
                    </a:p>
                  </a:txBody>
                  <a:tcPr/>
                </a:tc>
                <a:tc>
                  <a:txBody>
                    <a:bodyPr/>
                    <a:lstStyle/>
                    <a:p>
                      <a:pPr algn="ctr"/>
                      <a:r>
                        <a:rPr lang="zh-CN" altLang="en-US" b="1" dirty="0" smtClean="0">
                          <a:solidFill>
                            <a:srgbClr val="0000FF"/>
                          </a:solidFill>
                        </a:rPr>
                        <a:t>，</a:t>
                      </a:r>
                      <a:endParaRPr lang="zh-CN" altLang="en-US" b="1" dirty="0">
                        <a:solidFill>
                          <a:srgbClr val="0000FF"/>
                        </a:solidFill>
                      </a:endParaRPr>
                    </a:p>
                  </a:txBody>
                  <a:tcPr/>
                </a:tc>
                <a:tc>
                  <a:txBody>
                    <a:bodyPr/>
                    <a:lstStyle/>
                    <a:p>
                      <a:pPr algn="ctr"/>
                      <a:r>
                        <a:rPr lang="zh-CN" altLang="en-US" b="1" dirty="0" smtClean="0">
                          <a:solidFill>
                            <a:srgbClr val="0000FF"/>
                          </a:solidFill>
                        </a:rPr>
                        <a:t>寒</a:t>
                      </a:r>
                      <a:endParaRPr lang="zh-CN" altLang="en-US" b="1" dirty="0">
                        <a:solidFill>
                          <a:srgbClr val="0000FF"/>
                        </a:solidFill>
                      </a:endParaRPr>
                    </a:p>
                  </a:txBody>
                  <a:tcPr/>
                </a:tc>
                <a:tc>
                  <a:txBody>
                    <a:bodyPr/>
                    <a:lstStyle/>
                    <a:p>
                      <a:pPr algn="ctr"/>
                      <a:r>
                        <a:rPr lang="zh-CN" altLang="en-US" b="1" dirty="0" smtClean="0">
                          <a:solidFill>
                            <a:srgbClr val="0000FF"/>
                          </a:solidFill>
                        </a:rPr>
                        <a:t>流</a:t>
                      </a:r>
                      <a:endParaRPr lang="zh-CN" altLang="en-US" b="1" dirty="0">
                        <a:solidFill>
                          <a:srgbClr val="0000FF"/>
                        </a:solidFill>
                      </a:endParaRPr>
                    </a:p>
                  </a:txBody>
                  <a:tcPr/>
                </a:tc>
                <a:tc>
                  <a:txBody>
                    <a:bodyPr/>
                    <a:lstStyle/>
                    <a:p>
                      <a:pPr algn="ctr"/>
                      <a:r>
                        <a:rPr lang="zh-CN" altLang="en-US" b="1" dirty="0" smtClean="0">
                          <a:solidFill>
                            <a:srgbClr val="0000FF"/>
                          </a:solidFill>
                        </a:rPr>
                        <a:t>攻</a:t>
                      </a:r>
                      <a:endParaRPr lang="zh-CN" altLang="en-US" b="1" dirty="0">
                        <a:solidFill>
                          <a:srgbClr val="0000FF"/>
                        </a:solidFill>
                      </a:endParaRPr>
                    </a:p>
                  </a:txBody>
                  <a:tcPr/>
                </a:tc>
                <a:tc>
                  <a:txBody>
                    <a:bodyPr/>
                    <a:lstStyle/>
                    <a:p>
                      <a:pPr algn="ctr"/>
                      <a:r>
                        <a:rPr lang="zh-CN" altLang="en-US" b="1" dirty="0" smtClean="0">
                          <a:solidFill>
                            <a:srgbClr val="0000FF"/>
                          </a:solidFill>
                        </a:rPr>
                        <a:t>击</a:t>
                      </a:r>
                      <a:endParaRPr lang="zh-CN" altLang="en-US" b="1" dirty="0">
                        <a:solidFill>
                          <a:srgbClr val="0000FF"/>
                        </a:solidFill>
                      </a:endParaRPr>
                    </a:p>
                  </a:txBody>
                  <a:tcPr/>
                </a:tc>
                <a:tc>
                  <a:txBody>
                    <a:bodyPr/>
                    <a:lstStyle/>
                    <a:p>
                      <a:pPr algn="ctr"/>
                      <a:r>
                        <a:rPr lang="zh-CN" altLang="en-US" b="1" dirty="0" smtClean="0">
                          <a:solidFill>
                            <a:srgbClr val="0000FF"/>
                          </a:solidFill>
                        </a:rPr>
                        <a:t>着</a:t>
                      </a:r>
                      <a:endParaRPr lang="zh-CN" altLang="en-US" b="1" dirty="0">
                        <a:solidFill>
                          <a:srgbClr val="0000FF"/>
                        </a:solidFill>
                      </a:endParaRPr>
                    </a:p>
                  </a:txBody>
                  <a:tcPr/>
                </a:tc>
                <a:tc>
                  <a:txBody>
                    <a:bodyPr/>
                    <a:lstStyle/>
                    <a:p>
                      <a:pPr algn="ctr"/>
                      <a:r>
                        <a:rPr lang="zh-CN" altLang="en-US" b="1" dirty="0" smtClean="0">
                          <a:solidFill>
                            <a:srgbClr val="0000FF"/>
                          </a:solidFill>
                        </a:rPr>
                        <a:t>我</a:t>
                      </a:r>
                      <a:endParaRPr lang="zh-CN" altLang="en-US" b="1" dirty="0">
                        <a:solidFill>
                          <a:srgbClr val="0000FF"/>
                        </a:solidFill>
                      </a:endParaRPr>
                    </a:p>
                  </a:txBody>
                  <a:tcPr/>
                </a:tc>
                <a:tc>
                  <a:txBody>
                    <a:bodyPr/>
                    <a:lstStyle/>
                    <a:p>
                      <a:pPr algn="ctr"/>
                      <a:r>
                        <a:rPr lang="zh-CN" altLang="en-US" b="1" dirty="0" smtClean="0">
                          <a:solidFill>
                            <a:srgbClr val="0000FF"/>
                          </a:solidFill>
                        </a:rPr>
                        <a:t>们</a:t>
                      </a:r>
                      <a:endParaRPr lang="zh-CN" altLang="en-US" b="1" dirty="0">
                        <a:solidFill>
                          <a:srgbClr val="0000FF"/>
                        </a:solidFill>
                      </a:endParaRPr>
                    </a:p>
                  </a:txBody>
                  <a:tcPr/>
                </a:tc>
                <a:tc>
                  <a:txBody>
                    <a:bodyPr/>
                    <a:lstStyle/>
                    <a:p>
                      <a:pPr algn="ctr"/>
                      <a:r>
                        <a:rPr lang="zh-CN" altLang="en-US" b="1" dirty="0" smtClean="0">
                          <a:solidFill>
                            <a:srgbClr val="0000FF"/>
                          </a:solidFill>
                        </a:rPr>
                        <a:t>的</a:t>
                      </a:r>
                      <a:endParaRPr lang="zh-CN" altLang="en-US" b="1" dirty="0">
                        <a:solidFill>
                          <a:srgbClr val="0000FF"/>
                        </a:solidFill>
                      </a:endParaRPr>
                    </a:p>
                  </a:txBody>
                  <a:tcPr/>
                </a:tc>
                <a:tc>
                  <a:txBody>
                    <a:bodyPr/>
                    <a:lstStyle/>
                    <a:p>
                      <a:pPr algn="ctr"/>
                      <a:r>
                        <a:rPr lang="zh-CN" altLang="en-US" b="1" dirty="0" smtClean="0">
                          <a:solidFill>
                            <a:srgbClr val="0000FF"/>
                          </a:solidFill>
                        </a:rPr>
                        <a:t>肌</a:t>
                      </a:r>
                      <a:endParaRPr lang="zh-CN" altLang="en-US" b="1" dirty="0">
                        <a:solidFill>
                          <a:srgbClr val="0000FF"/>
                        </a:solidFill>
                      </a:endParaRPr>
                    </a:p>
                  </a:txBody>
                  <a:tcPr/>
                </a:tc>
                <a:tc>
                  <a:txBody>
                    <a:bodyPr/>
                    <a:lstStyle/>
                    <a:p>
                      <a:pPr algn="ctr"/>
                      <a:r>
                        <a:rPr lang="zh-CN" altLang="en-US" b="1" dirty="0" smtClean="0">
                          <a:solidFill>
                            <a:srgbClr val="0000FF"/>
                          </a:solidFill>
                        </a:rPr>
                        <a:t>体</a:t>
                      </a:r>
                      <a:endParaRPr lang="zh-CN" altLang="en-US" b="1" dirty="0">
                        <a:solidFill>
                          <a:srgbClr val="0000FF"/>
                        </a:solidFill>
                      </a:endParaRPr>
                    </a:p>
                  </a:txBody>
                  <a:tcPr/>
                </a:tc>
                <a:tc>
                  <a:txBody>
                    <a:bodyPr/>
                    <a:lstStyle/>
                    <a:p>
                      <a:pPr algn="ctr"/>
                      <a:r>
                        <a:rPr lang="zh-CN" altLang="en-US" b="1" dirty="0" smtClean="0">
                          <a:solidFill>
                            <a:srgbClr val="0000FF"/>
                          </a:solidFill>
                        </a:rPr>
                        <a:t>，</a:t>
                      </a:r>
                      <a:endParaRPr lang="zh-CN" altLang="en-US" b="1" dirty="0">
                        <a:solidFill>
                          <a:srgbClr val="0000FF"/>
                        </a:solidFill>
                      </a:endParaRPr>
                    </a:p>
                  </a:txBody>
                  <a:tcPr/>
                </a:tc>
                <a:tc>
                  <a:txBody>
                    <a:bodyPr/>
                    <a:lstStyle/>
                    <a:p>
                      <a:pPr algn="ctr"/>
                      <a:r>
                        <a:rPr lang="zh-CN" altLang="en-US" b="1" dirty="0" smtClean="0">
                          <a:solidFill>
                            <a:srgbClr val="0000FF"/>
                          </a:solidFill>
                        </a:rPr>
                        <a:t>雪</a:t>
                      </a:r>
                      <a:endParaRPr lang="zh-CN" altLang="en-US" b="1" dirty="0">
                        <a:solidFill>
                          <a:srgbClr val="0000FF"/>
                        </a:solidFill>
                      </a:endParaRPr>
                    </a:p>
                  </a:txBody>
                  <a:tcPr/>
                </a:tc>
                <a:tc>
                  <a:txBody>
                    <a:bodyPr/>
                    <a:lstStyle/>
                    <a:p>
                      <a:pPr algn="ctr"/>
                      <a:r>
                        <a:rPr lang="zh-CN" altLang="en-US" b="1" dirty="0" smtClean="0">
                          <a:solidFill>
                            <a:srgbClr val="0000FF"/>
                          </a:solidFill>
                        </a:rPr>
                        <a:t>花</a:t>
                      </a:r>
                      <a:endParaRPr lang="zh-CN" altLang="en-US" b="1" dirty="0">
                        <a:solidFill>
                          <a:srgbClr val="0000FF"/>
                        </a:solidFill>
                      </a:endParaRPr>
                    </a:p>
                  </a:txBody>
                  <a:tcPr/>
                </a:tc>
                <a:tc>
                  <a:txBody>
                    <a:bodyPr/>
                    <a:lstStyle/>
                    <a:p>
                      <a:pPr algn="ctr"/>
                      <a:r>
                        <a:rPr lang="zh-CN" altLang="en-US" b="1" dirty="0" smtClean="0">
                          <a:solidFill>
                            <a:srgbClr val="0000FF"/>
                          </a:solidFill>
                        </a:rPr>
                        <a:t>从</a:t>
                      </a:r>
                      <a:endParaRPr lang="zh-CN" altLang="en-US" b="1" dirty="0">
                        <a:solidFill>
                          <a:srgbClr val="0000FF"/>
                        </a:solidFill>
                      </a:endParaRPr>
                    </a:p>
                  </a:txBody>
                  <a:tcPr/>
                </a:tc>
                <a:tc>
                  <a:txBody>
                    <a:bodyPr/>
                    <a:lstStyle/>
                    <a:p>
                      <a:pPr algn="ctr"/>
                      <a:r>
                        <a:rPr lang="zh-CN" altLang="en-US" b="1" dirty="0" smtClean="0">
                          <a:solidFill>
                            <a:srgbClr val="0000FF"/>
                          </a:solidFill>
                        </a:rPr>
                        <a:t>天</a:t>
                      </a:r>
                      <a:endParaRPr lang="zh-CN" altLang="en-US" b="1" dirty="0">
                        <a:solidFill>
                          <a:srgbClr val="0000FF"/>
                        </a:solidFill>
                      </a:endParaRPr>
                    </a:p>
                  </a:txBody>
                  <a:tcPr/>
                </a:tc>
              </a:tr>
              <a:tr h="370840">
                <a:tc>
                  <a:txBody>
                    <a:bodyPr/>
                    <a:lstStyle/>
                    <a:p>
                      <a:pPr algn="ctr"/>
                      <a:r>
                        <a:rPr lang="zh-CN" altLang="en-US" b="1" dirty="0" smtClean="0">
                          <a:solidFill>
                            <a:srgbClr val="0000FF"/>
                          </a:solidFill>
                        </a:rPr>
                        <a:t>空</a:t>
                      </a:r>
                      <a:endParaRPr lang="zh-CN" altLang="en-US" b="1" dirty="0">
                        <a:solidFill>
                          <a:srgbClr val="0000FF"/>
                        </a:solidFill>
                      </a:endParaRPr>
                    </a:p>
                  </a:txBody>
                  <a:tcPr/>
                </a:tc>
                <a:tc>
                  <a:txBody>
                    <a:bodyPr/>
                    <a:lstStyle/>
                    <a:p>
                      <a:pPr algn="ctr"/>
                      <a:r>
                        <a:rPr lang="zh-CN" altLang="en-US" b="1" dirty="0" smtClean="0">
                          <a:solidFill>
                            <a:srgbClr val="0000FF"/>
                          </a:solidFill>
                        </a:rPr>
                        <a:t>中</a:t>
                      </a:r>
                      <a:endParaRPr lang="zh-CN" altLang="en-US" b="1" dirty="0">
                        <a:solidFill>
                          <a:srgbClr val="0000FF"/>
                        </a:solidFill>
                      </a:endParaRPr>
                    </a:p>
                  </a:txBody>
                  <a:tcPr/>
                </a:tc>
                <a:tc>
                  <a:txBody>
                    <a:bodyPr/>
                    <a:lstStyle/>
                    <a:p>
                      <a:pPr algn="ctr"/>
                      <a:r>
                        <a:rPr lang="zh-CN" altLang="en-US" b="1" dirty="0" smtClean="0">
                          <a:solidFill>
                            <a:srgbClr val="0000FF"/>
                          </a:solidFill>
                        </a:rPr>
                        <a:t>落</a:t>
                      </a:r>
                      <a:endParaRPr lang="zh-CN" altLang="en-US" b="1" dirty="0">
                        <a:solidFill>
                          <a:srgbClr val="0000FF"/>
                        </a:solidFill>
                      </a:endParaRPr>
                    </a:p>
                  </a:txBody>
                  <a:tcPr/>
                </a:tc>
                <a:tc>
                  <a:txBody>
                    <a:bodyPr/>
                    <a:lstStyle/>
                    <a:p>
                      <a:pPr algn="ctr"/>
                      <a:r>
                        <a:rPr lang="zh-CN" altLang="en-US" b="1" dirty="0" smtClean="0">
                          <a:solidFill>
                            <a:srgbClr val="0000FF"/>
                          </a:solidFill>
                        </a:rPr>
                        <a:t>下</a:t>
                      </a:r>
                      <a:endParaRPr lang="zh-CN" altLang="en-US" b="1" dirty="0">
                        <a:solidFill>
                          <a:srgbClr val="0000FF"/>
                        </a:solidFill>
                      </a:endParaRPr>
                    </a:p>
                  </a:txBody>
                  <a:tcPr/>
                </a:tc>
                <a:tc>
                  <a:txBody>
                    <a:bodyPr/>
                    <a:lstStyle/>
                    <a:p>
                      <a:pPr algn="ctr"/>
                      <a:r>
                        <a:rPr lang="zh-CN" altLang="en-US" b="1" dirty="0" smtClean="0">
                          <a:solidFill>
                            <a:srgbClr val="0000FF"/>
                          </a:solidFill>
                        </a:rPr>
                        <a:t>，</a:t>
                      </a:r>
                      <a:endParaRPr lang="zh-CN" altLang="en-US" b="1" dirty="0">
                        <a:solidFill>
                          <a:srgbClr val="0000FF"/>
                        </a:solidFill>
                      </a:endParaRPr>
                    </a:p>
                  </a:txBody>
                  <a:tcPr/>
                </a:tc>
                <a:tc>
                  <a:txBody>
                    <a:bodyPr/>
                    <a:lstStyle/>
                    <a:p>
                      <a:pPr algn="ctr"/>
                      <a:r>
                        <a:rPr lang="zh-CN" altLang="en-US" b="1" dirty="0" smtClean="0">
                          <a:solidFill>
                            <a:srgbClr val="0000FF"/>
                          </a:solidFill>
                        </a:rPr>
                        <a:t>预</a:t>
                      </a:r>
                      <a:endParaRPr lang="zh-CN" altLang="en-US" b="1" dirty="0">
                        <a:solidFill>
                          <a:srgbClr val="0000FF"/>
                        </a:solidFill>
                      </a:endParaRPr>
                    </a:p>
                  </a:txBody>
                  <a:tcPr/>
                </a:tc>
                <a:tc>
                  <a:txBody>
                    <a:bodyPr/>
                    <a:lstStyle/>
                    <a:p>
                      <a:pPr algn="ctr"/>
                      <a:r>
                        <a:rPr lang="zh-CN" altLang="en-US" b="1" dirty="0" smtClean="0">
                          <a:solidFill>
                            <a:srgbClr val="0000FF"/>
                          </a:solidFill>
                        </a:rPr>
                        <a:t>示</a:t>
                      </a:r>
                      <a:endParaRPr lang="zh-CN" altLang="en-US" b="1" dirty="0">
                        <a:solidFill>
                          <a:srgbClr val="0000FF"/>
                        </a:solidFill>
                      </a:endParaRPr>
                    </a:p>
                  </a:txBody>
                  <a:tcPr/>
                </a:tc>
                <a:tc>
                  <a:txBody>
                    <a:bodyPr/>
                    <a:lstStyle/>
                    <a:p>
                      <a:pPr algn="ctr"/>
                      <a:r>
                        <a:rPr lang="zh-CN" altLang="en-US" b="1" dirty="0" smtClean="0">
                          <a:solidFill>
                            <a:srgbClr val="0000FF"/>
                          </a:solidFill>
                        </a:rPr>
                        <a:t>明</a:t>
                      </a:r>
                      <a:endParaRPr lang="zh-CN" altLang="en-US" b="1" dirty="0">
                        <a:solidFill>
                          <a:srgbClr val="0000FF"/>
                        </a:solidFill>
                      </a:endParaRPr>
                    </a:p>
                  </a:txBody>
                  <a:tcPr/>
                </a:tc>
                <a:tc>
                  <a:txBody>
                    <a:bodyPr/>
                    <a:lstStyle/>
                    <a:p>
                      <a:pPr algn="ctr"/>
                      <a:r>
                        <a:rPr lang="zh-CN" altLang="en-US" b="1" dirty="0" smtClean="0">
                          <a:solidFill>
                            <a:srgbClr val="0000FF"/>
                          </a:solidFill>
                        </a:rPr>
                        <a:t>天</a:t>
                      </a:r>
                      <a:endParaRPr lang="zh-CN" altLang="en-US" b="1" dirty="0">
                        <a:solidFill>
                          <a:srgbClr val="0000FF"/>
                        </a:solidFill>
                      </a:endParaRPr>
                    </a:p>
                  </a:txBody>
                  <a:tcPr/>
                </a:tc>
                <a:tc>
                  <a:txBody>
                    <a:bodyPr/>
                    <a:lstStyle/>
                    <a:p>
                      <a:pPr algn="ctr"/>
                      <a:r>
                        <a:rPr lang="en-US" altLang="zh-CN" b="1" dirty="0" smtClean="0">
                          <a:solidFill>
                            <a:srgbClr val="0000FF"/>
                          </a:solidFill>
                        </a:rPr>
                        <a:t>5</a:t>
                      </a:r>
                      <a:endParaRPr lang="zh-CN" altLang="en-US" b="1" dirty="0">
                        <a:solidFill>
                          <a:srgbClr val="0000FF"/>
                        </a:solidFill>
                      </a:endParaRPr>
                    </a:p>
                  </a:txBody>
                  <a:tcPr/>
                </a:tc>
                <a:tc>
                  <a:txBody>
                    <a:bodyPr/>
                    <a:lstStyle/>
                    <a:p>
                      <a:pPr algn="ctr"/>
                      <a:r>
                        <a:rPr lang="zh-CN" altLang="en-US" b="1" dirty="0" smtClean="0">
                          <a:solidFill>
                            <a:srgbClr val="0000FF"/>
                          </a:solidFill>
                        </a:rPr>
                        <a:t>点</a:t>
                      </a:r>
                      <a:endParaRPr lang="zh-CN" altLang="en-US" b="1" dirty="0">
                        <a:solidFill>
                          <a:srgbClr val="0000FF"/>
                        </a:solidFill>
                      </a:endParaRPr>
                    </a:p>
                  </a:txBody>
                  <a:tcPr/>
                </a:tc>
                <a:tc>
                  <a:txBody>
                    <a:bodyPr/>
                    <a:lstStyle/>
                    <a:p>
                      <a:pPr algn="ctr"/>
                      <a:r>
                        <a:rPr lang="zh-CN" altLang="en-US" b="1" dirty="0" smtClean="0">
                          <a:solidFill>
                            <a:srgbClr val="0000FF"/>
                          </a:solidFill>
                        </a:rPr>
                        <a:t>的</a:t>
                      </a:r>
                      <a:endParaRPr lang="zh-CN" altLang="en-US" b="1" dirty="0">
                        <a:solidFill>
                          <a:srgbClr val="0000FF"/>
                        </a:solidFill>
                      </a:endParaRPr>
                    </a:p>
                  </a:txBody>
                  <a:tcPr/>
                </a:tc>
                <a:tc>
                  <a:txBody>
                    <a:bodyPr/>
                    <a:lstStyle/>
                    <a:p>
                      <a:pPr algn="ctr"/>
                      <a:r>
                        <a:rPr lang="zh-CN" altLang="en-US" b="1" dirty="0" smtClean="0">
                          <a:solidFill>
                            <a:srgbClr val="0000FF"/>
                          </a:solidFill>
                        </a:rPr>
                        <a:t>活</a:t>
                      </a:r>
                      <a:endParaRPr lang="zh-CN" altLang="en-US" b="1" dirty="0">
                        <a:solidFill>
                          <a:srgbClr val="0000FF"/>
                        </a:solidFill>
                      </a:endParaRPr>
                    </a:p>
                  </a:txBody>
                  <a:tcPr/>
                </a:tc>
                <a:tc>
                  <a:txBody>
                    <a:bodyPr/>
                    <a:lstStyle/>
                    <a:p>
                      <a:pPr algn="ctr"/>
                      <a:r>
                        <a:rPr lang="zh-CN" altLang="en-US" b="1" dirty="0" smtClean="0">
                          <a:solidFill>
                            <a:srgbClr val="0000FF"/>
                          </a:solidFill>
                        </a:rPr>
                        <a:t>动</a:t>
                      </a:r>
                      <a:endParaRPr lang="zh-CN" altLang="en-US" b="1" dirty="0">
                        <a:solidFill>
                          <a:srgbClr val="0000FF"/>
                        </a:solidFill>
                      </a:endParaRPr>
                    </a:p>
                  </a:txBody>
                  <a:tcPr/>
                </a:tc>
                <a:tc>
                  <a:txBody>
                    <a:bodyPr/>
                    <a:lstStyle/>
                    <a:p>
                      <a:pPr algn="ctr"/>
                      <a:r>
                        <a:rPr lang="zh-CN" altLang="en-US" b="1" dirty="0" smtClean="0">
                          <a:solidFill>
                            <a:srgbClr val="0000FF"/>
                          </a:solidFill>
                        </a:rPr>
                        <a:t>，</a:t>
                      </a:r>
                      <a:endParaRPr lang="zh-CN" altLang="en-US" b="1" dirty="0">
                        <a:solidFill>
                          <a:srgbClr val="0000FF"/>
                        </a:solidFill>
                      </a:endParaRPr>
                    </a:p>
                  </a:txBody>
                  <a:tcPr/>
                </a:tc>
                <a:tc>
                  <a:txBody>
                    <a:bodyPr/>
                    <a:lstStyle/>
                    <a:p>
                      <a:pPr algn="ctr"/>
                      <a:r>
                        <a:rPr lang="zh-CN" altLang="en-US" b="1" dirty="0" smtClean="0">
                          <a:solidFill>
                            <a:srgbClr val="0000FF"/>
                          </a:solidFill>
                        </a:rPr>
                        <a:t>开</a:t>
                      </a:r>
                      <a:endParaRPr lang="zh-CN" altLang="en-US" b="1" dirty="0">
                        <a:solidFill>
                          <a:srgbClr val="0000FF"/>
                        </a:solidFill>
                      </a:endParaRPr>
                    </a:p>
                  </a:txBody>
                  <a:tcPr/>
                </a:tc>
                <a:tc>
                  <a:txBody>
                    <a:bodyPr/>
                    <a:lstStyle/>
                    <a:p>
                      <a:pPr algn="ctr"/>
                      <a:r>
                        <a:rPr lang="zh-CN" altLang="en-US" b="1" dirty="0" smtClean="0">
                          <a:solidFill>
                            <a:srgbClr val="0000FF"/>
                          </a:solidFill>
                        </a:rPr>
                        <a:t>始</a:t>
                      </a:r>
                      <a:endParaRPr lang="zh-CN" altLang="en-US" b="1" dirty="0">
                        <a:solidFill>
                          <a:srgbClr val="0000FF"/>
                        </a:solidFill>
                      </a:endParaRPr>
                    </a:p>
                  </a:txBody>
                  <a:tcPr/>
                </a:tc>
                <a:tc>
                  <a:txBody>
                    <a:bodyPr/>
                    <a:lstStyle/>
                    <a:p>
                      <a:pPr algn="ctr"/>
                      <a:r>
                        <a:rPr lang="zh-CN" altLang="en-US" b="1" dirty="0" smtClean="0">
                          <a:solidFill>
                            <a:srgbClr val="0000FF"/>
                          </a:solidFill>
                        </a:rPr>
                        <a:t>时</a:t>
                      </a:r>
                      <a:endParaRPr lang="zh-CN" altLang="en-US" b="1" dirty="0">
                        <a:solidFill>
                          <a:srgbClr val="0000FF"/>
                        </a:solidFill>
                      </a:endParaRPr>
                    </a:p>
                  </a:txBody>
                  <a:tcPr/>
                </a:tc>
                <a:tc>
                  <a:txBody>
                    <a:bodyPr/>
                    <a:lstStyle/>
                    <a:p>
                      <a:pPr algn="ctr"/>
                      <a:r>
                        <a:rPr lang="zh-CN" altLang="en-US" b="1" dirty="0" smtClean="0">
                          <a:solidFill>
                            <a:srgbClr val="0000FF"/>
                          </a:solidFill>
                        </a:rPr>
                        <a:t>会</a:t>
                      </a:r>
                      <a:endParaRPr lang="zh-CN" altLang="en-US" b="1" dirty="0">
                        <a:solidFill>
                          <a:srgbClr val="0000FF"/>
                        </a:solidFill>
                      </a:endParaRPr>
                    </a:p>
                  </a:txBody>
                  <a:tcPr/>
                </a:tc>
                <a:tc>
                  <a:txBody>
                    <a:bodyPr/>
                    <a:lstStyle/>
                    <a:p>
                      <a:pPr algn="ctr"/>
                      <a:r>
                        <a:rPr lang="zh-CN" altLang="en-US" b="1" dirty="0" smtClean="0">
                          <a:solidFill>
                            <a:srgbClr val="0000FF"/>
                          </a:solidFill>
                        </a:rPr>
                        <a:t>有</a:t>
                      </a:r>
                      <a:endParaRPr lang="zh-CN" altLang="en-US" b="1" dirty="0">
                        <a:solidFill>
                          <a:srgbClr val="0000FF"/>
                        </a:solidFill>
                      </a:endParaRPr>
                    </a:p>
                  </a:txBody>
                  <a:tcPr/>
                </a:tc>
              </a:tr>
              <a:tr h="370840">
                <a:tc>
                  <a:txBody>
                    <a:bodyPr/>
                    <a:lstStyle/>
                    <a:p>
                      <a:pPr algn="ctr"/>
                      <a:r>
                        <a:rPr lang="zh-CN" altLang="en-US" b="1" dirty="0" smtClean="0">
                          <a:solidFill>
                            <a:srgbClr val="0000FF"/>
                          </a:solidFill>
                        </a:rPr>
                        <a:t>困</a:t>
                      </a:r>
                      <a:endParaRPr lang="zh-CN" altLang="en-US" b="1" dirty="0">
                        <a:solidFill>
                          <a:srgbClr val="0000FF"/>
                        </a:solidFill>
                      </a:endParaRPr>
                    </a:p>
                  </a:txBody>
                  <a:tcPr/>
                </a:tc>
                <a:tc>
                  <a:txBody>
                    <a:bodyPr/>
                    <a:lstStyle/>
                    <a:p>
                      <a:pPr algn="ctr"/>
                      <a:r>
                        <a:rPr lang="zh-CN" altLang="en-US" b="1" dirty="0" smtClean="0">
                          <a:solidFill>
                            <a:srgbClr val="0000FF"/>
                          </a:solidFill>
                        </a:rPr>
                        <a:t>难</a:t>
                      </a:r>
                      <a:endParaRPr lang="zh-CN" altLang="en-US" b="1" dirty="0">
                        <a:solidFill>
                          <a:srgbClr val="0000FF"/>
                        </a:solidFill>
                      </a:endParaRPr>
                    </a:p>
                  </a:txBody>
                  <a:tcPr/>
                </a:tc>
                <a:tc>
                  <a:txBody>
                    <a:bodyPr/>
                    <a:lstStyle/>
                    <a:p>
                      <a:pPr algn="ctr"/>
                      <a:r>
                        <a:rPr lang="zh-CN" altLang="en-US" b="1" dirty="0" smtClean="0">
                          <a:solidFill>
                            <a:srgbClr val="0000FF"/>
                          </a:solidFill>
                        </a:rPr>
                        <a:t>。</a:t>
                      </a:r>
                      <a:endParaRPr lang="zh-CN" altLang="en-US" b="1" dirty="0">
                        <a:solidFill>
                          <a:srgbClr val="0000FF"/>
                        </a:solidFill>
                      </a:endParaRPr>
                    </a:p>
                  </a:txBody>
                  <a:tcPr/>
                </a:tc>
                <a:tc>
                  <a:txBody>
                    <a:bodyPr/>
                    <a:lstStyle/>
                    <a:p>
                      <a:pPr algn="ctr"/>
                      <a:endParaRPr lang="zh-CN" altLang="en-US" b="1" dirty="0">
                        <a:solidFill>
                          <a:srgbClr val="0000FF"/>
                        </a:solidFill>
                      </a:endParaRPr>
                    </a:p>
                  </a:txBody>
                  <a:tcPr/>
                </a:tc>
                <a:tc>
                  <a:txBody>
                    <a:bodyPr/>
                    <a:lstStyle/>
                    <a:p>
                      <a:pPr algn="ctr"/>
                      <a:endParaRPr lang="zh-CN" altLang="en-US" b="1">
                        <a:solidFill>
                          <a:srgbClr val="0000FF"/>
                        </a:solidFill>
                      </a:endParaRPr>
                    </a:p>
                  </a:txBody>
                  <a:tcPr/>
                </a:tc>
                <a:tc>
                  <a:txBody>
                    <a:bodyPr/>
                    <a:lstStyle/>
                    <a:p>
                      <a:pPr algn="ctr"/>
                      <a:endParaRPr lang="zh-CN" altLang="en-US" b="1" dirty="0">
                        <a:solidFill>
                          <a:srgbClr val="0000FF"/>
                        </a:solidFill>
                      </a:endParaRPr>
                    </a:p>
                  </a:txBody>
                  <a:tcPr/>
                </a:tc>
                <a:tc>
                  <a:txBody>
                    <a:bodyPr/>
                    <a:lstStyle/>
                    <a:p>
                      <a:pPr algn="ctr"/>
                      <a:endParaRPr lang="zh-CN" altLang="en-US" b="1" dirty="0">
                        <a:solidFill>
                          <a:srgbClr val="0000FF"/>
                        </a:solidFill>
                      </a:endParaRPr>
                    </a:p>
                  </a:txBody>
                  <a:tcPr/>
                </a:tc>
                <a:tc>
                  <a:txBody>
                    <a:bodyPr/>
                    <a:lstStyle/>
                    <a:p>
                      <a:pPr algn="ctr"/>
                      <a:endParaRPr lang="zh-CN" altLang="en-US" b="1" dirty="0">
                        <a:solidFill>
                          <a:srgbClr val="0000FF"/>
                        </a:solidFill>
                      </a:endParaRPr>
                    </a:p>
                  </a:txBody>
                  <a:tcPr/>
                </a:tc>
                <a:tc>
                  <a:txBody>
                    <a:bodyPr/>
                    <a:lstStyle/>
                    <a:p>
                      <a:pPr algn="ctr"/>
                      <a:endParaRPr lang="zh-CN" altLang="en-US" b="1" dirty="0">
                        <a:solidFill>
                          <a:srgbClr val="0000FF"/>
                        </a:solidFill>
                      </a:endParaRPr>
                    </a:p>
                  </a:txBody>
                  <a:tcPr/>
                </a:tc>
                <a:tc>
                  <a:txBody>
                    <a:bodyPr/>
                    <a:lstStyle/>
                    <a:p>
                      <a:pPr algn="ctr"/>
                      <a:endParaRPr lang="zh-CN" altLang="en-US" b="1" dirty="0">
                        <a:solidFill>
                          <a:srgbClr val="0000FF"/>
                        </a:solidFill>
                      </a:endParaRPr>
                    </a:p>
                  </a:txBody>
                  <a:tcPr/>
                </a:tc>
                <a:tc>
                  <a:txBody>
                    <a:bodyPr/>
                    <a:lstStyle/>
                    <a:p>
                      <a:pPr algn="ctr"/>
                      <a:endParaRPr lang="zh-CN" altLang="en-US" b="1" dirty="0">
                        <a:solidFill>
                          <a:srgbClr val="0000FF"/>
                        </a:solidFill>
                      </a:endParaRPr>
                    </a:p>
                  </a:txBody>
                  <a:tcPr/>
                </a:tc>
                <a:tc>
                  <a:txBody>
                    <a:bodyPr/>
                    <a:lstStyle/>
                    <a:p>
                      <a:pPr algn="ctr"/>
                      <a:endParaRPr lang="zh-CN" altLang="en-US" b="1" dirty="0">
                        <a:solidFill>
                          <a:srgbClr val="0000FF"/>
                        </a:solidFill>
                      </a:endParaRPr>
                    </a:p>
                  </a:txBody>
                  <a:tcPr/>
                </a:tc>
                <a:tc>
                  <a:txBody>
                    <a:bodyPr/>
                    <a:lstStyle/>
                    <a:p>
                      <a:pPr algn="ctr"/>
                      <a:endParaRPr lang="zh-CN" altLang="en-US" b="1" dirty="0">
                        <a:solidFill>
                          <a:srgbClr val="0000FF"/>
                        </a:solidFill>
                      </a:endParaRPr>
                    </a:p>
                  </a:txBody>
                  <a:tcPr/>
                </a:tc>
                <a:tc>
                  <a:txBody>
                    <a:bodyPr/>
                    <a:lstStyle/>
                    <a:p>
                      <a:pPr algn="ctr"/>
                      <a:endParaRPr lang="zh-CN" altLang="en-US" b="1" dirty="0">
                        <a:solidFill>
                          <a:srgbClr val="0000FF"/>
                        </a:solidFill>
                      </a:endParaRPr>
                    </a:p>
                  </a:txBody>
                  <a:tcPr/>
                </a:tc>
                <a:tc>
                  <a:txBody>
                    <a:bodyPr/>
                    <a:lstStyle/>
                    <a:p>
                      <a:pPr algn="ctr"/>
                      <a:endParaRPr lang="zh-CN" altLang="en-US" b="1" dirty="0">
                        <a:solidFill>
                          <a:srgbClr val="0000FF"/>
                        </a:solidFill>
                      </a:endParaRPr>
                    </a:p>
                  </a:txBody>
                  <a:tcPr/>
                </a:tc>
                <a:tc>
                  <a:txBody>
                    <a:bodyPr/>
                    <a:lstStyle/>
                    <a:p>
                      <a:pPr algn="ctr"/>
                      <a:endParaRPr lang="zh-CN" altLang="en-US" b="1" dirty="0">
                        <a:solidFill>
                          <a:srgbClr val="0000FF"/>
                        </a:solidFill>
                      </a:endParaRPr>
                    </a:p>
                  </a:txBody>
                  <a:tcPr/>
                </a:tc>
                <a:tc>
                  <a:txBody>
                    <a:bodyPr/>
                    <a:lstStyle/>
                    <a:p>
                      <a:pPr algn="ctr"/>
                      <a:endParaRPr lang="zh-CN" altLang="en-US" b="1" dirty="0">
                        <a:solidFill>
                          <a:srgbClr val="0000FF"/>
                        </a:solidFill>
                      </a:endParaRPr>
                    </a:p>
                  </a:txBody>
                  <a:tcPr/>
                </a:tc>
                <a:tc>
                  <a:txBody>
                    <a:bodyPr/>
                    <a:lstStyle/>
                    <a:p>
                      <a:pPr algn="ctr"/>
                      <a:endParaRPr lang="zh-CN" altLang="en-US" b="1" dirty="0">
                        <a:solidFill>
                          <a:srgbClr val="0000FF"/>
                        </a:solidFill>
                      </a:endParaRPr>
                    </a:p>
                  </a:txBody>
                  <a:tcPr/>
                </a:tc>
                <a:tc>
                  <a:txBody>
                    <a:bodyPr/>
                    <a:lstStyle/>
                    <a:p>
                      <a:pPr algn="ctr"/>
                      <a:endParaRPr lang="zh-CN" altLang="en-US" b="1" dirty="0">
                        <a:solidFill>
                          <a:srgbClr val="0000FF"/>
                        </a:solidFill>
                      </a:endParaRPr>
                    </a:p>
                  </a:txBody>
                  <a:tcPr/>
                </a:tc>
                <a:tc>
                  <a:txBody>
                    <a:bodyPr/>
                    <a:lstStyle/>
                    <a:p>
                      <a:pPr algn="ctr"/>
                      <a:endParaRPr lang="zh-CN" altLang="en-US" b="1" dirty="0">
                        <a:solidFill>
                          <a:srgbClr val="0000FF"/>
                        </a:solidFill>
                      </a:endParaRPr>
                    </a:p>
                  </a:txBody>
                  <a:tcP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1617262300"/>
              </p:ext>
            </p:extLst>
          </p:nvPr>
        </p:nvGraphicFramePr>
        <p:xfrm>
          <a:off x="755576" y="5085184"/>
          <a:ext cx="7215240" cy="1112520"/>
        </p:xfrm>
        <a:graphic>
          <a:graphicData uri="http://schemas.openxmlformats.org/drawingml/2006/table">
            <a:tbl>
              <a:tblPr firstRow="1" bandRow="1">
                <a:tableStyleId>{5940675A-B579-460E-94D1-54222C63F5DA}</a:tableStyleId>
              </a:tblPr>
              <a:tblGrid>
                <a:gridCol w="360762"/>
                <a:gridCol w="360762"/>
                <a:gridCol w="360762"/>
                <a:gridCol w="360762"/>
                <a:gridCol w="360762"/>
                <a:gridCol w="360762"/>
                <a:gridCol w="360762"/>
                <a:gridCol w="360762"/>
                <a:gridCol w="360762"/>
                <a:gridCol w="360762"/>
                <a:gridCol w="360762"/>
                <a:gridCol w="360762"/>
                <a:gridCol w="360762"/>
                <a:gridCol w="360762"/>
                <a:gridCol w="360762"/>
                <a:gridCol w="360762"/>
                <a:gridCol w="360762"/>
                <a:gridCol w="360762"/>
                <a:gridCol w="360762"/>
                <a:gridCol w="360762"/>
              </a:tblGrid>
              <a:tr h="370840">
                <a:tc>
                  <a:txBody>
                    <a:bodyPr/>
                    <a:lstStyle/>
                    <a:p>
                      <a:pPr algn="ctr"/>
                      <a:endParaRPr lang="zh-CN" altLang="en-US" dirty="0"/>
                    </a:p>
                  </a:txBody>
                  <a:tcPr>
                    <a:solidFill>
                      <a:srgbClr val="FF0000">
                        <a:alpha val="70000"/>
                      </a:srgbClr>
                    </a:solidFill>
                  </a:tcPr>
                </a:tc>
                <a:tc>
                  <a:txBody>
                    <a:bodyPr/>
                    <a:lstStyle/>
                    <a:p>
                      <a:pPr algn="ctr"/>
                      <a:endParaRPr lang="zh-CN" altLang="en-US" dirty="0"/>
                    </a:p>
                  </a:txBody>
                  <a:tcPr>
                    <a:solidFill>
                      <a:srgbClr val="FF0000">
                        <a:alpha val="70000"/>
                      </a:srgbClr>
                    </a:solidFill>
                  </a:tcPr>
                </a:tc>
                <a:tc>
                  <a:txBody>
                    <a:bodyPr/>
                    <a:lstStyle/>
                    <a:p>
                      <a:pPr algn="ctr"/>
                      <a:endParaRPr lang="zh-CN" altLang="en-US" dirty="0"/>
                    </a:p>
                  </a:txBody>
                  <a:tcPr>
                    <a:solidFill>
                      <a:srgbClr val="FF0000">
                        <a:alpha val="70000"/>
                      </a:srgbClr>
                    </a:solidFill>
                  </a:tcPr>
                </a:tc>
                <a:tc>
                  <a:txBody>
                    <a:bodyPr/>
                    <a:lstStyle/>
                    <a:p>
                      <a:pPr algn="ctr"/>
                      <a:endParaRPr lang="zh-CN" altLang="en-US" dirty="0"/>
                    </a:p>
                  </a:txBody>
                  <a:tcPr>
                    <a:solidFill>
                      <a:srgbClr val="FF0000">
                        <a:alpha val="70000"/>
                      </a:srgbClr>
                    </a:solidFill>
                  </a:tcPr>
                </a:tc>
                <a:tc>
                  <a:txBody>
                    <a:bodyPr/>
                    <a:lstStyle/>
                    <a:p>
                      <a:pPr algn="ctr"/>
                      <a:endParaRPr lang="zh-CN" altLang="en-US" dirty="0"/>
                    </a:p>
                  </a:txBody>
                  <a:tcPr>
                    <a:solidFill>
                      <a:srgbClr val="FF0000">
                        <a:alpha val="70000"/>
                      </a:srgbClr>
                    </a:solidFill>
                  </a:tcPr>
                </a:tc>
                <a:tc>
                  <a:txBody>
                    <a:bodyPr/>
                    <a:lstStyle/>
                    <a:p>
                      <a:pPr algn="ctr"/>
                      <a:endParaRPr lang="zh-CN" altLang="en-US" dirty="0"/>
                    </a:p>
                  </a:txBody>
                  <a:tcPr>
                    <a:solidFill>
                      <a:srgbClr val="FF0000">
                        <a:alpha val="70000"/>
                      </a:srgbClr>
                    </a:solidFill>
                  </a:tcPr>
                </a:tc>
                <a:tc>
                  <a:txBody>
                    <a:bodyPr/>
                    <a:lstStyle/>
                    <a:p>
                      <a:pPr algn="ctr"/>
                      <a:endParaRPr lang="zh-CN" altLang="en-US" dirty="0"/>
                    </a:p>
                  </a:txBody>
                  <a:tcPr>
                    <a:solidFill>
                      <a:srgbClr val="FF0000">
                        <a:alpha val="70000"/>
                      </a:srgbClr>
                    </a:solidFill>
                  </a:tcPr>
                </a:tc>
                <a:tc>
                  <a:txBody>
                    <a:bodyPr/>
                    <a:lstStyle/>
                    <a:p>
                      <a:pPr algn="ctr"/>
                      <a:endParaRPr lang="zh-CN" altLang="en-US" dirty="0"/>
                    </a:p>
                  </a:txBody>
                  <a:tcPr>
                    <a:noFill/>
                  </a:tcPr>
                </a:tc>
                <a:tc>
                  <a:txBody>
                    <a:bodyPr/>
                    <a:lstStyle/>
                    <a:p>
                      <a:pPr algn="ctr"/>
                      <a:endParaRPr lang="zh-CN" altLang="en-US" dirty="0"/>
                    </a:p>
                  </a:txBody>
                  <a:tcPr>
                    <a:noFill/>
                  </a:tcPr>
                </a:tc>
                <a:tc>
                  <a:txBody>
                    <a:bodyPr/>
                    <a:lstStyle/>
                    <a:p>
                      <a:endParaRPr lang="zh-CN" altLang="en-US" dirty="0"/>
                    </a:p>
                  </a:txBody>
                  <a:tcPr>
                    <a:solidFill>
                      <a:srgbClr val="FF0000">
                        <a:alpha val="70000"/>
                      </a:srgbClr>
                    </a:solidFill>
                  </a:tcPr>
                </a:tc>
                <a:tc>
                  <a:txBody>
                    <a:bodyPr/>
                    <a:lstStyle/>
                    <a:p>
                      <a:pPr algn="ctr"/>
                      <a:endParaRPr lang="zh-CN" altLang="en-US" dirty="0"/>
                    </a:p>
                  </a:txBody>
                  <a:tcPr>
                    <a:solidFill>
                      <a:srgbClr val="FF0000">
                        <a:alpha val="70000"/>
                      </a:srgbClr>
                    </a:solidFill>
                  </a:tcPr>
                </a:tc>
                <a:tc>
                  <a:txBody>
                    <a:bodyPr/>
                    <a:lstStyle/>
                    <a:p>
                      <a:pPr algn="ctr"/>
                      <a:endParaRPr lang="zh-CN" altLang="en-US" dirty="0"/>
                    </a:p>
                  </a:txBody>
                  <a:tcPr>
                    <a:solidFill>
                      <a:srgbClr val="FF0000">
                        <a:alpha val="70000"/>
                      </a:srgbClr>
                    </a:solidFill>
                  </a:tcPr>
                </a:tc>
                <a:tc>
                  <a:txBody>
                    <a:bodyPr/>
                    <a:lstStyle/>
                    <a:p>
                      <a:pPr algn="ctr"/>
                      <a:endParaRPr lang="zh-CN" altLang="en-US" dirty="0"/>
                    </a:p>
                  </a:txBody>
                  <a:tcPr>
                    <a:solidFill>
                      <a:srgbClr val="FF0000">
                        <a:alpha val="70000"/>
                      </a:srgbClr>
                    </a:solidFill>
                  </a:tcPr>
                </a:tc>
                <a:tc>
                  <a:txBody>
                    <a:bodyPr/>
                    <a:lstStyle/>
                    <a:p>
                      <a:pPr algn="ctr"/>
                      <a:endParaRPr lang="zh-CN" altLang="en-US" dirty="0"/>
                    </a:p>
                  </a:txBody>
                  <a:tcPr>
                    <a:solidFill>
                      <a:srgbClr val="FF0000">
                        <a:alpha val="70000"/>
                      </a:srgbClr>
                    </a:solidFill>
                  </a:tcPr>
                </a:tc>
                <a:tc>
                  <a:txBody>
                    <a:bodyPr/>
                    <a:lstStyle/>
                    <a:p>
                      <a:pPr algn="ctr"/>
                      <a:endParaRPr lang="zh-CN" altLang="en-US" dirty="0"/>
                    </a:p>
                  </a:txBody>
                  <a:tcPr>
                    <a:solidFill>
                      <a:srgbClr val="FF0000">
                        <a:alpha val="70000"/>
                      </a:srgbClr>
                    </a:solidFill>
                  </a:tcPr>
                </a:tc>
                <a:tc>
                  <a:txBody>
                    <a:bodyPr/>
                    <a:lstStyle/>
                    <a:p>
                      <a:pPr algn="ctr"/>
                      <a:endParaRPr lang="zh-CN" altLang="en-US" dirty="0"/>
                    </a:p>
                  </a:txBody>
                  <a:tcPr>
                    <a:solidFill>
                      <a:srgbClr val="FF0000">
                        <a:alpha val="70000"/>
                      </a:srgbClr>
                    </a:solidFill>
                  </a:tcPr>
                </a:tc>
                <a:tc>
                  <a:txBody>
                    <a:bodyPr/>
                    <a:lstStyle/>
                    <a:p>
                      <a:pPr algn="ctr"/>
                      <a:endParaRPr lang="zh-CN" altLang="en-US" dirty="0"/>
                    </a:p>
                  </a:txBody>
                  <a:tcPr>
                    <a:solidFill>
                      <a:srgbClr val="FF0000">
                        <a:alpha val="70000"/>
                      </a:srgbClr>
                    </a:solidFill>
                  </a:tcPr>
                </a:tc>
                <a:tc>
                  <a:txBody>
                    <a:bodyPr/>
                    <a:lstStyle/>
                    <a:p>
                      <a:pPr algn="ctr"/>
                      <a:endParaRPr lang="zh-CN" altLang="en-US" dirty="0"/>
                    </a:p>
                  </a:txBody>
                  <a:tcPr>
                    <a:solidFill>
                      <a:srgbClr val="FF0000">
                        <a:alpha val="70000"/>
                      </a:srgbClr>
                    </a:solidFill>
                  </a:tcPr>
                </a:tc>
                <a:tc>
                  <a:txBody>
                    <a:bodyPr/>
                    <a:lstStyle/>
                    <a:p>
                      <a:pPr algn="ctr"/>
                      <a:endParaRPr lang="zh-CN" altLang="en-US" dirty="0"/>
                    </a:p>
                  </a:txBody>
                  <a:tcPr>
                    <a:noFill/>
                  </a:tcPr>
                </a:tc>
                <a:tc>
                  <a:txBody>
                    <a:bodyPr/>
                    <a:lstStyle/>
                    <a:p>
                      <a:pPr algn="ctr"/>
                      <a:endParaRPr lang="zh-CN" altLang="en-US" dirty="0"/>
                    </a:p>
                  </a:txBody>
                  <a:tcPr>
                    <a:solidFill>
                      <a:srgbClr val="FF0000">
                        <a:alpha val="70000"/>
                      </a:srgbClr>
                    </a:solidFill>
                  </a:tcPr>
                </a:tc>
              </a:tr>
              <a:tr h="370840">
                <a:tc>
                  <a:txBody>
                    <a:bodyPr/>
                    <a:lstStyle/>
                    <a:p>
                      <a:pPr algn="ctr"/>
                      <a:endParaRPr lang="zh-CN" altLang="en-US" dirty="0"/>
                    </a:p>
                  </a:txBody>
                  <a:tcPr>
                    <a:solidFill>
                      <a:srgbClr val="FF0000">
                        <a:alpha val="70000"/>
                      </a:srgbClr>
                    </a:solidFill>
                  </a:tcPr>
                </a:tc>
                <a:tc>
                  <a:txBody>
                    <a:bodyPr/>
                    <a:lstStyle/>
                    <a:p>
                      <a:pPr algn="ctr"/>
                      <a:endParaRPr lang="zh-CN" altLang="en-US" dirty="0"/>
                    </a:p>
                  </a:txBody>
                  <a:tcPr>
                    <a:solidFill>
                      <a:srgbClr val="FF0000">
                        <a:alpha val="70000"/>
                      </a:srgbClr>
                    </a:solidFill>
                  </a:tcPr>
                </a:tc>
                <a:tc>
                  <a:txBody>
                    <a:bodyPr/>
                    <a:lstStyle/>
                    <a:p>
                      <a:pPr algn="ctr"/>
                      <a:endParaRPr lang="zh-CN" altLang="en-US" dirty="0"/>
                    </a:p>
                  </a:txBody>
                  <a:tcPr>
                    <a:solidFill>
                      <a:srgbClr val="FF0000">
                        <a:alpha val="70000"/>
                      </a:srgbClr>
                    </a:solidFill>
                  </a:tcPr>
                </a:tc>
                <a:tc>
                  <a:txBody>
                    <a:bodyPr/>
                    <a:lstStyle/>
                    <a:p>
                      <a:pPr algn="ctr"/>
                      <a:endParaRPr lang="zh-CN" altLang="en-US" dirty="0"/>
                    </a:p>
                  </a:txBody>
                  <a:tcPr>
                    <a:solidFill>
                      <a:srgbClr val="FF0000">
                        <a:alpha val="70000"/>
                      </a:srgbClr>
                    </a:solidFill>
                  </a:tcPr>
                </a:tc>
                <a:tc>
                  <a:txBody>
                    <a:bodyPr/>
                    <a:lstStyle/>
                    <a:p>
                      <a:pPr algn="ctr"/>
                      <a:endParaRPr lang="zh-CN" altLang="en-US" dirty="0"/>
                    </a:p>
                  </a:txBody>
                  <a:tcPr>
                    <a:solidFill>
                      <a:srgbClr val="FF0000">
                        <a:alpha val="70000"/>
                      </a:srgbClr>
                    </a:solidFill>
                  </a:tcPr>
                </a:tc>
                <a:tc>
                  <a:txBody>
                    <a:bodyPr/>
                    <a:lstStyle/>
                    <a:p>
                      <a:pPr algn="ctr"/>
                      <a:endParaRPr lang="zh-CN" altLang="en-US" dirty="0"/>
                    </a:p>
                  </a:txBody>
                  <a:tcPr>
                    <a:solidFill>
                      <a:srgbClr val="FF0000">
                        <a:alpha val="70000"/>
                      </a:srgbClr>
                    </a:solidFill>
                  </a:tcPr>
                </a:tc>
                <a:tc>
                  <a:txBody>
                    <a:bodyPr/>
                    <a:lstStyle/>
                    <a:p>
                      <a:pPr algn="ctr"/>
                      <a:endParaRPr lang="zh-CN" altLang="en-US" dirty="0"/>
                    </a:p>
                  </a:txBody>
                  <a:tcPr>
                    <a:solidFill>
                      <a:srgbClr val="FF0000">
                        <a:alpha val="70000"/>
                      </a:srgbClr>
                    </a:solidFill>
                  </a:tcPr>
                </a:tc>
                <a:tc>
                  <a:txBody>
                    <a:bodyPr/>
                    <a:lstStyle/>
                    <a:p>
                      <a:pPr algn="ctr"/>
                      <a:endParaRPr lang="zh-CN" altLang="en-US" dirty="0"/>
                    </a:p>
                  </a:txBody>
                  <a:tcPr>
                    <a:noFill/>
                  </a:tcPr>
                </a:tc>
                <a:tc>
                  <a:txBody>
                    <a:bodyPr/>
                    <a:lstStyle/>
                    <a:p>
                      <a:pPr algn="ctr"/>
                      <a:endParaRPr lang="zh-CN" altLang="en-US" dirty="0"/>
                    </a:p>
                  </a:txBody>
                  <a:tcPr>
                    <a:noFill/>
                  </a:tcPr>
                </a:tc>
                <a:tc>
                  <a:txBody>
                    <a:bodyPr/>
                    <a:lstStyle/>
                    <a:p>
                      <a:pPr algn="ctr"/>
                      <a:endParaRPr lang="zh-CN" altLang="en-US" dirty="0"/>
                    </a:p>
                  </a:txBody>
                  <a:tcPr>
                    <a:noFill/>
                  </a:tcPr>
                </a:tc>
                <a:tc>
                  <a:txBody>
                    <a:bodyPr/>
                    <a:lstStyle/>
                    <a:p>
                      <a:pPr algn="ctr"/>
                      <a:endParaRPr lang="zh-CN" altLang="en-US" dirty="0"/>
                    </a:p>
                  </a:txBody>
                  <a:tcPr>
                    <a:noFill/>
                  </a:tcPr>
                </a:tc>
                <a:tc>
                  <a:txBody>
                    <a:bodyPr/>
                    <a:lstStyle/>
                    <a:p>
                      <a:pPr algn="ctr"/>
                      <a:endParaRPr lang="zh-CN" altLang="en-US" dirty="0"/>
                    </a:p>
                  </a:txBody>
                  <a:tcPr>
                    <a:solidFill>
                      <a:srgbClr val="FF0000">
                        <a:alpha val="70000"/>
                      </a:srgbClr>
                    </a:solidFill>
                  </a:tcPr>
                </a:tc>
                <a:tc>
                  <a:txBody>
                    <a:bodyPr/>
                    <a:lstStyle/>
                    <a:p>
                      <a:pPr algn="ctr"/>
                      <a:endParaRPr lang="zh-CN" altLang="en-US" dirty="0"/>
                    </a:p>
                  </a:txBody>
                  <a:tcPr>
                    <a:solidFill>
                      <a:srgbClr val="FF0000">
                        <a:alpha val="70000"/>
                      </a:srgbClr>
                    </a:solidFill>
                  </a:tcPr>
                </a:tc>
                <a:tc>
                  <a:txBody>
                    <a:bodyPr/>
                    <a:lstStyle/>
                    <a:p>
                      <a:pPr algn="ctr"/>
                      <a:endParaRPr lang="zh-CN" altLang="en-US" dirty="0"/>
                    </a:p>
                  </a:txBody>
                  <a:tcPr>
                    <a:solidFill>
                      <a:srgbClr val="FF0000">
                        <a:alpha val="70000"/>
                      </a:srgbClr>
                    </a:solidFill>
                  </a:tcPr>
                </a:tc>
                <a:tc>
                  <a:txBody>
                    <a:bodyPr/>
                    <a:lstStyle/>
                    <a:p>
                      <a:pPr algn="ctr"/>
                      <a:endParaRPr lang="zh-CN" altLang="en-US" dirty="0"/>
                    </a:p>
                  </a:txBody>
                  <a:tcPr>
                    <a:solidFill>
                      <a:srgbClr val="FF0000">
                        <a:alpha val="70000"/>
                      </a:srgbClr>
                    </a:solidFill>
                  </a:tcPr>
                </a:tc>
                <a:tc>
                  <a:txBody>
                    <a:bodyPr/>
                    <a:lstStyle/>
                    <a:p>
                      <a:pPr algn="ctr"/>
                      <a:endParaRPr lang="zh-CN" altLang="en-US" dirty="0"/>
                    </a:p>
                  </a:txBody>
                  <a:tcPr>
                    <a:noFill/>
                  </a:tcPr>
                </a:tc>
                <a:tc>
                  <a:txBody>
                    <a:bodyPr/>
                    <a:lstStyle/>
                    <a:p>
                      <a:pPr algn="ctr"/>
                      <a:endParaRPr lang="zh-CN" altLang="en-US" dirty="0"/>
                    </a:p>
                  </a:txBody>
                  <a:tcPr>
                    <a:noFill/>
                  </a:tcPr>
                </a:tc>
                <a:tc>
                  <a:txBody>
                    <a:bodyPr/>
                    <a:lstStyle/>
                    <a:p>
                      <a:pPr algn="ctr"/>
                      <a:endParaRPr lang="zh-CN" altLang="en-US" dirty="0"/>
                    </a:p>
                  </a:txBody>
                  <a:tcPr>
                    <a:solidFill>
                      <a:srgbClr val="FF0000">
                        <a:alpha val="70000"/>
                      </a:srgbClr>
                    </a:solidFill>
                  </a:tcPr>
                </a:tc>
                <a:tc>
                  <a:txBody>
                    <a:bodyPr/>
                    <a:lstStyle/>
                    <a:p>
                      <a:pPr algn="ctr"/>
                      <a:endParaRPr lang="zh-CN" altLang="en-US" dirty="0"/>
                    </a:p>
                  </a:txBody>
                  <a:tcPr>
                    <a:solidFill>
                      <a:srgbClr val="FF0000">
                        <a:alpha val="70000"/>
                      </a:srgbClr>
                    </a:solidFill>
                  </a:tcPr>
                </a:tc>
                <a:tc>
                  <a:txBody>
                    <a:bodyPr/>
                    <a:lstStyle/>
                    <a:p>
                      <a:pPr algn="ctr"/>
                      <a:endParaRPr lang="zh-CN" altLang="en-US" dirty="0"/>
                    </a:p>
                  </a:txBody>
                  <a:tcPr>
                    <a:solidFill>
                      <a:srgbClr val="FF0000">
                        <a:alpha val="70000"/>
                      </a:srgbClr>
                    </a:solidFill>
                  </a:tcPr>
                </a:tc>
              </a:tr>
              <a:tr h="370840">
                <a:tc>
                  <a:txBody>
                    <a:bodyPr/>
                    <a:lstStyle/>
                    <a:p>
                      <a:pPr algn="ctr"/>
                      <a:endParaRPr lang="zh-CN" altLang="en-US" dirty="0"/>
                    </a:p>
                  </a:txBody>
                  <a:tcPr>
                    <a:solidFill>
                      <a:srgbClr val="FF0000">
                        <a:alpha val="70000"/>
                      </a:srgbClr>
                    </a:solidFill>
                  </a:tcPr>
                </a:tc>
                <a:tc>
                  <a:txBody>
                    <a:bodyPr/>
                    <a:lstStyle/>
                    <a:p>
                      <a:pPr algn="ctr"/>
                      <a:endParaRPr lang="zh-CN" altLang="en-US" dirty="0"/>
                    </a:p>
                  </a:txBody>
                  <a:tcPr>
                    <a:solidFill>
                      <a:srgbClr val="FF0000">
                        <a:alpha val="70000"/>
                      </a:srgbClr>
                    </a:solidFill>
                  </a:tcPr>
                </a:tc>
                <a:tc>
                  <a:txBody>
                    <a:bodyPr/>
                    <a:lstStyle/>
                    <a:p>
                      <a:pPr algn="ctr"/>
                      <a:endParaRPr lang="zh-CN" altLang="en-US" dirty="0"/>
                    </a:p>
                  </a:txBody>
                  <a:tcPr>
                    <a:solidFill>
                      <a:srgbClr val="FF0000">
                        <a:alpha val="70000"/>
                      </a:srgbClr>
                    </a:solidFill>
                  </a:tcPr>
                </a:tc>
                <a:tc>
                  <a:txBody>
                    <a:bodyPr/>
                    <a:lstStyle/>
                    <a:p>
                      <a:pPr algn="ctr"/>
                      <a:endParaRPr lang="zh-CN" altLang="en-US"/>
                    </a:p>
                  </a:txBody>
                  <a:tcPr>
                    <a:solidFill>
                      <a:srgbClr val="FF0000">
                        <a:alpha val="70000"/>
                      </a:srgbClr>
                    </a:solidFill>
                  </a:tcPr>
                </a:tc>
                <a:tc>
                  <a:txBody>
                    <a:bodyPr/>
                    <a:lstStyle/>
                    <a:p>
                      <a:pPr algn="ctr"/>
                      <a:endParaRPr lang="zh-CN" altLang="en-US"/>
                    </a:p>
                  </a:txBody>
                  <a:tcPr>
                    <a:solidFill>
                      <a:srgbClr val="FF0000">
                        <a:alpha val="70000"/>
                      </a:srgbClr>
                    </a:solidFill>
                  </a:tcPr>
                </a:tc>
                <a:tc>
                  <a:txBody>
                    <a:bodyPr/>
                    <a:lstStyle/>
                    <a:p>
                      <a:pPr algn="ctr"/>
                      <a:endParaRPr lang="zh-CN" altLang="en-US" dirty="0"/>
                    </a:p>
                  </a:txBody>
                  <a:tcPr>
                    <a:solidFill>
                      <a:srgbClr val="FF0000">
                        <a:alpha val="70000"/>
                      </a:srgbClr>
                    </a:solidFill>
                  </a:tcPr>
                </a:tc>
                <a:tc>
                  <a:txBody>
                    <a:bodyPr/>
                    <a:lstStyle/>
                    <a:p>
                      <a:pPr algn="ctr"/>
                      <a:endParaRPr lang="zh-CN" altLang="en-US" dirty="0"/>
                    </a:p>
                  </a:txBody>
                  <a:tcPr>
                    <a:solidFill>
                      <a:srgbClr val="FF0000">
                        <a:alpha val="70000"/>
                      </a:srgbClr>
                    </a:solidFill>
                  </a:tcPr>
                </a:tc>
                <a:tc>
                  <a:txBody>
                    <a:bodyPr/>
                    <a:lstStyle/>
                    <a:p>
                      <a:pPr algn="ctr"/>
                      <a:endParaRPr lang="zh-CN" altLang="en-US" dirty="0"/>
                    </a:p>
                  </a:txBody>
                  <a:tcPr>
                    <a:solidFill>
                      <a:srgbClr val="FF0000">
                        <a:alpha val="70000"/>
                      </a:srgbClr>
                    </a:solidFill>
                  </a:tcPr>
                </a:tc>
                <a:tc>
                  <a:txBody>
                    <a:bodyPr/>
                    <a:lstStyle/>
                    <a:p>
                      <a:pPr algn="ctr"/>
                      <a:endParaRPr lang="zh-CN" altLang="en-US" dirty="0"/>
                    </a:p>
                  </a:txBody>
                  <a:tcPr>
                    <a:solidFill>
                      <a:srgbClr val="FF0000">
                        <a:alpha val="70000"/>
                      </a:srgbClr>
                    </a:solidFill>
                  </a:tcPr>
                </a:tc>
                <a:tc>
                  <a:txBody>
                    <a:bodyPr/>
                    <a:lstStyle/>
                    <a:p>
                      <a:pPr algn="ctr"/>
                      <a:endParaRPr lang="zh-CN" altLang="en-US" dirty="0"/>
                    </a:p>
                  </a:txBody>
                  <a:tcPr>
                    <a:solidFill>
                      <a:srgbClr val="FF0000">
                        <a:alpha val="70000"/>
                      </a:srgbClr>
                    </a:solidFill>
                  </a:tcPr>
                </a:tc>
                <a:tc>
                  <a:txBody>
                    <a:bodyPr/>
                    <a:lstStyle/>
                    <a:p>
                      <a:pPr algn="ctr"/>
                      <a:endParaRPr lang="zh-CN" altLang="en-US" dirty="0"/>
                    </a:p>
                  </a:txBody>
                  <a:tcPr>
                    <a:solidFill>
                      <a:srgbClr val="FF0000">
                        <a:alpha val="70000"/>
                      </a:srgbClr>
                    </a:solidFill>
                  </a:tcPr>
                </a:tc>
                <a:tc>
                  <a:txBody>
                    <a:bodyPr/>
                    <a:lstStyle/>
                    <a:p>
                      <a:pPr algn="ctr"/>
                      <a:endParaRPr lang="zh-CN" altLang="en-US" dirty="0"/>
                    </a:p>
                  </a:txBody>
                  <a:tcPr>
                    <a:solidFill>
                      <a:srgbClr val="FF0000">
                        <a:alpha val="70000"/>
                      </a:srgbClr>
                    </a:solidFill>
                  </a:tcPr>
                </a:tc>
                <a:tc>
                  <a:txBody>
                    <a:bodyPr/>
                    <a:lstStyle/>
                    <a:p>
                      <a:pPr algn="ctr"/>
                      <a:endParaRPr lang="zh-CN" altLang="en-US" dirty="0"/>
                    </a:p>
                  </a:txBody>
                  <a:tcPr>
                    <a:solidFill>
                      <a:srgbClr val="FF0000">
                        <a:alpha val="70000"/>
                      </a:srgbClr>
                    </a:solidFill>
                  </a:tcPr>
                </a:tc>
                <a:tc>
                  <a:txBody>
                    <a:bodyPr/>
                    <a:lstStyle/>
                    <a:p>
                      <a:pPr algn="ctr"/>
                      <a:endParaRPr lang="zh-CN" altLang="en-US" dirty="0"/>
                    </a:p>
                  </a:txBody>
                  <a:tcPr>
                    <a:solidFill>
                      <a:srgbClr val="FF0000">
                        <a:alpha val="70000"/>
                      </a:srgbClr>
                    </a:solidFill>
                  </a:tcPr>
                </a:tc>
                <a:tc>
                  <a:txBody>
                    <a:bodyPr/>
                    <a:lstStyle/>
                    <a:p>
                      <a:pPr algn="ctr"/>
                      <a:endParaRPr lang="zh-CN" altLang="en-US" dirty="0"/>
                    </a:p>
                  </a:txBody>
                  <a:tcPr>
                    <a:solidFill>
                      <a:srgbClr val="FF0000">
                        <a:alpha val="70000"/>
                      </a:srgbClr>
                    </a:solidFill>
                  </a:tcPr>
                </a:tc>
                <a:tc>
                  <a:txBody>
                    <a:bodyPr/>
                    <a:lstStyle/>
                    <a:p>
                      <a:pPr algn="ctr"/>
                      <a:endParaRPr lang="zh-CN" altLang="en-US" dirty="0"/>
                    </a:p>
                  </a:txBody>
                  <a:tcPr>
                    <a:solidFill>
                      <a:srgbClr val="FF0000">
                        <a:alpha val="70000"/>
                      </a:srgbClr>
                    </a:solidFill>
                  </a:tcPr>
                </a:tc>
                <a:tc>
                  <a:txBody>
                    <a:bodyPr/>
                    <a:lstStyle/>
                    <a:p>
                      <a:pPr algn="ctr"/>
                      <a:endParaRPr lang="zh-CN" altLang="en-US" dirty="0"/>
                    </a:p>
                  </a:txBody>
                  <a:tcPr>
                    <a:solidFill>
                      <a:srgbClr val="FF0000">
                        <a:alpha val="70000"/>
                      </a:srgbClr>
                    </a:solidFill>
                  </a:tcPr>
                </a:tc>
                <a:tc>
                  <a:txBody>
                    <a:bodyPr/>
                    <a:lstStyle/>
                    <a:p>
                      <a:pPr algn="ctr"/>
                      <a:endParaRPr lang="zh-CN" altLang="en-US" dirty="0"/>
                    </a:p>
                  </a:txBody>
                  <a:tcPr>
                    <a:solidFill>
                      <a:srgbClr val="FF0000">
                        <a:alpha val="70000"/>
                      </a:srgbClr>
                    </a:solidFill>
                  </a:tcPr>
                </a:tc>
                <a:tc>
                  <a:txBody>
                    <a:bodyPr/>
                    <a:lstStyle/>
                    <a:p>
                      <a:pPr algn="ctr"/>
                      <a:endParaRPr lang="zh-CN" altLang="en-US" dirty="0"/>
                    </a:p>
                  </a:txBody>
                  <a:tcPr>
                    <a:solidFill>
                      <a:srgbClr val="FF0000">
                        <a:alpha val="70000"/>
                      </a:srgbClr>
                    </a:solidFill>
                  </a:tcPr>
                </a:tc>
                <a:tc>
                  <a:txBody>
                    <a:bodyPr/>
                    <a:lstStyle/>
                    <a:p>
                      <a:pPr algn="ctr"/>
                      <a:endParaRPr lang="zh-CN" altLang="en-US" dirty="0"/>
                    </a:p>
                  </a:txBody>
                  <a:tcPr>
                    <a:solidFill>
                      <a:srgbClr val="FF0000">
                        <a:alpha val="70000"/>
                      </a:srgbClr>
                    </a:solidFill>
                  </a:tcPr>
                </a:tc>
              </a:tr>
            </a:tbl>
          </a:graphicData>
        </a:graphic>
      </p:graphicFrame>
      <p:sp>
        <p:nvSpPr>
          <p:cNvPr id="4" name="页脚占位符 3"/>
          <p:cNvSpPr>
            <a:spLocks noGrp="1"/>
          </p:cNvSpPr>
          <p:nvPr>
            <p:ph type="ftr" sz="quarter" idx="11"/>
          </p:nvPr>
        </p:nvSpPr>
        <p:spPr/>
        <p:txBody>
          <a:bodyPr/>
          <a:lstStyle/>
          <a:p>
            <a:pPr>
              <a:defRPr/>
            </a:pPr>
            <a:r>
              <a:rPr lang="zh-CN" altLang="en-US" dirty="0" smtClean="0"/>
              <a:t>密码学导论</a:t>
            </a:r>
            <a:r>
              <a:rPr lang="en-US" altLang="zh-CN" dirty="0" smtClean="0"/>
              <a:t>--</a:t>
            </a:r>
            <a:r>
              <a:rPr lang="zh-CN" altLang="en-US" dirty="0" smtClean="0"/>
              <a:t>中国科学技术大学</a:t>
            </a:r>
            <a:endParaRPr lang="en-US" altLang="zh-CN" dirty="0"/>
          </a:p>
        </p:txBody>
      </p:sp>
      <p:sp>
        <p:nvSpPr>
          <p:cNvPr id="8" name="灯片编号占位符 7"/>
          <p:cNvSpPr>
            <a:spLocks noGrp="1"/>
          </p:cNvSpPr>
          <p:nvPr>
            <p:ph type="sldNum" sz="quarter" idx="10"/>
          </p:nvPr>
        </p:nvSpPr>
        <p:spPr/>
        <p:txBody>
          <a:bodyPr/>
          <a:lstStyle/>
          <a:p>
            <a:pPr>
              <a:defRPr/>
            </a:pPr>
            <a:fld id="{17B7F836-6F9F-42A8-9450-B93EA774C316}" type="slidenum">
              <a:rPr lang="zh-CN" altLang="en-US" smtClean="0"/>
              <a:pPr>
                <a:defRPr/>
              </a:pPr>
              <a:t>108</a:t>
            </a:fld>
            <a:endParaRPr lang="en-US" altLang="zh-CN" dirty="0"/>
          </a:p>
        </p:txBody>
      </p:sp>
      <p:sp>
        <p:nvSpPr>
          <p:cNvPr id="9" name="流程图: 可选过程 8">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10" name="流程图: 可选过程 9">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置换技术</a:t>
            </a:r>
          </a:p>
        </p:txBody>
      </p:sp>
      <p:sp>
        <p:nvSpPr>
          <p:cNvPr id="11" name="流程图: 可选过程 10">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3. </a:t>
            </a:r>
            <a:r>
              <a:rPr lang="zh-CN" altLang="en-US" sz="1000" dirty="0"/>
              <a:t>乘积密码</a:t>
            </a:r>
          </a:p>
        </p:txBody>
      </p:sp>
      <p:sp>
        <p:nvSpPr>
          <p:cNvPr id="12" name="流程图: 可选过程 11">
            <a:hlinkClick r:id="rId5" action="ppaction://hlinksldjump"/>
          </p:cNvPr>
          <p:cNvSpPr/>
          <p:nvPr/>
        </p:nvSpPr>
        <p:spPr>
          <a:xfrm>
            <a:off x="4293907"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4. </a:t>
            </a:r>
            <a:r>
              <a:rPr lang="zh-CN" altLang="en-US" sz="1000" dirty="0"/>
              <a:t>信息隐藏技术</a:t>
            </a:r>
          </a:p>
        </p:txBody>
      </p:sp>
    </p:spTree>
    <p:extLst>
      <p:ext uri="{BB962C8B-B14F-4D97-AF65-F5344CB8AC3E}">
        <p14:creationId xmlns:p14="http://schemas.microsoft.com/office/powerpoint/2010/main" val="4132649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000" fill="hold"/>
                                        <p:tgtEl>
                                          <p:spTgt spid="7"/>
                                        </p:tgtEl>
                                        <p:attrNameLst>
                                          <p:attrName>ppt_x</p:attrName>
                                        </p:attrNameLst>
                                      </p:cBhvr>
                                      <p:tavLst>
                                        <p:tav tm="0">
                                          <p:val>
                                            <p:strVal val="#ppt_x"/>
                                          </p:val>
                                        </p:tav>
                                        <p:tav tm="100000">
                                          <p:val>
                                            <p:strVal val="#ppt_x"/>
                                          </p:val>
                                        </p:tav>
                                      </p:tavLst>
                                    </p:anim>
                                    <p:anim calcmode="lin" valueType="num">
                                      <p:cBhvr additive="base">
                                        <p:cTn id="8" dur="2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隐写术（</a:t>
            </a:r>
            <a:r>
              <a:rPr lang="en-AU" altLang="zh-CN" dirty="0"/>
              <a:t>Steganography</a:t>
            </a:r>
            <a:r>
              <a:rPr lang="zh-CN" altLang="en-US" dirty="0"/>
              <a:t>）</a:t>
            </a:r>
          </a:p>
        </p:txBody>
      </p:sp>
      <p:sp>
        <p:nvSpPr>
          <p:cNvPr id="3" name="内容占位符 2"/>
          <p:cNvSpPr>
            <a:spLocks noGrp="1"/>
          </p:cNvSpPr>
          <p:nvPr>
            <p:ph idx="1"/>
          </p:nvPr>
        </p:nvSpPr>
        <p:spPr/>
        <p:txBody>
          <a:bodyPr>
            <a:noAutofit/>
          </a:bodyPr>
          <a:lstStyle/>
          <a:p>
            <a:r>
              <a:rPr lang="zh-CN" altLang="en-US" dirty="0" smtClean="0"/>
              <a:t>方案：</a:t>
            </a:r>
            <a:endParaRPr lang="en-US" altLang="zh-CN" dirty="0" smtClean="0"/>
          </a:p>
          <a:p>
            <a:pPr lvl="1"/>
            <a:r>
              <a:rPr lang="zh-CN" altLang="en-US" dirty="0" smtClean="0"/>
              <a:t>按一定规律将信息隐藏在大段消息中</a:t>
            </a:r>
            <a:endParaRPr lang="en-US" altLang="zh-CN" dirty="0" smtClean="0"/>
          </a:p>
          <a:p>
            <a:pPr lvl="1"/>
            <a:r>
              <a:rPr lang="zh-CN" altLang="en-US" dirty="0" smtClean="0"/>
              <a:t>隐写墨水、字符标记、针刺等</a:t>
            </a:r>
            <a:endParaRPr lang="en-US" altLang="zh-CN" dirty="0" smtClean="0"/>
          </a:p>
          <a:p>
            <a:pPr lvl="1"/>
            <a:r>
              <a:rPr lang="zh-CN" altLang="en-US" dirty="0" smtClean="0"/>
              <a:t>图像水印、语音水印、视频水印</a:t>
            </a:r>
            <a:endParaRPr lang="en-US" altLang="zh-CN" dirty="0" smtClean="0"/>
          </a:p>
          <a:p>
            <a:r>
              <a:rPr lang="zh-CN" altLang="en-US" dirty="0" smtClean="0"/>
              <a:t>缺点：</a:t>
            </a:r>
            <a:endParaRPr lang="en-US" altLang="zh-CN" dirty="0" smtClean="0"/>
          </a:p>
          <a:p>
            <a:pPr lvl="1"/>
            <a:r>
              <a:rPr lang="zh-CN" altLang="en-US" dirty="0" smtClean="0"/>
              <a:t>大段消息中只能隐藏少量信息</a:t>
            </a:r>
            <a:endParaRPr lang="en-US" altLang="zh-CN" dirty="0" smtClean="0"/>
          </a:p>
          <a:p>
            <a:pPr lvl="1"/>
            <a:r>
              <a:rPr lang="zh-CN" altLang="en-US" dirty="0" smtClean="0"/>
              <a:t>不够安全。通常是先加密，后隐写。</a:t>
            </a:r>
            <a:endParaRPr lang="en-US" altLang="zh-CN" dirty="0" smtClean="0"/>
          </a:p>
          <a:p>
            <a:r>
              <a:rPr lang="zh-CN" altLang="en-US" dirty="0" smtClean="0"/>
              <a:t>应用：</a:t>
            </a:r>
            <a:endParaRPr lang="en-US" altLang="zh-CN" dirty="0" smtClean="0"/>
          </a:p>
          <a:p>
            <a:pPr lvl="1"/>
            <a:r>
              <a:rPr lang="zh-CN" altLang="en-US" dirty="0" smtClean="0"/>
              <a:t>秘密传送</a:t>
            </a:r>
            <a:endParaRPr lang="en-US" altLang="zh-CN" dirty="0" smtClean="0"/>
          </a:p>
          <a:p>
            <a:pPr lvl="1"/>
            <a:r>
              <a:rPr lang="zh-CN" altLang="en-US" dirty="0" smtClean="0"/>
              <a:t>版权保护</a:t>
            </a:r>
            <a:endParaRPr lang="en-US" altLang="zh-CN" dirty="0" smtClean="0"/>
          </a:p>
          <a:p>
            <a:pPr lvl="1"/>
            <a:r>
              <a:rPr lang="zh-CN" altLang="en-US" dirty="0" smtClean="0"/>
              <a:t>数据完整性保护</a:t>
            </a: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109</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置换技术</a:t>
            </a:r>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3. </a:t>
            </a:r>
            <a:r>
              <a:rPr lang="zh-CN" altLang="en-US" sz="1000" dirty="0"/>
              <a:t>乘积密码</a:t>
            </a:r>
          </a:p>
        </p:txBody>
      </p:sp>
      <p:sp>
        <p:nvSpPr>
          <p:cNvPr id="10" name="流程图: 可选过程 9">
            <a:hlinkClick r:id="rId5" action="ppaction://hlinksldjump"/>
          </p:cNvPr>
          <p:cNvSpPr/>
          <p:nvPr/>
        </p:nvSpPr>
        <p:spPr>
          <a:xfrm>
            <a:off x="4293907"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4. </a:t>
            </a:r>
            <a:r>
              <a:rPr lang="zh-CN" altLang="en-US" sz="1000" dirty="0"/>
              <a:t>信息隐藏技术</a:t>
            </a:r>
          </a:p>
        </p:txBody>
      </p:sp>
    </p:spTree>
    <p:extLst>
      <p:ext uri="{BB962C8B-B14F-4D97-AF65-F5344CB8AC3E}">
        <p14:creationId xmlns:p14="http://schemas.microsoft.com/office/powerpoint/2010/main" val="30650838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l"/>
            <a:endParaRPr lang="zh-CN" altLang="en-US" dirty="0"/>
          </a:p>
        </p:txBody>
      </p:sp>
      <p:sp>
        <p:nvSpPr>
          <p:cNvPr id="5" name="内容占位符 4"/>
          <p:cNvSpPr>
            <a:spLocks noGrp="1"/>
          </p:cNvSpPr>
          <p:nvPr>
            <p:ph idx="1"/>
          </p:nvPr>
        </p:nvSpPr>
        <p:spPr/>
        <p:txBody>
          <a:bodyPr>
            <a:normAutofit/>
          </a:bodyPr>
          <a:lstStyle/>
          <a:p>
            <a:pPr marL="0" indent="0">
              <a:buNone/>
            </a:pPr>
            <a:r>
              <a:rPr lang="en-US" altLang="zh-CN" b="1" dirty="0" smtClean="0">
                <a:solidFill>
                  <a:srgbClr val="FF0000"/>
                </a:solidFill>
              </a:rPr>
              <a:t>2. </a:t>
            </a:r>
            <a:r>
              <a:rPr lang="zh-CN" altLang="en-US" b="1" dirty="0">
                <a:solidFill>
                  <a:srgbClr val="FF0000"/>
                </a:solidFill>
              </a:rPr>
              <a:t>仿</a:t>
            </a:r>
            <a:r>
              <a:rPr lang="zh-CN" altLang="en-US" b="1" dirty="0" smtClean="0">
                <a:solidFill>
                  <a:srgbClr val="FF0000"/>
                </a:solidFill>
              </a:rPr>
              <a:t>射密码（</a:t>
            </a:r>
            <a:r>
              <a:rPr lang="en-US" altLang="zh-CN" b="1" dirty="0" smtClean="0">
                <a:solidFill>
                  <a:srgbClr val="FF0000"/>
                </a:solidFill>
              </a:rPr>
              <a:t>Affine </a:t>
            </a:r>
            <a:r>
              <a:rPr lang="en-US" altLang="zh-CN" b="1" dirty="0">
                <a:solidFill>
                  <a:srgbClr val="FF0000"/>
                </a:solidFill>
              </a:rPr>
              <a:t>Cipher</a:t>
            </a:r>
            <a:r>
              <a:rPr lang="zh-CN" altLang="en-US" b="1" dirty="0" smtClean="0">
                <a:solidFill>
                  <a:srgbClr val="FF0000"/>
                </a:solidFill>
              </a:rPr>
              <a:t>）</a:t>
            </a:r>
            <a:endParaRPr lang="en-US" altLang="zh-CN" dirty="0" smtClean="0">
              <a:latin typeface="仿宋_GB2312" pitchFamily="49" charset="-122"/>
            </a:endParaRPr>
          </a:p>
          <a:p>
            <a:r>
              <a:rPr lang="zh-CN" altLang="en-US" dirty="0" smtClean="0">
                <a:latin typeface="仿宋_GB2312" pitchFamily="49" charset="-122"/>
              </a:rPr>
              <a:t>目的：</a:t>
            </a:r>
            <a:endParaRPr lang="en-US" altLang="zh-CN" dirty="0" smtClean="0">
              <a:latin typeface="仿宋_GB2312" pitchFamily="49" charset="-122"/>
            </a:endParaRPr>
          </a:p>
          <a:p>
            <a:pPr lvl="1"/>
            <a:r>
              <a:rPr lang="zh-CN" altLang="en-US" dirty="0" smtClean="0">
                <a:latin typeface="仿宋_GB2312" pitchFamily="49" charset="-122"/>
              </a:rPr>
              <a:t>扩大密钥空间</a:t>
            </a:r>
            <a:endParaRPr lang="en-US" altLang="zh-CN" dirty="0" smtClean="0">
              <a:latin typeface="仿宋_GB2312" pitchFamily="49" charset="-122"/>
            </a:endParaRPr>
          </a:p>
          <a:p>
            <a:pPr lvl="1"/>
            <a:r>
              <a:rPr lang="zh-CN" altLang="en-US" dirty="0" smtClean="0">
                <a:latin typeface="仿宋_GB2312" pitchFamily="49" charset="-122"/>
              </a:rPr>
              <a:t>映射关系简单</a:t>
            </a:r>
            <a:endParaRPr lang="en-US" altLang="zh-CN" dirty="0" smtClean="0">
              <a:latin typeface="仿宋_GB2312" pitchFamily="49" charset="-122"/>
            </a:endParaRPr>
          </a:p>
          <a:p>
            <a:endParaRPr lang="en-US" altLang="zh-CN" dirty="0" smtClean="0">
              <a:latin typeface="仿宋_GB2312" pitchFamily="49" charset="-122"/>
            </a:endParaRPr>
          </a:p>
          <a:p>
            <a:r>
              <a:rPr lang="zh-CN" altLang="en-US" dirty="0" smtClean="0">
                <a:latin typeface="仿宋_GB2312" pitchFamily="49" charset="-122"/>
              </a:rPr>
              <a:t>算法：</a:t>
            </a:r>
            <a:endParaRPr lang="en-US" altLang="zh-CN" dirty="0" smtClean="0">
              <a:latin typeface="仿宋_GB2312" pitchFamily="49" charset="-122"/>
            </a:endParaRPr>
          </a:p>
          <a:p>
            <a:pPr lvl="1"/>
            <a:r>
              <a:rPr lang="zh-CN" altLang="en-US" dirty="0" smtClean="0">
                <a:latin typeface="仿宋_GB2312" pitchFamily="49" charset="-122"/>
              </a:rPr>
              <a:t>密钥</a:t>
            </a:r>
            <a:r>
              <a:rPr lang="en-US" altLang="zh-CN" dirty="0" err="1" smtClean="0">
                <a:latin typeface="+mn-ea"/>
              </a:rPr>
              <a:t>a,b</a:t>
            </a:r>
            <a:endParaRPr lang="en-US" altLang="zh-CN" dirty="0" smtClean="0">
              <a:latin typeface="+mn-ea"/>
            </a:endParaRPr>
          </a:p>
          <a:p>
            <a:pPr lvl="1">
              <a:lnSpc>
                <a:spcPct val="90000"/>
              </a:lnSpc>
            </a:pPr>
            <a:r>
              <a:rPr lang="zh-CN" altLang="en-US" dirty="0" smtClean="0">
                <a:latin typeface="+mn-ea"/>
              </a:rPr>
              <a:t>加密：</a:t>
            </a:r>
            <a:r>
              <a:rPr lang="en-AU" altLang="zh-CN" dirty="0" smtClean="0">
                <a:latin typeface="+mn-ea"/>
              </a:rPr>
              <a:t>C = E(</a:t>
            </a:r>
            <a:r>
              <a:rPr lang="en-US" altLang="zh-CN" dirty="0" smtClean="0">
                <a:latin typeface="+mn-ea"/>
              </a:rPr>
              <a:t>p</a:t>
            </a:r>
            <a:r>
              <a:rPr lang="en-AU" altLang="zh-CN" dirty="0" smtClean="0">
                <a:latin typeface="+mn-ea"/>
              </a:rPr>
              <a:t>) = (</a:t>
            </a:r>
            <a:r>
              <a:rPr lang="en-US" altLang="zh-CN" dirty="0" err="1" smtClean="0">
                <a:latin typeface="+mn-ea"/>
              </a:rPr>
              <a:t>ap</a:t>
            </a:r>
            <a:r>
              <a:rPr lang="en-AU" altLang="zh-CN" dirty="0" smtClean="0">
                <a:latin typeface="+mn-ea"/>
              </a:rPr>
              <a:t>+b) mod 26</a:t>
            </a:r>
          </a:p>
          <a:p>
            <a:pPr lvl="1">
              <a:lnSpc>
                <a:spcPct val="90000"/>
              </a:lnSpc>
            </a:pPr>
            <a:r>
              <a:rPr lang="zh-CN" altLang="en-US" dirty="0" smtClean="0">
                <a:latin typeface="+mn-ea"/>
              </a:rPr>
              <a:t>解密：</a:t>
            </a:r>
            <a:r>
              <a:rPr lang="en-AU" altLang="zh-CN" dirty="0" smtClean="0">
                <a:latin typeface="+mn-ea"/>
              </a:rPr>
              <a:t>p = D(C) = ((C-</a:t>
            </a:r>
            <a:r>
              <a:rPr lang="en-US" altLang="zh-CN" dirty="0" smtClean="0">
                <a:latin typeface="+mn-ea"/>
              </a:rPr>
              <a:t>b</a:t>
            </a:r>
            <a:r>
              <a:rPr lang="en-AU" altLang="zh-CN" dirty="0" smtClean="0">
                <a:latin typeface="+mn-ea"/>
              </a:rPr>
              <a:t>)</a:t>
            </a:r>
            <a:r>
              <a:rPr lang="en-US" altLang="zh-CN" dirty="0" smtClean="0">
                <a:latin typeface="+mn-ea"/>
              </a:rPr>
              <a:t>/a)</a:t>
            </a:r>
            <a:r>
              <a:rPr lang="en-AU" altLang="zh-CN" dirty="0" smtClean="0">
                <a:latin typeface="+mn-ea"/>
              </a:rPr>
              <a:t> mod 26</a:t>
            </a:r>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11</a:t>
            </a:fld>
            <a:endParaRPr lang="en-US" altLang="zh-CN" dirty="0"/>
          </a:p>
        </p:txBody>
      </p:sp>
      <p:sp>
        <p:nvSpPr>
          <p:cNvPr id="7" name="流程图: 可选过程 6">
            <a:hlinkClick r:id="rId3"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8" name="流程图: 可选过程 7">
            <a:hlinkClick r:id="rId4"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2. </a:t>
            </a:r>
            <a:r>
              <a:rPr lang="zh-CN" altLang="en-US" sz="1000" dirty="0" smtClean="0"/>
              <a:t>置换技术</a:t>
            </a:r>
            <a:endParaRPr lang="zh-CN" altLang="en-US" sz="1000" dirty="0"/>
          </a:p>
        </p:txBody>
      </p:sp>
      <p:sp>
        <p:nvSpPr>
          <p:cNvPr id="9" name="流程图: 可选过程 8">
            <a:hlinkClick r:id="rId5"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3. </a:t>
            </a:r>
            <a:r>
              <a:rPr lang="zh-CN" altLang="en-US" sz="1000" dirty="0" smtClean="0"/>
              <a:t>乘积密码</a:t>
            </a:r>
            <a:endParaRPr lang="zh-CN" altLang="en-US" sz="1000" dirty="0"/>
          </a:p>
        </p:txBody>
      </p:sp>
      <p:sp>
        <p:nvSpPr>
          <p:cNvPr id="10" name="流程图: 可选过程 9">
            <a:hlinkClick r:id="rId6"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329399098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490" name="Picture 2" descr="C:\Documents and Settings\Eric Lee\桌面\3.gif"/>
          <p:cNvPicPr>
            <a:picLocks noChangeAspect="1" noChangeArrowheads="1"/>
          </p:cNvPicPr>
          <p:nvPr/>
        </p:nvPicPr>
        <p:blipFill>
          <a:blip r:embed="rId2" cstate="print"/>
          <a:srcRect/>
          <a:stretch>
            <a:fillRect/>
          </a:stretch>
        </p:blipFill>
        <p:spPr bwMode="auto">
          <a:xfrm>
            <a:off x="1259632" y="408213"/>
            <a:ext cx="6929486" cy="6117131"/>
          </a:xfrm>
          <a:prstGeom prst="rect">
            <a:avLst/>
          </a:prstGeom>
          <a:noFill/>
        </p:spPr>
      </p:pic>
      <p:grpSp>
        <p:nvGrpSpPr>
          <p:cNvPr id="36" name="组合 35"/>
          <p:cNvGrpSpPr/>
          <p:nvPr/>
        </p:nvGrpSpPr>
        <p:grpSpPr>
          <a:xfrm>
            <a:off x="5481866" y="1953312"/>
            <a:ext cx="2642683" cy="2960490"/>
            <a:chOff x="5721719" y="1785926"/>
            <a:chExt cx="2619787" cy="3216298"/>
          </a:xfrm>
        </p:grpSpPr>
        <p:cxnSp>
          <p:nvCxnSpPr>
            <p:cNvPr id="8" name="直接连接符 7"/>
            <p:cNvCxnSpPr/>
            <p:nvPr/>
          </p:nvCxnSpPr>
          <p:spPr>
            <a:xfrm>
              <a:off x="7286644" y="1785926"/>
              <a:ext cx="785818" cy="158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858016" y="2094230"/>
              <a:ext cx="1071570" cy="158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7000892" y="2388962"/>
              <a:ext cx="785818" cy="158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6627936" y="2730386"/>
              <a:ext cx="928694" cy="158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7286644" y="3040278"/>
              <a:ext cx="571504" cy="158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7072330" y="3357562"/>
              <a:ext cx="642942" cy="158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7555688" y="3698986"/>
              <a:ext cx="785818" cy="158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6643702" y="4000504"/>
              <a:ext cx="1000132" cy="158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858016" y="4340340"/>
              <a:ext cx="1000132" cy="158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6500826" y="4643446"/>
              <a:ext cx="571504" cy="158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5721719" y="5000636"/>
              <a:ext cx="1643075" cy="158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3B7484B5-1F67-4C82-B7D7-3383E5F545DB}" type="slidenum">
              <a:rPr lang="zh-CN" altLang="en-US" smtClean="0"/>
              <a:pPr>
                <a:defRPr/>
              </a:pPr>
              <a:t>110</a:t>
            </a:fld>
            <a:endParaRPr lang="en-US" altLang="zh-CN" dirty="0"/>
          </a:p>
        </p:txBody>
      </p:sp>
      <p:sp>
        <p:nvSpPr>
          <p:cNvPr id="17" name="流程图: 可选过程 16">
            <a:hlinkClick r:id="rId3"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19" name="流程图: 可选过程 18">
            <a:hlinkClick r:id="rId4"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置换技术</a:t>
            </a:r>
          </a:p>
        </p:txBody>
      </p:sp>
      <p:sp>
        <p:nvSpPr>
          <p:cNvPr id="21" name="流程图: 可选过程 20">
            <a:hlinkClick r:id="rId5"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3. </a:t>
            </a:r>
            <a:r>
              <a:rPr lang="zh-CN" altLang="en-US" sz="1000" dirty="0"/>
              <a:t>乘积密码</a:t>
            </a:r>
          </a:p>
        </p:txBody>
      </p:sp>
      <p:sp>
        <p:nvSpPr>
          <p:cNvPr id="22" name="流程图: 可选过程 21">
            <a:hlinkClick r:id="rId6" action="ppaction://hlinksldjump"/>
          </p:cNvPr>
          <p:cNvSpPr/>
          <p:nvPr/>
        </p:nvSpPr>
        <p:spPr>
          <a:xfrm>
            <a:off x="4293907"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4. </a:t>
            </a:r>
            <a:r>
              <a:rPr lang="zh-CN" altLang="en-US" sz="1000" dirty="0"/>
              <a:t>信息隐藏技术</a:t>
            </a:r>
          </a:p>
        </p:txBody>
      </p:sp>
    </p:spTree>
    <p:extLst>
      <p:ext uri="{BB962C8B-B14F-4D97-AF65-F5344CB8AC3E}">
        <p14:creationId xmlns:p14="http://schemas.microsoft.com/office/powerpoint/2010/main" val="457347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3" name="Picture 2" descr="D:\课程教学\自编讲义\插图\segagramletter.jpg"/>
          <p:cNvPicPr>
            <a:picLocks noChangeAspect="1" noChangeArrowheads="1"/>
          </p:cNvPicPr>
          <p:nvPr/>
        </p:nvPicPr>
        <p:blipFill>
          <a:blip r:embed="rId3" cstate="print"/>
          <a:srcRect/>
          <a:stretch>
            <a:fillRect/>
          </a:stretch>
        </p:blipFill>
        <p:spPr bwMode="auto">
          <a:xfrm>
            <a:off x="1187624" y="407009"/>
            <a:ext cx="4392488" cy="6029465"/>
          </a:xfrm>
          <a:prstGeom prst="rect">
            <a:avLst/>
          </a:prstGeom>
          <a:noFill/>
          <a:ln w="9525">
            <a:noFill/>
            <a:miter lim="800000"/>
            <a:headEnd/>
            <a:tailEnd/>
          </a:ln>
        </p:spPr>
      </p:pic>
      <p:sp>
        <p:nvSpPr>
          <p:cNvPr id="4" name="矩形 3"/>
          <p:cNvSpPr/>
          <p:nvPr/>
        </p:nvSpPr>
        <p:spPr>
          <a:xfrm>
            <a:off x="5796136" y="2636912"/>
            <a:ext cx="3024336" cy="1569660"/>
          </a:xfrm>
          <a:prstGeom prst="rect">
            <a:avLst/>
          </a:prstGeom>
        </p:spPr>
        <p:txBody>
          <a:bodyPr wrap="square">
            <a:spAutoFit/>
          </a:bodyPr>
          <a:lstStyle/>
          <a:p>
            <a:r>
              <a:rPr lang="zh-CN" altLang="en-US" sz="2400" dirty="0" smtClean="0">
                <a:latin typeface="楷体" pitchFamily="49" charset="-122"/>
                <a:ea typeface="楷体" pitchFamily="49" charset="-122"/>
              </a:rPr>
              <a:t>一张二战时期从日本战俘营中寄出的明信片，它顺利地通过了日本方面的审查。</a:t>
            </a:r>
            <a:endParaRPr lang="en-US" sz="2400" dirty="0">
              <a:latin typeface="楷体" pitchFamily="49" charset="-122"/>
              <a:ea typeface="楷体" pitchFamily="49" charset="-122"/>
            </a:endParaRPr>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3B7484B5-1F67-4C82-B7D7-3383E5F545DB}" type="slidenum">
              <a:rPr lang="zh-CN" altLang="en-US" smtClean="0"/>
              <a:pPr>
                <a:defRPr/>
              </a:pPr>
              <a:t>111</a:t>
            </a:fld>
            <a:endParaRPr lang="en-US" altLang="zh-CN" dirty="0"/>
          </a:p>
        </p:txBody>
      </p:sp>
      <p:sp>
        <p:nvSpPr>
          <p:cNvPr id="6" name="流程图: 可选过程 5">
            <a:hlinkClick r:id="rId4"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7" name="流程图: 可选过程 6">
            <a:hlinkClick r:id="rId5"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置换技术</a:t>
            </a:r>
          </a:p>
        </p:txBody>
      </p:sp>
      <p:sp>
        <p:nvSpPr>
          <p:cNvPr id="8" name="流程图: 可选过程 7">
            <a:hlinkClick r:id="rId6"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3. </a:t>
            </a:r>
            <a:r>
              <a:rPr lang="zh-CN" altLang="en-US" sz="1000" dirty="0"/>
              <a:t>乘积密码</a:t>
            </a:r>
          </a:p>
        </p:txBody>
      </p:sp>
      <p:sp>
        <p:nvSpPr>
          <p:cNvPr id="9" name="流程图: 可选过程 8">
            <a:hlinkClick r:id="rId7" action="ppaction://hlinksldjump"/>
          </p:cNvPr>
          <p:cNvSpPr/>
          <p:nvPr/>
        </p:nvSpPr>
        <p:spPr>
          <a:xfrm>
            <a:off x="4293907"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4. </a:t>
            </a:r>
            <a:r>
              <a:rPr lang="zh-CN" altLang="en-US" sz="1000" dirty="0"/>
              <a:t>信息隐藏技术</a:t>
            </a:r>
          </a:p>
        </p:txBody>
      </p:sp>
    </p:spTree>
    <p:extLst>
      <p:ext uri="{BB962C8B-B14F-4D97-AF65-F5344CB8AC3E}">
        <p14:creationId xmlns:p14="http://schemas.microsoft.com/office/powerpoint/2010/main" val="416795114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9" name="Picture 3" descr="D:\课程教学\自编讲义\插图\riviere.jpg"/>
          <p:cNvPicPr>
            <a:picLocks noChangeAspect="1" noChangeArrowheads="1"/>
          </p:cNvPicPr>
          <p:nvPr/>
        </p:nvPicPr>
        <p:blipFill>
          <a:blip r:embed="rId3" cstate="print"/>
          <a:srcRect/>
          <a:stretch>
            <a:fillRect/>
          </a:stretch>
        </p:blipFill>
        <p:spPr bwMode="auto">
          <a:xfrm>
            <a:off x="1403350" y="404664"/>
            <a:ext cx="6337300" cy="4894263"/>
          </a:xfrm>
          <a:prstGeom prst="rect">
            <a:avLst/>
          </a:prstGeom>
          <a:noFill/>
          <a:ln w="9525">
            <a:noFill/>
            <a:miter lim="800000"/>
            <a:headEnd/>
            <a:tailEnd/>
          </a:ln>
        </p:spPr>
      </p:pic>
      <p:sp>
        <p:nvSpPr>
          <p:cNvPr id="5" name="矩形 4"/>
          <p:cNvSpPr/>
          <p:nvPr/>
        </p:nvSpPr>
        <p:spPr>
          <a:xfrm>
            <a:off x="755576" y="5373216"/>
            <a:ext cx="7344816" cy="1015663"/>
          </a:xfrm>
          <a:prstGeom prst="rect">
            <a:avLst/>
          </a:prstGeom>
        </p:spPr>
        <p:txBody>
          <a:bodyPr wrap="square">
            <a:spAutoFit/>
          </a:bodyPr>
          <a:lstStyle/>
          <a:p>
            <a:r>
              <a:rPr lang="zh-CN" altLang="en-US" sz="2000" dirty="0" smtClean="0"/>
              <a:t>画中桥的左岸及花园墙上的草，其长短代表莫尔斯电码，含义为“</a:t>
            </a:r>
            <a:r>
              <a:rPr lang="en-US" sz="2000" dirty="0" smtClean="0"/>
              <a:t>compliments of CPSA MA to our chief Col. Harold R. Shaw on his visit to San Antonio May 11th 1945</a:t>
            </a:r>
            <a:r>
              <a:rPr lang="zh-CN" altLang="en-US" sz="2000" dirty="0" smtClean="0"/>
              <a:t>”</a:t>
            </a:r>
            <a:endParaRPr lang="en-US" sz="2000" dirty="0" smtClean="0"/>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3B7484B5-1F67-4C82-B7D7-3383E5F545DB}" type="slidenum">
              <a:rPr lang="zh-CN" altLang="en-US" smtClean="0"/>
              <a:pPr>
                <a:defRPr/>
              </a:pPr>
              <a:t>112</a:t>
            </a:fld>
            <a:endParaRPr lang="en-US" altLang="zh-CN" dirty="0"/>
          </a:p>
        </p:txBody>
      </p:sp>
      <p:sp>
        <p:nvSpPr>
          <p:cNvPr id="6" name="流程图: 可选过程 5">
            <a:hlinkClick r:id="rId4"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7" name="流程图: 可选过程 6">
            <a:hlinkClick r:id="rId5"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置换技术</a:t>
            </a:r>
          </a:p>
        </p:txBody>
      </p:sp>
      <p:sp>
        <p:nvSpPr>
          <p:cNvPr id="8" name="流程图: 可选过程 7">
            <a:hlinkClick r:id="rId6"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3. </a:t>
            </a:r>
            <a:r>
              <a:rPr lang="zh-CN" altLang="en-US" sz="1000" dirty="0"/>
              <a:t>乘积密码</a:t>
            </a:r>
          </a:p>
        </p:txBody>
      </p:sp>
      <p:sp>
        <p:nvSpPr>
          <p:cNvPr id="9" name="流程图: 可选过程 8">
            <a:hlinkClick r:id="rId7" action="ppaction://hlinksldjump"/>
          </p:cNvPr>
          <p:cNvSpPr/>
          <p:nvPr/>
        </p:nvSpPr>
        <p:spPr>
          <a:xfrm>
            <a:off x="4293907"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4. </a:t>
            </a:r>
            <a:r>
              <a:rPr lang="zh-CN" altLang="en-US" sz="1000" dirty="0"/>
              <a:t>信息隐藏技术</a:t>
            </a:r>
          </a:p>
        </p:txBody>
      </p:sp>
    </p:spTree>
    <p:extLst>
      <p:ext uri="{BB962C8B-B14F-4D97-AF65-F5344CB8AC3E}">
        <p14:creationId xmlns:p14="http://schemas.microsoft.com/office/powerpoint/2010/main" val="152759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44" name="Picture 12" descr="C:\Users\ThinkPad User\Desktop\a1.bm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63028" y="335182"/>
            <a:ext cx="1800000" cy="180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8445" name="Picture 13" descr="C:\Users\ThinkPad User\Desktop\a2.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4048" y="335182"/>
            <a:ext cx="1800000" cy="180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8446" name="Picture 14" descr="C:\Users\ThinkPad User\Desktop\a3.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50202" y="335182"/>
            <a:ext cx="1800000" cy="180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8447" name="Picture 15" descr="C:\Users\ThinkPad User\Desktop\a4.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63028" y="2363613"/>
            <a:ext cx="1800000" cy="180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8448" name="Picture 16" descr="C:\Users\ThinkPad User\Desktop\a5.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03513" y="2363613"/>
            <a:ext cx="1800000" cy="180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8449" name="Picture 17" descr="C:\Users\ThinkPad User\Desktop\a6.bmp"/>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50202" y="2363613"/>
            <a:ext cx="1800000" cy="180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8450" name="Picture 18" descr="C:\Users\ThinkPad User\Desktop\a7.bmp"/>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63028" y="4437112"/>
            <a:ext cx="1800000" cy="180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8451" name="Picture 19" descr="C:\Users\ThinkPad User\Desktop\a8.bmp"/>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004048" y="4437112"/>
            <a:ext cx="1800000" cy="180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矩形 1"/>
          <p:cNvSpPr/>
          <p:nvPr/>
        </p:nvSpPr>
        <p:spPr>
          <a:xfrm>
            <a:off x="899792" y="1772816"/>
            <a:ext cx="1800000" cy="17939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827584" y="1851084"/>
            <a:ext cx="1800000" cy="17939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755576" y="1923092"/>
            <a:ext cx="1800000" cy="17939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683568" y="1995100"/>
            <a:ext cx="1800000" cy="17939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611560" y="2067108"/>
            <a:ext cx="1800000" cy="17939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539552" y="2139116"/>
            <a:ext cx="1800000" cy="17939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67544" y="2211124"/>
            <a:ext cx="1800000" cy="17939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95536" y="2283132"/>
            <a:ext cx="1800000" cy="17939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443" name="Picture 11" descr="C:\Users\ThinkPad User\Desktop\a.bmp"/>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3528" y="2349080"/>
            <a:ext cx="1800000" cy="180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页脚占位符 2"/>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4" name="灯片编号占位符 3"/>
          <p:cNvSpPr>
            <a:spLocks noGrp="1"/>
          </p:cNvSpPr>
          <p:nvPr>
            <p:ph type="sldNum" sz="quarter" idx="10"/>
          </p:nvPr>
        </p:nvSpPr>
        <p:spPr/>
        <p:txBody>
          <a:bodyPr/>
          <a:lstStyle/>
          <a:p>
            <a:pPr>
              <a:defRPr/>
            </a:pPr>
            <a:fld id="{3B7484B5-1F67-4C82-B7D7-3383E5F545DB}" type="slidenum">
              <a:rPr lang="zh-CN" altLang="en-US" smtClean="0"/>
              <a:pPr>
                <a:defRPr/>
              </a:pPr>
              <a:t>113</a:t>
            </a:fld>
            <a:endParaRPr lang="en-US" altLang="zh-CN" dirty="0"/>
          </a:p>
        </p:txBody>
      </p:sp>
      <p:sp>
        <p:nvSpPr>
          <p:cNvPr id="21" name="流程图: 可选过程 20">
            <a:hlinkClick r:id="rId11"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22" name="流程图: 可选过程 21">
            <a:hlinkClick r:id="rId12"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置换技术</a:t>
            </a:r>
          </a:p>
        </p:txBody>
      </p:sp>
      <p:sp>
        <p:nvSpPr>
          <p:cNvPr id="23" name="流程图: 可选过程 22">
            <a:hlinkClick r:id="rId13"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3. </a:t>
            </a:r>
            <a:r>
              <a:rPr lang="zh-CN" altLang="en-US" sz="1000" dirty="0"/>
              <a:t>乘积密码</a:t>
            </a:r>
          </a:p>
        </p:txBody>
      </p:sp>
      <p:sp>
        <p:nvSpPr>
          <p:cNvPr id="24" name="流程图: 可选过程 23">
            <a:hlinkClick r:id="rId14" action="ppaction://hlinksldjump"/>
          </p:cNvPr>
          <p:cNvSpPr/>
          <p:nvPr/>
        </p:nvSpPr>
        <p:spPr>
          <a:xfrm>
            <a:off x="4293907"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4. </a:t>
            </a:r>
            <a:r>
              <a:rPr lang="zh-CN" altLang="en-US" sz="1000" dirty="0"/>
              <a:t>信息隐藏技术</a:t>
            </a:r>
          </a:p>
        </p:txBody>
      </p:sp>
    </p:spTree>
    <p:extLst>
      <p:ext uri="{BB962C8B-B14F-4D97-AF65-F5344CB8AC3E}">
        <p14:creationId xmlns:p14="http://schemas.microsoft.com/office/powerpoint/2010/main" val="769539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47"/>
                                        </p:tgtEl>
                                        <p:attrNameLst>
                                          <p:attrName>fillcolor</p:attrName>
                                        </p:attrNameLst>
                                      </p:cBhvr>
                                      <p:to>
                                        <a:schemeClr val="accent2"/>
                                      </p:to>
                                    </p:animClr>
                                    <p:set>
                                      <p:cBhvr>
                                        <p:cTn id="7" dur="2000" fill="hold"/>
                                        <p:tgtEl>
                                          <p:spTgt spid="47"/>
                                        </p:tgtEl>
                                        <p:attrNameLst>
                                          <p:attrName>fill.type</p:attrName>
                                        </p:attrNameLst>
                                      </p:cBhvr>
                                      <p:to>
                                        <p:strVal val="solid"/>
                                      </p:to>
                                    </p:set>
                                    <p:set>
                                      <p:cBhvr>
                                        <p:cTn id="8" dur="2000" fill="hold"/>
                                        <p:tgtEl>
                                          <p:spTgt spid="47"/>
                                        </p:tgtEl>
                                        <p:attrNameLst>
                                          <p:attrName>fill.on</p:attrName>
                                        </p:attrNameLst>
                                      </p:cBhvr>
                                      <p:to>
                                        <p:strVal val="true"/>
                                      </p:to>
                                    </p:set>
                                  </p:childTnLst>
                                </p:cTn>
                              </p:par>
                              <p:par>
                                <p:cTn id="9" presetID="10" presetClass="entr" presetSubtype="0" fill="hold" nodeType="withEffect">
                                  <p:stCondLst>
                                    <p:cond delay="0"/>
                                  </p:stCondLst>
                                  <p:childTnLst>
                                    <p:set>
                                      <p:cBhvr>
                                        <p:cTn id="10" dur="1" fill="hold">
                                          <p:stCondLst>
                                            <p:cond delay="0"/>
                                          </p:stCondLst>
                                        </p:cTn>
                                        <p:tgtEl>
                                          <p:spTgt spid="18444"/>
                                        </p:tgtEl>
                                        <p:attrNameLst>
                                          <p:attrName>style.visibility</p:attrName>
                                        </p:attrNameLst>
                                      </p:cBhvr>
                                      <p:to>
                                        <p:strVal val="visible"/>
                                      </p:to>
                                    </p:set>
                                    <p:animEffect transition="in" filter="fade">
                                      <p:cBhvr>
                                        <p:cTn id="11" dur="2000"/>
                                        <p:tgtEl>
                                          <p:spTgt spid="1844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mph" presetSubtype="2" fill="hold" nodeType="clickEffect">
                                  <p:stCondLst>
                                    <p:cond delay="0"/>
                                  </p:stCondLst>
                                  <p:childTnLst>
                                    <p:animClr clrSpc="rgb" dir="cw">
                                      <p:cBhvr>
                                        <p:cTn id="15" dur="2000" fill="hold"/>
                                        <p:tgtEl>
                                          <p:spTgt spid="46"/>
                                        </p:tgtEl>
                                        <p:attrNameLst>
                                          <p:attrName>fillcolor</p:attrName>
                                        </p:attrNameLst>
                                      </p:cBhvr>
                                      <p:to>
                                        <a:schemeClr val="accent2"/>
                                      </p:to>
                                    </p:animClr>
                                    <p:set>
                                      <p:cBhvr>
                                        <p:cTn id="16" dur="2000" fill="hold"/>
                                        <p:tgtEl>
                                          <p:spTgt spid="46"/>
                                        </p:tgtEl>
                                        <p:attrNameLst>
                                          <p:attrName>fill.type</p:attrName>
                                        </p:attrNameLst>
                                      </p:cBhvr>
                                      <p:to>
                                        <p:strVal val="solid"/>
                                      </p:to>
                                    </p:set>
                                    <p:set>
                                      <p:cBhvr>
                                        <p:cTn id="17" dur="2000" fill="hold"/>
                                        <p:tgtEl>
                                          <p:spTgt spid="46"/>
                                        </p:tgtEl>
                                        <p:attrNameLst>
                                          <p:attrName>fill.on</p:attrName>
                                        </p:attrNameLst>
                                      </p:cBhvr>
                                      <p:to>
                                        <p:strVal val="true"/>
                                      </p:to>
                                    </p:set>
                                  </p:childTnLst>
                                </p:cTn>
                              </p:par>
                              <p:par>
                                <p:cTn id="18" presetID="10" presetClass="entr" presetSubtype="0" fill="hold" nodeType="withEffect">
                                  <p:stCondLst>
                                    <p:cond delay="0"/>
                                  </p:stCondLst>
                                  <p:childTnLst>
                                    <p:set>
                                      <p:cBhvr>
                                        <p:cTn id="19" dur="1" fill="hold">
                                          <p:stCondLst>
                                            <p:cond delay="0"/>
                                          </p:stCondLst>
                                        </p:cTn>
                                        <p:tgtEl>
                                          <p:spTgt spid="18445"/>
                                        </p:tgtEl>
                                        <p:attrNameLst>
                                          <p:attrName>style.visibility</p:attrName>
                                        </p:attrNameLst>
                                      </p:cBhvr>
                                      <p:to>
                                        <p:strVal val="visible"/>
                                      </p:to>
                                    </p:set>
                                    <p:animEffect transition="in" filter="fade">
                                      <p:cBhvr>
                                        <p:cTn id="20" dur="2000"/>
                                        <p:tgtEl>
                                          <p:spTgt spid="1844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mph" presetSubtype="2" fill="hold" nodeType="clickEffect">
                                  <p:stCondLst>
                                    <p:cond delay="0"/>
                                  </p:stCondLst>
                                  <p:childTnLst>
                                    <p:animClr clrSpc="rgb" dir="cw">
                                      <p:cBhvr>
                                        <p:cTn id="24" dur="2000" fill="hold"/>
                                        <p:tgtEl>
                                          <p:spTgt spid="45"/>
                                        </p:tgtEl>
                                        <p:attrNameLst>
                                          <p:attrName>fillcolor</p:attrName>
                                        </p:attrNameLst>
                                      </p:cBhvr>
                                      <p:to>
                                        <a:schemeClr val="accent2"/>
                                      </p:to>
                                    </p:animClr>
                                    <p:set>
                                      <p:cBhvr>
                                        <p:cTn id="25" dur="2000" fill="hold"/>
                                        <p:tgtEl>
                                          <p:spTgt spid="45"/>
                                        </p:tgtEl>
                                        <p:attrNameLst>
                                          <p:attrName>fill.type</p:attrName>
                                        </p:attrNameLst>
                                      </p:cBhvr>
                                      <p:to>
                                        <p:strVal val="solid"/>
                                      </p:to>
                                    </p:set>
                                    <p:set>
                                      <p:cBhvr>
                                        <p:cTn id="26" dur="2000" fill="hold"/>
                                        <p:tgtEl>
                                          <p:spTgt spid="45"/>
                                        </p:tgtEl>
                                        <p:attrNameLst>
                                          <p:attrName>fill.on</p:attrName>
                                        </p:attrNameLst>
                                      </p:cBhvr>
                                      <p:to>
                                        <p:strVal val="true"/>
                                      </p:to>
                                    </p:set>
                                  </p:childTnLst>
                                </p:cTn>
                              </p:par>
                              <p:par>
                                <p:cTn id="27" presetID="10" presetClass="entr" presetSubtype="0" fill="hold" nodeType="withEffect">
                                  <p:stCondLst>
                                    <p:cond delay="0"/>
                                  </p:stCondLst>
                                  <p:childTnLst>
                                    <p:set>
                                      <p:cBhvr>
                                        <p:cTn id="28" dur="1" fill="hold">
                                          <p:stCondLst>
                                            <p:cond delay="0"/>
                                          </p:stCondLst>
                                        </p:cTn>
                                        <p:tgtEl>
                                          <p:spTgt spid="18446"/>
                                        </p:tgtEl>
                                        <p:attrNameLst>
                                          <p:attrName>style.visibility</p:attrName>
                                        </p:attrNameLst>
                                      </p:cBhvr>
                                      <p:to>
                                        <p:strVal val="visible"/>
                                      </p:to>
                                    </p:set>
                                    <p:animEffect transition="in" filter="fade">
                                      <p:cBhvr>
                                        <p:cTn id="29" dur="2000"/>
                                        <p:tgtEl>
                                          <p:spTgt spid="18446"/>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mph" presetSubtype="2" fill="hold" nodeType="clickEffect">
                                  <p:stCondLst>
                                    <p:cond delay="0"/>
                                  </p:stCondLst>
                                  <p:childTnLst>
                                    <p:animClr clrSpc="rgb" dir="cw">
                                      <p:cBhvr>
                                        <p:cTn id="33" dur="2000" fill="hold"/>
                                        <p:tgtEl>
                                          <p:spTgt spid="44"/>
                                        </p:tgtEl>
                                        <p:attrNameLst>
                                          <p:attrName>fillcolor</p:attrName>
                                        </p:attrNameLst>
                                      </p:cBhvr>
                                      <p:to>
                                        <a:schemeClr val="accent2"/>
                                      </p:to>
                                    </p:animClr>
                                    <p:set>
                                      <p:cBhvr>
                                        <p:cTn id="34" dur="2000" fill="hold"/>
                                        <p:tgtEl>
                                          <p:spTgt spid="44"/>
                                        </p:tgtEl>
                                        <p:attrNameLst>
                                          <p:attrName>fill.type</p:attrName>
                                        </p:attrNameLst>
                                      </p:cBhvr>
                                      <p:to>
                                        <p:strVal val="solid"/>
                                      </p:to>
                                    </p:set>
                                    <p:set>
                                      <p:cBhvr>
                                        <p:cTn id="35" dur="2000" fill="hold"/>
                                        <p:tgtEl>
                                          <p:spTgt spid="44"/>
                                        </p:tgtEl>
                                        <p:attrNameLst>
                                          <p:attrName>fill.on</p:attrName>
                                        </p:attrNameLst>
                                      </p:cBhvr>
                                      <p:to>
                                        <p:strVal val="true"/>
                                      </p:to>
                                    </p:set>
                                  </p:childTnLst>
                                </p:cTn>
                              </p:par>
                              <p:par>
                                <p:cTn id="36" presetID="10" presetClass="entr" presetSubtype="0" fill="hold" nodeType="withEffect">
                                  <p:stCondLst>
                                    <p:cond delay="0"/>
                                  </p:stCondLst>
                                  <p:childTnLst>
                                    <p:set>
                                      <p:cBhvr>
                                        <p:cTn id="37" dur="1" fill="hold">
                                          <p:stCondLst>
                                            <p:cond delay="0"/>
                                          </p:stCondLst>
                                        </p:cTn>
                                        <p:tgtEl>
                                          <p:spTgt spid="18447"/>
                                        </p:tgtEl>
                                        <p:attrNameLst>
                                          <p:attrName>style.visibility</p:attrName>
                                        </p:attrNameLst>
                                      </p:cBhvr>
                                      <p:to>
                                        <p:strVal val="visible"/>
                                      </p:to>
                                    </p:set>
                                    <p:animEffect transition="in" filter="fade">
                                      <p:cBhvr>
                                        <p:cTn id="38" dur="2000"/>
                                        <p:tgtEl>
                                          <p:spTgt spid="18447"/>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mph" presetSubtype="2" fill="hold" nodeType="clickEffect">
                                  <p:stCondLst>
                                    <p:cond delay="0"/>
                                  </p:stCondLst>
                                  <p:childTnLst>
                                    <p:animClr clrSpc="rgb" dir="cw">
                                      <p:cBhvr>
                                        <p:cTn id="42" dur="2000" fill="hold"/>
                                        <p:tgtEl>
                                          <p:spTgt spid="43"/>
                                        </p:tgtEl>
                                        <p:attrNameLst>
                                          <p:attrName>fillcolor</p:attrName>
                                        </p:attrNameLst>
                                      </p:cBhvr>
                                      <p:to>
                                        <a:schemeClr val="accent2"/>
                                      </p:to>
                                    </p:animClr>
                                    <p:set>
                                      <p:cBhvr>
                                        <p:cTn id="43" dur="2000" fill="hold"/>
                                        <p:tgtEl>
                                          <p:spTgt spid="43"/>
                                        </p:tgtEl>
                                        <p:attrNameLst>
                                          <p:attrName>fill.type</p:attrName>
                                        </p:attrNameLst>
                                      </p:cBhvr>
                                      <p:to>
                                        <p:strVal val="solid"/>
                                      </p:to>
                                    </p:set>
                                    <p:set>
                                      <p:cBhvr>
                                        <p:cTn id="44" dur="2000" fill="hold"/>
                                        <p:tgtEl>
                                          <p:spTgt spid="43"/>
                                        </p:tgtEl>
                                        <p:attrNameLst>
                                          <p:attrName>fill.on</p:attrName>
                                        </p:attrNameLst>
                                      </p:cBhvr>
                                      <p:to>
                                        <p:strVal val="true"/>
                                      </p:to>
                                    </p:set>
                                  </p:childTnLst>
                                </p:cTn>
                              </p:par>
                              <p:par>
                                <p:cTn id="45" presetID="10" presetClass="entr" presetSubtype="0" fill="hold" nodeType="withEffect">
                                  <p:stCondLst>
                                    <p:cond delay="0"/>
                                  </p:stCondLst>
                                  <p:childTnLst>
                                    <p:set>
                                      <p:cBhvr>
                                        <p:cTn id="46" dur="1" fill="hold">
                                          <p:stCondLst>
                                            <p:cond delay="0"/>
                                          </p:stCondLst>
                                        </p:cTn>
                                        <p:tgtEl>
                                          <p:spTgt spid="18448"/>
                                        </p:tgtEl>
                                        <p:attrNameLst>
                                          <p:attrName>style.visibility</p:attrName>
                                        </p:attrNameLst>
                                      </p:cBhvr>
                                      <p:to>
                                        <p:strVal val="visible"/>
                                      </p:to>
                                    </p:set>
                                    <p:animEffect transition="in" filter="fade">
                                      <p:cBhvr>
                                        <p:cTn id="47" dur="2000"/>
                                        <p:tgtEl>
                                          <p:spTgt spid="18448"/>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mph" presetSubtype="2" fill="hold" nodeType="clickEffect">
                                  <p:stCondLst>
                                    <p:cond delay="0"/>
                                  </p:stCondLst>
                                  <p:childTnLst>
                                    <p:animClr clrSpc="rgb" dir="cw">
                                      <p:cBhvr>
                                        <p:cTn id="51" dur="2000" fill="hold"/>
                                        <p:tgtEl>
                                          <p:spTgt spid="42"/>
                                        </p:tgtEl>
                                        <p:attrNameLst>
                                          <p:attrName>fillcolor</p:attrName>
                                        </p:attrNameLst>
                                      </p:cBhvr>
                                      <p:to>
                                        <a:schemeClr val="accent2"/>
                                      </p:to>
                                    </p:animClr>
                                    <p:set>
                                      <p:cBhvr>
                                        <p:cTn id="52" dur="2000" fill="hold"/>
                                        <p:tgtEl>
                                          <p:spTgt spid="42"/>
                                        </p:tgtEl>
                                        <p:attrNameLst>
                                          <p:attrName>fill.type</p:attrName>
                                        </p:attrNameLst>
                                      </p:cBhvr>
                                      <p:to>
                                        <p:strVal val="solid"/>
                                      </p:to>
                                    </p:set>
                                    <p:set>
                                      <p:cBhvr>
                                        <p:cTn id="53" dur="2000" fill="hold"/>
                                        <p:tgtEl>
                                          <p:spTgt spid="42"/>
                                        </p:tgtEl>
                                        <p:attrNameLst>
                                          <p:attrName>fill.on</p:attrName>
                                        </p:attrNameLst>
                                      </p:cBhvr>
                                      <p:to>
                                        <p:strVal val="true"/>
                                      </p:to>
                                    </p:set>
                                  </p:childTnLst>
                                </p:cTn>
                              </p:par>
                              <p:par>
                                <p:cTn id="54" presetID="10" presetClass="entr" presetSubtype="0" fill="hold" nodeType="withEffect">
                                  <p:stCondLst>
                                    <p:cond delay="0"/>
                                  </p:stCondLst>
                                  <p:childTnLst>
                                    <p:set>
                                      <p:cBhvr>
                                        <p:cTn id="55" dur="1" fill="hold">
                                          <p:stCondLst>
                                            <p:cond delay="0"/>
                                          </p:stCondLst>
                                        </p:cTn>
                                        <p:tgtEl>
                                          <p:spTgt spid="18449"/>
                                        </p:tgtEl>
                                        <p:attrNameLst>
                                          <p:attrName>style.visibility</p:attrName>
                                        </p:attrNameLst>
                                      </p:cBhvr>
                                      <p:to>
                                        <p:strVal val="visible"/>
                                      </p:to>
                                    </p:set>
                                    <p:animEffect transition="in" filter="fade">
                                      <p:cBhvr>
                                        <p:cTn id="56" dur="2000"/>
                                        <p:tgtEl>
                                          <p:spTgt spid="18449"/>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mph" presetSubtype="2" fill="hold" nodeType="clickEffect">
                                  <p:stCondLst>
                                    <p:cond delay="0"/>
                                  </p:stCondLst>
                                  <p:childTnLst>
                                    <p:animClr clrSpc="rgb" dir="cw">
                                      <p:cBhvr>
                                        <p:cTn id="60" dur="2000" fill="hold"/>
                                        <p:tgtEl>
                                          <p:spTgt spid="41"/>
                                        </p:tgtEl>
                                        <p:attrNameLst>
                                          <p:attrName>fillcolor</p:attrName>
                                        </p:attrNameLst>
                                      </p:cBhvr>
                                      <p:to>
                                        <a:schemeClr val="accent2"/>
                                      </p:to>
                                    </p:animClr>
                                    <p:set>
                                      <p:cBhvr>
                                        <p:cTn id="61" dur="2000" fill="hold"/>
                                        <p:tgtEl>
                                          <p:spTgt spid="41"/>
                                        </p:tgtEl>
                                        <p:attrNameLst>
                                          <p:attrName>fill.type</p:attrName>
                                        </p:attrNameLst>
                                      </p:cBhvr>
                                      <p:to>
                                        <p:strVal val="solid"/>
                                      </p:to>
                                    </p:set>
                                    <p:set>
                                      <p:cBhvr>
                                        <p:cTn id="62" dur="2000" fill="hold"/>
                                        <p:tgtEl>
                                          <p:spTgt spid="41"/>
                                        </p:tgtEl>
                                        <p:attrNameLst>
                                          <p:attrName>fill.on</p:attrName>
                                        </p:attrNameLst>
                                      </p:cBhvr>
                                      <p:to>
                                        <p:strVal val="true"/>
                                      </p:to>
                                    </p:set>
                                  </p:childTnLst>
                                </p:cTn>
                              </p:par>
                              <p:par>
                                <p:cTn id="63" presetID="10" presetClass="entr" presetSubtype="0" fill="hold" nodeType="withEffect">
                                  <p:stCondLst>
                                    <p:cond delay="0"/>
                                  </p:stCondLst>
                                  <p:childTnLst>
                                    <p:set>
                                      <p:cBhvr>
                                        <p:cTn id="64" dur="1" fill="hold">
                                          <p:stCondLst>
                                            <p:cond delay="0"/>
                                          </p:stCondLst>
                                        </p:cTn>
                                        <p:tgtEl>
                                          <p:spTgt spid="18450"/>
                                        </p:tgtEl>
                                        <p:attrNameLst>
                                          <p:attrName>style.visibility</p:attrName>
                                        </p:attrNameLst>
                                      </p:cBhvr>
                                      <p:to>
                                        <p:strVal val="visible"/>
                                      </p:to>
                                    </p:set>
                                    <p:animEffect transition="in" filter="fade">
                                      <p:cBhvr>
                                        <p:cTn id="65" dur="2000"/>
                                        <p:tgtEl>
                                          <p:spTgt spid="18450"/>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mph" presetSubtype="2" fill="hold" nodeType="clickEffect">
                                  <p:stCondLst>
                                    <p:cond delay="0"/>
                                  </p:stCondLst>
                                  <p:childTnLst>
                                    <p:animClr clrSpc="rgb" dir="cw">
                                      <p:cBhvr>
                                        <p:cTn id="69" dur="2000" fill="hold"/>
                                        <p:tgtEl>
                                          <p:spTgt spid="2"/>
                                        </p:tgtEl>
                                        <p:attrNameLst>
                                          <p:attrName>fillcolor</p:attrName>
                                        </p:attrNameLst>
                                      </p:cBhvr>
                                      <p:to>
                                        <a:schemeClr val="accent2"/>
                                      </p:to>
                                    </p:animClr>
                                    <p:set>
                                      <p:cBhvr>
                                        <p:cTn id="70" dur="2000" fill="hold"/>
                                        <p:tgtEl>
                                          <p:spTgt spid="2"/>
                                        </p:tgtEl>
                                        <p:attrNameLst>
                                          <p:attrName>fill.type</p:attrName>
                                        </p:attrNameLst>
                                      </p:cBhvr>
                                      <p:to>
                                        <p:strVal val="solid"/>
                                      </p:to>
                                    </p:set>
                                    <p:set>
                                      <p:cBhvr>
                                        <p:cTn id="71" dur="2000" fill="hold"/>
                                        <p:tgtEl>
                                          <p:spTgt spid="2"/>
                                        </p:tgtEl>
                                        <p:attrNameLst>
                                          <p:attrName>fill.on</p:attrName>
                                        </p:attrNameLst>
                                      </p:cBhvr>
                                      <p:to>
                                        <p:strVal val="true"/>
                                      </p:to>
                                    </p:set>
                                  </p:childTnLst>
                                </p:cTn>
                              </p:par>
                              <p:par>
                                <p:cTn id="72" presetID="10" presetClass="entr" presetSubtype="0" fill="hold" nodeType="withEffect">
                                  <p:stCondLst>
                                    <p:cond delay="0"/>
                                  </p:stCondLst>
                                  <p:childTnLst>
                                    <p:set>
                                      <p:cBhvr>
                                        <p:cTn id="73" dur="1" fill="hold">
                                          <p:stCondLst>
                                            <p:cond delay="0"/>
                                          </p:stCondLst>
                                        </p:cTn>
                                        <p:tgtEl>
                                          <p:spTgt spid="18451"/>
                                        </p:tgtEl>
                                        <p:attrNameLst>
                                          <p:attrName>style.visibility</p:attrName>
                                        </p:attrNameLst>
                                      </p:cBhvr>
                                      <p:to>
                                        <p:strVal val="visible"/>
                                      </p:to>
                                    </p:set>
                                    <p:animEffect transition="in" filter="fade">
                                      <p:cBhvr>
                                        <p:cTn id="74" dur="2000"/>
                                        <p:tgtEl>
                                          <p:spTgt spid="184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28683293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密钥的选取：</a:t>
            </a:r>
            <a:endParaRPr lang="en-US" altLang="zh-CN" dirty="0" smtClean="0"/>
          </a:p>
          <a:p>
            <a:pPr lvl="1"/>
            <a:r>
              <a:rPr lang="en-US" altLang="zh-CN" dirty="0" smtClean="0"/>
              <a:t>a=1</a:t>
            </a:r>
            <a:r>
              <a:rPr lang="zh-CN" altLang="en-US" dirty="0" smtClean="0"/>
              <a:t>时，蜕化为凯撒密码。这里不考虑。</a:t>
            </a:r>
            <a:endParaRPr lang="en-US" altLang="zh-CN" dirty="0" smtClean="0"/>
          </a:p>
          <a:p>
            <a:pPr lvl="1"/>
            <a:r>
              <a:rPr lang="en-US" altLang="zh-CN" dirty="0" smtClean="0"/>
              <a:t>a</a:t>
            </a:r>
            <a:r>
              <a:rPr lang="en-US" altLang="zh-CN" dirty="0" smtClean="0">
                <a:cs typeface="Times New Roman" pitchFamily="18" charset="0"/>
              </a:rPr>
              <a:t>≠0</a:t>
            </a:r>
            <a:r>
              <a:rPr lang="zh-CN" altLang="en-US" dirty="0" smtClean="0">
                <a:latin typeface="Arial"/>
                <a:cs typeface="Arial"/>
              </a:rPr>
              <a:t>时，</a:t>
            </a:r>
            <a:r>
              <a:rPr lang="en-US" altLang="zh-CN" dirty="0" smtClean="0"/>
              <a:t>b</a:t>
            </a:r>
            <a:r>
              <a:rPr lang="zh-CN" altLang="en-US" dirty="0" smtClean="0"/>
              <a:t>无限制。</a:t>
            </a:r>
            <a:endParaRPr lang="en-US" altLang="zh-CN" dirty="0" smtClean="0"/>
          </a:p>
          <a:p>
            <a:pPr lvl="2"/>
            <a:r>
              <a:rPr lang="zh-CN" altLang="en-US" dirty="0" smtClean="0"/>
              <a:t>相当于</a:t>
            </a:r>
            <a:r>
              <a:rPr lang="en-US" altLang="zh-CN" dirty="0" smtClean="0"/>
              <a:t>b=0</a:t>
            </a:r>
            <a:r>
              <a:rPr lang="zh-CN" altLang="en-US" dirty="0" smtClean="0"/>
              <a:t>的仿射加密后，再叠加一次凯撒加密。</a:t>
            </a:r>
            <a:endParaRPr lang="en-US" altLang="zh-CN" dirty="0" smtClean="0"/>
          </a:p>
          <a:p>
            <a:pPr lvl="1"/>
            <a:r>
              <a:rPr lang="en-US" altLang="zh-CN" dirty="0" smtClean="0"/>
              <a:t>a</a:t>
            </a:r>
            <a:r>
              <a:rPr lang="zh-CN" altLang="en-US" dirty="0" smtClean="0"/>
              <a:t>的取值有限制：</a:t>
            </a:r>
            <a:r>
              <a:rPr lang="en-US" altLang="zh-CN" dirty="0" err="1" smtClean="0"/>
              <a:t>gcd</a:t>
            </a:r>
            <a:r>
              <a:rPr lang="en-US" altLang="zh-CN" dirty="0" smtClean="0"/>
              <a:t>(a,26)=1</a:t>
            </a:r>
          </a:p>
          <a:p>
            <a:pPr lvl="2"/>
            <a:r>
              <a:rPr lang="en-US" altLang="zh-CN" dirty="0" smtClean="0"/>
              <a:t>a=3,5,7,9,11,15,17,19,21,23,25</a:t>
            </a:r>
          </a:p>
          <a:p>
            <a:pPr lvl="2"/>
            <a:r>
              <a:rPr lang="zh-CN" altLang="en-US" dirty="0" smtClean="0"/>
              <a:t>否则不能保证一一映射</a:t>
            </a:r>
            <a:endParaRPr lang="en-US" altLang="zh-CN" dirty="0" smtClean="0"/>
          </a:p>
          <a:p>
            <a:pPr lvl="3"/>
            <a:r>
              <a:rPr lang="zh-CN" altLang="en-US" dirty="0" smtClean="0"/>
              <a:t>例：</a:t>
            </a:r>
            <a:r>
              <a:rPr lang="en-US" altLang="zh-CN" dirty="0" smtClean="0"/>
              <a:t>a=2, b=1</a:t>
            </a:r>
            <a:r>
              <a:rPr lang="zh-CN" altLang="en-US" dirty="0" smtClean="0"/>
              <a:t>时，</a:t>
            </a:r>
            <a:r>
              <a:rPr lang="en-US" altLang="zh-CN" dirty="0" smtClean="0"/>
              <a:t>p=3-&gt;C=7; p=16-&gt;C=7</a:t>
            </a:r>
          </a:p>
          <a:p>
            <a:pPr lvl="3"/>
            <a:r>
              <a:rPr lang="zh-CN" altLang="en-US" dirty="0" smtClean="0"/>
              <a:t>不同的明文对应同一密文，无法解密</a:t>
            </a:r>
            <a:endParaRPr lang="en-US" altLang="zh-CN" dirty="0" smtClean="0"/>
          </a:p>
          <a:p>
            <a:pPr lvl="1"/>
            <a:r>
              <a:rPr lang="zh-CN" altLang="en-US" dirty="0" smtClean="0"/>
              <a:t>密钥空间大小为</a:t>
            </a:r>
            <a:r>
              <a:rPr lang="en-US" altLang="zh-CN" dirty="0" smtClean="0"/>
              <a:t>11*26=286</a:t>
            </a:r>
            <a:endParaRPr lang="zh-CN" altLang="en-US" dirty="0" smtClean="0"/>
          </a:p>
          <a:p>
            <a:endParaRPr lang="en-US" altLang="zh-CN" dirty="0" smtClean="0"/>
          </a:p>
          <a:p>
            <a:pPr lvl="1"/>
            <a:r>
              <a:rPr lang="zh-CN" altLang="en-US" dirty="0" smtClean="0"/>
              <a:t>讨论：当</a:t>
            </a:r>
            <a:r>
              <a:rPr lang="en-US" altLang="zh-CN" dirty="0" err="1" smtClean="0"/>
              <a:t>gcd</a:t>
            </a:r>
            <a:r>
              <a:rPr lang="en-US" altLang="zh-CN" dirty="0" smtClean="0"/>
              <a:t>(a,26)≠1</a:t>
            </a:r>
            <a:r>
              <a:rPr lang="zh-CN" altLang="en-US" dirty="0" smtClean="0"/>
              <a:t>时，是否可用？</a:t>
            </a:r>
            <a:endParaRPr lang="zh-CN" altLang="en-US" dirty="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12</a:t>
            </a:fld>
            <a:endParaRPr lang="en-US" altLang="zh-CN" dirty="0"/>
          </a:p>
        </p:txBody>
      </p:sp>
      <p:sp>
        <p:nvSpPr>
          <p:cNvPr id="7" name="流程图: 可选过程 6">
            <a:hlinkClick r:id="rId3"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8" name="流程图: 可选过程 7">
            <a:hlinkClick r:id="rId4"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2. </a:t>
            </a:r>
            <a:r>
              <a:rPr lang="zh-CN" altLang="en-US" sz="1000" dirty="0" smtClean="0"/>
              <a:t>置换技术</a:t>
            </a:r>
            <a:endParaRPr lang="zh-CN" altLang="en-US" sz="1000" dirty="0"/>
          </a:p>
        </p:txBody>
      </p:sp>
      <p:sp>
        <p:nvSpPr>
          <p:cNvPr id="9" name="流程图: 可选过程 8">
            <a:hlinkClick r:id="rId5"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3. </a:t>
            </a:r>
            <a:r>
              <a:rPr lang="zh-CN" altLang="en-US" sz="1000" dirty="0" smtClean="0"/>
              <a:t>乘积密码</a:t>
            </a:r>
            <a:endParaRPr lang="zh-CN" altLang="en-US" sz="1000" dirty="0"/>
          </a:p>
        </p:txBody>
      </p:sp>
      <p:sp>
        <p:nvSpPr>
          <p:cNvPr id="10" name="流程图: 可选过程 9">
            <a:hlinkClick r:id="rId6"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278123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pPr>
              <a:buNone/>
            </a:pPr>
            <a:r>
              <a:rPr lang="en-US" altLang="zh-CN" b="1" dirty="0" smtClean="0">
                <a:solidFill>
                  <a:srgbClr val="FF0000"/>
                </a:solidFill>
              </a:rPr>
              <a:t>3</a:t>
            </a:r>
            <a:r>
              <a:rPr lang="zh-CN" altLang="en-US" b="1" dirty="0" smtClean="0">
                <a:solidFill>
                  <a:srgbClr val="FF0000"/>
                </a:solidFill>
              </a:rPr>
              <a:t>、</a:t>
            </a:r>
            <a:r>
              <a:rPr lang="en-US" altLang="zh-CN" b="1" dirty="0" smtClean="0">
                <a:solidFill>
                  <a:srgbClr val="FF0000"/>
                </a:solidFill>
              </a:rPr>
              <a:t>Hill</a:t>
            </a:r>
            <a:r>
              <a:rPr lang="zh-CN" altLang="en-US" b="1" dirty="0" smtClean="0">
                <a:solidFill>
                  <a:srgbClr val="FF0000"/>
                </a:solidFill>
              </a:rPr>
              <a:t>密码</a:t>
            </a:r>
            <a:endParaRPr lang="en-US" altLang="zh-CN" b="1" dirty="0" smtClean="0">
              <a:solidFill>
                <a:srgbClr val="FF0000"/>
              </a:solidFill>
            </a:endParaRPr>
          </a:p>
          <a:p>
            <a:r>
              <a:rPr lang="zh-CN" altLang="en-US" dirty="0" smtClean="0"/>
              <a:t>密钥：</a:t>
            </a:r>
            <a:r>
              <a:rPr lang="en-US" altLang="zh-CN" dirty="0" err="1" smtClean="0"/>
              <a:t>m</a:t>
            </a:r>
            <a:r>
              <a:rPr lang="en-US" altLang="zh-CN" dirty="0" err="1" smtClean="0">
                <a:sym typeface="Symbol"/>
              </a:rPr>
              <a:t></a:t>
            </a:r>
            <a:r>
              <a:rPr lang="en-US" altLang="zh-CN" dirty="0" err="1" smtClean="0"/>
              <a:t>m</a:t>
            </a:r>
            <a:r>
              <a:rPr lang="zh-CN" altLang="en-US" dirty="0" smtClean="0"/>
              <a:t>个密钥</a:t>
            </a:r>
            <a:endParaRPr lang="en-US" altLang="zh-CN" dirty="0" smtClean="0"/>
          </a:p>
          <a:p>
            <a:r>
              <a:rPr lang="zh-CN" altLang="en-US" dirty="0" smtClean="0"/>
              <a:t>加密过程：</a:t>
            </a:r>
            <a:endParaRPr lang="en-US" altLang="zh-CN" dirty="0" smtClean="0"/>
          </a:p>
          <a:p>
            <a:pPr lvl="1"/>
            <a:r>
              <a:rPr lang="zh-CN" altLang="en-US" dirty="0" smtClean="0"/>
              <a:t>每次处理</a:t>
            </a:r>
            <a:r>
              <a:rPr lang="en-US" altLang="zh-CN" dirty="0" smtClean="0"/>
              <a:t>m</a:t>
            </a:r>
            <a:r>
              <a:rPr lang="zh-CN" altLang="en-US" dirty="0" smtClean="0"/>
              <a:t>个明文字母</a:t>
            </a:r>
            <a:endParaRPr lang="en-US" altLang="zh-CN" dirty="0" smtClean="0"/>
          </a:p>
          <a:p>
            <a:pPr lvl="1"/>
            <a:r>
              <a:rPr lang="zh-CN" altLang="en-US" dirty="0" smtClean="0"/>
              <a:t>加密规则：</a:t>
            </a:r>
            <a:endParaRPr lang="zh-CN" altLang="en-US" dirty="0"/>
          </a:p>
        </p:txBody>
      </p:sp>
      <p:graphicFrame>
        <p:nvGraphicFramePr>
          <p:cNvPr id="6" name="对象 5"/>
          <p:cNvGraphicFramePr>
            <a:graphicFrameLocks noChangeAspect="1"/>
          </p:cNvGraphicFramePr>
          <p:nvPr/>
        </p:nvGraphicFramePr>
        <p:xfrm>
          <a:off x="3507181" y="5643578"/>
          <a:ext cx="2493579" cy="484190"/>
        </p:xfrm>
        <a:graphic>
          <a:graphicData uri="http://schemas.openxmlformats.org/presentationml/2006/ole">
            <mc:AlternateContent xmlns:mc="http://schemas.openxmlformats.org/markup-compatibility/2006">
              <mc:Choice xmlns:v="urn:schemas-microsoft-com:vml" Requires="v">
                <p:oleObj spid="_x0000_s1422" name="Equation" r:id="rId3" imgW="1307880" imgH="253800" progId="Equation.DSMT4">
                  <p:embed/>
                </p:oleObj>
              </mc:Choice>
              <mc:Fallback>
                <p:oleObj name="Equation" r:id="rId3" imgW="1307880" imgH="253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7181" y="5643578"/>
                        <a:ext cx="2493579" cy="484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4254950329"/>
              </p:ext>
            </p:extLst>
          </p:nvPr>
        </p:nvGraphicFramePr>
        <p:xfrm>
          <a:off x="2339752" y="3717032"/>
          <a:ext cx="5181600" cy="1790700"/>
        </p:xfrm>
        <a:graphic>
          <a:graphicData uri="http://schemas.openxmlformats.org/presentationml/2006/ole">
            <mc:AlternateContent xmlns:mc="http://schemas.openxmlformats.org/markup-compatibility/2006">
              <mc:Choice xmlns:v="urn:schemas-microsoft-com:vml" Requires="v">
                <p:oleObj spid="_x0000_s1423" name="Equation" r:id="rId5" imgW="2717640" imgH="939600" progId="Equation.DSMT4">
                  <p:embed/>
                </p:oleObj>
              </mc:Choice>
              <mc:Fallback>
                <p:oleObj name="Equation" r:id="rId5" imgW="2717640" imgH="939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9752" y="3717032"/>
                        <a:ext cx="5181600" cy="179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8" name="灯片编号占位符 7"/>
          <p:cNvSpPr>
            <a:spLocks noGrp="1"/>
          </p:cNvSpPr>
          <p:nvPr>
            <p:ph type="sldNum" sz="quarter" idx="10"/>
          </p:nvPr>
        </p:nvSpPr>
        <p:spPr/>
        <p:txBody>
          <a:bodyPr/>
          <a:lstStyle/>
          <a:p>
            <a:pPr>
              <a:defRPr/>
            </a:pPr>
            <a:fld id="{17B7F836-6F9F-42A8-9450-B93EA774C316}" type="slidenum">
              <a:rPr lang="zh-CN" altLang="en-US" smtClean="0"/>
              <a:pPr>
                <a:defRPr/>
              </a:pPr>
              <a:t>13</a:t>
            </a:fld>
            <a:endParaRPr lang="en-US" altLang="zh-CN" dirty="0"/>
          </a:p>
        </p:txBody>
      </p:sp>
      <p:sp>
        <p:nvSpPr>
          <p:cNvPr id="9" name="流程图: 可选过程 8">
            <a:hlinkClick r:id="rId7"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10" name="流程图: 可选过程 9">
            <a:hlinkClick r:id="rId8"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2. </a:t>
            </a:r>
            <a:r>
              <a:rPr lang="zh-CN" altLang="en-US" sz="1000" dirty="0" smtClean="0"/>
              <a:t>置换技术</a:t>
            </a:r>
            <a:endParaRPr lang="zh-CN" altLang="en-US" sz="1000" dirty="0"/>
          </a:p>
        </p:txBody>
      </p:sp>
      <p:sp>
        <p:nvSpPr>
          <p:cNvPr id="11" name="流程图: 可选过程 10">
            <a:hlinkClick r:id="rId9"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3. </a:t>
            </a:r>
            <a:r>
              <a:rPr lang="zh-CN" altLang="en-US" sz="1000" dirty="0" smtClean="0"/>
              <a:t>乘积密码</a:t>
            </a:r>
            <a:endParaRPr lang="zh-CN" altLang="en-US" sz="1000" dirty="0"/>
          </a:p>
        </p:txBody>
      </p:sp>
      <p:sp>
        <p:nvSpPr>
          <p:cNvPr id="12" name="流程图: 可选过程 11">
            <a:hlinkClick r:id="rId10"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33850240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normAutofit/>
          </a:bodyPr>
          <a:lstStyle/>
          <a:p>
            <a:r>
              <a:rPr lang="zh-CN" altLang="en-US" dirty="0" smtClean="0"/>
              <a:t>解密过程：</a:t>
            </a:r>
            <a:endParaRPr lang="en-US" altLang="zh-CN" dirty="0" smtClean="0"/>
          </a:p>
          <a:p>
            <a:pPr lvl="1"/>
            <a:endParaRPr lang="en-US" altLang="zh-CN" dirty="0" smtClean="0"/>
          </a:p>
          <a:p>
            <a:pPr lvl="1"/>
            <a:r>
              <a:rPr lang="zh-CN" altLang="en-US" dirty="0" smtClean="0"/>
              <a:t>要求</a:t>
            </a:r>
            <a:r>
              <a:rPr lang="en-US" altLang="zh-CN" dirty="0" smtClean="0"/>
              <a:t>K</a:t>
            </a:r>
            <a:r>
              <a:rPr lang="zh-CN" altLang="en-US" dirty="0" smtClean="0"/>
              <a:t>矩阵可逆</a:t>
            </a:r>
            <a:endParaRPr lang="en-US" altLang="zh-CN" dirty="0" smtClean="0"/>
          </a:p>
          <a:p>
            <a:pPr lvl="1"/>
            <a:endParaRPr lang="en-US" altLang="zh-CN" dirty="0" smtClean="0"/>
          </a:p>
          <a:p>
            <a:r>
              <a:rPr lang="zh-CN" altLang="en-US" dirty="0" smtClean="0"/>
              <a:t>安全性：</a:t>
            </a:r>
            <a:endParaRPr lang="en-US" altLang="zh-CN" dirty="0" smtClean="0"/>
          </a:p>
          <a:p>
            <a:pPr lvl="1"/>
            <a:r>
              <a:rPr lang="zh-CN" altLang="en-US" dirty="0" smtClean="0"/>
              <a:t>对单字母的频率特性掩盖得很好</a:t>
            </a:r>
            <a:endParaRPr lang="en-US" altLang="zh-CN" dirty="0" smtClean="0"/>
          </a:p>
          <a:p>
            <a:pPr lvl="1"/>
            <a:r>
              <a:rPr lang="en-US" altLang="zh-CN" dirty="0" smtClean="0"/>
              <a:t>m</a:t>
            </a:r>
            <a:r>
              <a:rPr lang="zh-CN" altLang="en-US" dirty="0" smtClean="0"/>
              <a:t>越大，掩盖的频率信息越多</a:t>
            </a:r>
            <a:endParaRPr lang="en-US" altLang="zh-CN" dirty="0" smtClean="0"/>
          </a:p>
          <a:p>
            <a:pPr lvl="1"/>
            <a:r>
              <a:rPr lang="zh-CN" altLang="en-US" dirty="0" smtClean="0"/>
              <a:t>可以很好地</a:t>
            </a:r>
            <a:r>
              <a:rPr lang="zh-CN" altLang="en-US" dirty="0" smtClean="0">
                <a:solidFill>
                  <a:srgbClr val="FF0000"/>
                </a:solidFill>
              </a:rPr>
              <a:t>抵抗唯密文攻击</a:t>
            </a:r>
            <a:endParaRPr lang="en-US" altLang="zh-CN" dirty="0" smtClean="0">
              <a:solidFill>
                <a:srgbClr val="FF0000"/>
              </a:solidFill>
            </a:endParaRPr>
          </a:p>
          <a:p>
            <a:pPr lvl="1"/>
            <a:endParaRPr lang="en-US" altLang="zh-CN" dirty="0" smtClean="0"/>
          </a:p>
          <a:p>
            <a:pPr lvl="1"/>
            <a:r>
              <a:rPr lang="zh-CN" altLang="en-US" dirty="0" smtClean="0">
                <a:solidFill>
                  <a:srgbClr val="FF0000"/>
                </a:solidFill>
              </a:rPr>
              <a:t>易受已知明文攻击！</a:t>
            </a:r>
            <a:endParaRPr lang="zh-CN" altLang="en-US" dirty="0">
              <a:solidFill>
                <a:srgbClr val="FF0000"/>
              </a:solidFill>
            </a:endParaRPr>
          </a:p>
        </p:txBody>
      </p:sp>
      <p:graphicFrame>
        <p:nvGraphicFramePr>
          <p:cNvPr id="3074" name="Object 2"/>
          <p:cNvGraphicFramePr>
            <a:graphicFrameLocks noChangeAspect="1"/>
          </p:cNvGraphicFramePr>
          <p:nvPr>
            <p:extLst>
              <p:ext uri="{D42A27DB-BD31-4B8C-83A1-F6EECF244321}">
                <p14:modId xmlns:p14="http://schemas.microsoft.com/office/powerpoint/2010/main" val="1393022624"/>
              </p:ext>
            </p:extLst>
          </p:nvPr>
        </p:nvGraphicFramePr>
        <p:xfrm>
          <a:off x="3419872" y="1700808"/>
          <a:ext cx="2687638" cy="533400"/>
        </p:xfrm>
        <a:graphic>
          <a:graphicData uri="http://schemas.openxmlformats.org/presentationml/2006/ole">
            <mc:AlternateContent xmlns:mc="http://schemas.openxmlformats.org/markup-compatibility/2006">
              <mc:Choice xmlns:v="urn:schemas-microsoft-com:vml" Requires="v">
                <p:oleObj spid="_x0000_s2248" name="Equation" r:id="rId3" imgW="1409400" imgH="279360" progId="Equation.DSMT4">
                  <p:embed/>
                </p:oleObj>
              </mc:Choice>
              <mc:Fallback>
                <p:oleObj name="Equation" r:id="rId3" imgW="1409400" imgH="2793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872" y="1700808"/>
                        <a:ext cx="2687638"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14</a:t>
            </a:fld>
            <a:endParaRPr lang="en-US" altLang="zh-CN" dirty="0"/>
          </a:p>
        </p:txBody>
      </p:sp>
      <p:sp>
        <p:nvSpPr>
          <p:cNvPr id="7" name="流程图: 可选过程 6">
            <a:hlinkClick r:id="rId5"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8" name="流程图: 可选过程 7">
            <a:hlinkClick r:id="rId6"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2. </a:t>
            </a:r>
            <a:r>
              <a:rPr lang="zh-CN" altLang="en-US" sz="1000" dirty="0" smtClean="0"/>
              <a:t>置换技术</a:t>
            </a:r>
            <a:endParaRPr lang="zh-CN" altLang="en-US" sz="1000" dirty="0"/>
          </a:p>
        </p:txBody>
      </p:sp>
      <p:sp>
        <p:nvSpPr>
          <p:cNvPr id="9" name="流程图: 可选过程 8">
            <a:hlinkClick r:id="rId7"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3. </a:t>
            </a:r>
            <a:r>
              <a:rPr lang="zh-CN" altLang="en-US" sz="1000" dirty="0" smtClean="0"/>
              <a:t>乘积密码</a:t>
            </a:r>
            <a:endParaRPr lang="zh-CN" altLang="en-US" sz="1000" dirty="0"/>
          </a:p>
        </p:txBody>
      </p:sp>
      <p:sp>
        <p:nvSpPr>
          <p:cNvPr id="10" name="流程图: 可选过程 9">
            <a:hlinkClick r:id="rId8"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8874803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a:buNone/>
            </a:pPr>
            <a:r>
              <a:rPr lang="en-US" altLang="zh-CN" b="1" dirty="0" smtClean="0">
                <a:solidFill>
                  <a:srgbClr val="FF0000"/>
                </a:solidFill>
              </a:rPr>
              <a:t>4</a:t>
            </a:r>
            <a:r>
              <a:rPr lang="zh-CN" altLang="en-US" b="1" dirty="0" smtClean="0">
                <a:solidFill>
                  <a:srgbClr val="FF0000"/>
                </a:solidFill>
              </a:rPr>
              <a:t>、</a:t>
            </a:r>
            <a:r>
              <a:rPr lang="en-US" altLang="zh-CN" b="1" dirty="0" err="1" smtClean="0">
                <a:solidFill>
                  <a:srgbClr val="FF0000"/>
                </a:solidFill>
              </a:rPr>
              <a:t>Playfair</a:t>
            </a:r>
            <a:r>
              <a:rPr lang="zh-CN" altLang="en-US" b="1" dirty="0" smtClean="0">
                <a:solidFill>
                  <a:srgbClr val="FF0000"/>
                </a:solidFill>
              </a:rPr>
              <a:t>密码</a:t>
            </a:r>
            <a:endParaRPr lang="en-US" altLang="zh-CN" b="1" dirty="0" smtClean="0">
              <a:solidFill>
                <a:srgbClr val="FF0000"/>
              </a:solidFill>
            </a:endParaRPr>
          </a:p>
          <a:p>
            <a:r>
              <a:rPr lang="zh-CN" altLang="en-US" dirty="0" smtClean="0"/>
              <a:t>由</a:t>
            </a:r>
            <a:r>
              <a:rPr lang="en-AU" altLang="zh-CN" dirty="0" smtClean="0">
                <a:latin typeface="+mn-ea"/>
              </a:rPr>
              <a:t>Charles Wheatstone</a:t>
            </a:r>
            <a:r>
              <a:rPr lang="zh-CN" altLang="en-US" dirty="0" smtClean="0">
                <a:latin typeface="+mn-ea"/>
              </a:rPr>
              <a:t>于</a:t>
            </a:r>
            <a:r>
              <a:rPr lang="en-AU" altLang="zh-CN" dirty="0" smtClean="0">
                <a:latin typeface="+mn-ea"/>
              </a:rPr>
              <a:t>1854</a:t>
            </a:r>
            <a:r>
              <a:rPr lang="zh-CN" altLang="en-US" dirty="0" smtClean="0">
                <a:latin typeface="+mn-ea"/>
              </a:rPr>
              <a:t>年发明</a:t>
            </a:r>
            <a:r>
              <a:rPr lang="en-AU" altLang="zh-CN" dirty="0" smtClean="0">
                <a:latin typeface="+mn-ea"/>
              </a:rPr>
              <a:t>,</a:t>
            </a:r>
            <a:r>
              <a:rPr lang="zh-CN" altLang="en-US" dirty="0" smtClean="0">
                <a:latin typeface="+mn-ea"/>
              </a:rPr>
              <a:t>用他的朋友</a:t>
            </a:r>
            <a:r>
              <a:rPr lang="en-AU" altLang="zh-CN" dirty="0" smtClean="0">
                <a:latin typeface="+mn-ea"/>
              </a:rPr>
              <a:t>Baron </a:t>
            </a:r>
            <a:r>
              <a:rPr lang="en-AU" altLang="zh-CN" dirty="0" err="1" smtClean="0">
                <a:latin typeface="+mn-ea"/>
              </a:rPr>
              <a:t>Playfair</a:t>
            </a:r>
            <a:r>
              <a:rPr lang="zh-CN" altLang="en-US" dirty="0" smtClean="0">
                <a:latin typeface="+mn-ea"/>
              </a:rPr>
              <a:t>命名。</a:t>
            </a:r>
            <a:endParaRPr lang="en-US" altLang="zh-CN" dirty="0" smtClean="0">
              <a:latin typeface="+mn-ea"/>
            </a:endParaRPr>
          </a:p>
          <a:p>
            <a:r>
              <a:rPr lang="zh-CN" altLang="en-US" dirty="0" smtClean="0">
                <a:latin typeface="+mn-ea"/>
              </a:rPr>
              <a:t>密钥矩阵：以</a:t>
            </a:r>
            <a:r>
              <a:rPr lang="en-AU" altLang="zh-CN" dirty="0">
                <a:latin typeface="+mn-ea"/>
              </a:rPr>
              <a:t>MONARCHY</a:t>
            </a:r>
            <a:r>
              <a:rPr lang="zh-CN" altLang="en-US" dirty="0" smtClean="0">
                <a:latin typeface="+mn-ea"/>
              </a:rPr>
              <a:t>为例</a:t>
            </a:r>
            <a:endParaRPr lang="en-US" altLang="zh-CN" dirty="0" smtClean="0">
              <a:latin typeface="+mn-ea"/>
            </a:endParaRPr>
          </a:p>
          <a:p>
            <a:pPr lvl="1"/>
            <a:r>
              <a:rPr lang="en-US" altLang="zh-CN" dirty="0" smtClean="0">
                <a:latin typeface="+mn-ea"/>
              </a:rPr>
              <a:t>5×5</a:t>
            </a:r>
            <a:r>
              <a:rPr lang="zh-CN" altLang="en-US" dirty="0" smtClean="0">
                <a:latin typeface="+mn-ea"/>
              </a:rPr>
              <a:t>矩阵</a:t>
            </a:r>
            <a:endParaRPr lang="en-US" altLang="zh-CN" dirty="0" smtClean="0">
              <a:latin typeface="+mn-ea"/>
            </a:endParaRPr>
          </a:p>
          <a:p>
            <a:pPr lvl="1"/>
            <a:r>
              <a:rPr lang="zh-CN" altLang="en-US" dirty="0" smtClean="0">
                <a:latin typeface="+mn-ea"/>
              </a:rPr>
              <a:t>先填入密钥字母（不重复）</a:t>
            </a:r>
            <a:endParaRPr lang="en-US" altLang="zh-CN" dirty="0" smtClean="0">
              <a:latin typeface="+mn-ea"/>
            </a:endParaRPr>
          </a:p>
          <a:p>
            <a:pPr lvl="1"/>
            <a:r>
              <a:rPr lang="zh-CN" altLang="en-US" dirty="0" smtClean="0">
                <a:latin typeface="+mn-ea"/>
              </a:rPr>
              <a:t>再在剩余位置填入其它字母</a:t>
            </a:r>
            <a:endParaRPr lang="en-US" altLang="zh-CN" dirty="0" smtClean="0">
              <a:latin typeface="+mn-ea"/>
            </a:endParaRPr>
          </a:p>
          <a:p>
            <a:endParaRPr lang="en-US" altLang="zh-CN" dirty="0" smtClean="0">
              <a:latin typeface="+mn-ea"/>
            </a:endParaRPr>
          </a:p>
        </p:txBody>
      </p:sp>
      <p:graphicFrame>
        <p:nvGraphicFramePr>
          <p:cNvPr id="6" name="Group 1102"/>
          <p:cNvGraphicFramePr>
            <a:graphicFrameLocks/>
          </p:cNvGraphicFramePr>
          <p:nvPr>
            <p:extLst>
              <p:ext uri="{D42A27DB-BD31-4B8C-83A1-F6EECF244321}">
                <p14:modId xmlns:p14="http://schemas.microsoft.com/office/powerpoint/2010/main" val="426481695"/>
              </p:ext>
            </p:extLst>
          </p:nvPr>
        </p:nvGraphicFramePr>
        <p:xfrm>
          <a:off x="5249712" y="5113800"/>
          <a:ext cx="3714776" cy="457200"/>
        </p:xfrm>
        <a:graphic>
          <a:graphicData uri="http://schemas.openxmlformats.org/drawingml/2006/table">
            <a:tbl>
              <a:tblPr/>
              <a:tblGrid>
                <a:gridCol w="714380"/>
                <a:gridCol w="714380"/>
                <a:gridCol w="785818"/>
                <a:gridCol w="785818"/>
                <a:gridCol w="714380"/>
              </a:tblGrid>
              <a:tr h="363446">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2400" b="1" i="0" u="none" strike="noStrike" cap="none" normalizeH="0" baseline="0" dirty="0" smtClean="0">
                          <a:ln>
                            <a:noFill/>
                          </a:ln>
                          <a:solidFill>
                            <a:srgbClr val="0000FF"/>
                          </a:solidFill>
                          <a:effectLst/>
                          <a:latin typeface="+mn-ea"/>
                          <a:ea typeface="+mn-ea"/>
                        </a:rPr>
                        <a:t>U</a:t>
                      </a:r>
                      <a:endParaRPr kumimoji="0" lang="en-US" altLang="zh-CN" sz="2400" b="1" i="0" u="none" strike="noStrike" cap="none" normalizeH="0" baseline="0" dirty="0" smtClean="0">
                        <a:ln>
                          <a:noFill/>
                        </a:ln>
                        <a:solidFill>
                          <a:srgbClr val="0000FF"/>
                        </a:solidFill>
                        <a:effectLst/>
                        <a:latin typeface="+mn-ea"/>
                        <a:ea typeface="+mn-ea"/>
                      </a:endParaRP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2400" b="1" i="0" u="none" strike="noStrike" cap="none" normalizeH="0" baseline="0" smtClean="0">
                          <a:ln>
                            <a:noFill/>
                          </a:ln>
                          <a:solidFill>
                            <a:srgbClr val="0000FF"/>
                          </a:solidFill>
                          <a:effectLst/>
                          <a:latin typeface="+mn-ea"/>
                          <a:ea typeface="+mn-ea"/>
                        </a:rPr>
                        <a:t>V</a:t>
                      </a:r>
                      <a:endParaRPr kumimoji="0" lang="en-US" altLang="zh-CN" sz="2400" b="1" i="0" u="none" strike="noStrike" cap="none" normalizeH="0" baseline="0" smtClean="0">
                        <a:ln>
                          <a:noFill/>
                        </a:ln>
                        <a:solidFill>
                          <a:srgbClr val="0000FF"/>
                        </a:solidFill>
                        <a:effectLst/>
                        <a:latin typeface="+mn-ea"/>
                        <a:ea typeface="+mn-ea"/>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2400" b="1" i="0" u="none" strike="noStrike" cap="none" normalizeH="0" baseline="0" dirty="0" smtClean="0">
                          <a:ln>
                            <a:noFill/>
                          </a:ln>
                          <a:solidFill>
                            <a:srgbClr val="0000FF"/>
                          </a:solidFill>
                          <a:effectLst/>
                          <a:latin typeface="+mn-ea"/>
                          <a:ea typeface="+mn-ea"/>
                        </a:rPr>
                        <a:t>W</a:t>
                      </a:r>
                      <a:endParaRPr kumimoji="0" lang="en-US" altLang="zh-CN" sz="2400" b="1" i="0" u="none" strike="noStrike" cap="none" normalizeH="0" baseline="0" dirty="0" smtClean="0">
                        <a:ln>
                          <a:noFill/>
                        </a:ln>
                        <a:solidFill>
                          <a:srgbClr val="0000FF"/>
                        </a:solidFill>
                        <a:effectLst/>
                        <a:latin typeface="+mn-ea"/>
                        <a:ea typeface="+mn-ea"/>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2400" b="1" i="0" u="none" strike="noStrike" cap="none" normalizeH="0" baseline="0" dirty="0" smtClean="0">
                          <a:ln>
                            <a:noFill/>
                          </a:ln>
                          <a:solidFill>
                            <a:srgbClr val="0000FF"/>
                          </a:solidFill>
                          <a:effectLst/>
                          <a:latin typeface="+mn-ea"/>
                          <a:ea typeface="+mn-ea"/>
                        </a:rPr>
                        <a:t>X</a:t>
                      </a:r>
                      <a:endParaRPr kumimoji="0" lang="en-US" altLang="zh-CN" sz="2400" b="1" i="0" u="none" strike="noStrike" cap="none" normalizeH="0" baseline="0" dirty="0" smtClean="0">
                        <a:ln>
                          <a:noFill/>
                        </a:ln>
                        <a:solidFill>
                          <a:srgbClr val="0000FF"/>
                        </a:solidFill>
                        <a:effectLst/>
                        <a:latin typeface="+mn-ea"/>
                        <a:ea typeface="+mn-ea"/>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2400" b="1" i="0" u="none" strike="noStrike" cap="none" normalizeH="0" baseline="0" dirty="0" smtClean="0">
                          <a:ln>
                            <a:noFill/>
                          </a:ln>
                          <a:solidFill>
                            <a:srgbClr val="0000FF"/>
                          </a:solidFill>
                          <a:effectLst/>
                          <a:latin typeface="+mn-ea"/>
                          <a:ea typeface="+mn-ea"/>
                        </a:rPr>
                        <a:t>Z</a:t>
                      </a:r>
                      <a:endParaRPr kumimoji="0" lang="en-US" altLang="zh-CN" sz="2400" b="1" i="0" u="none" strike="noStrike" cap="none" normalizeH="0" baseline="0" dirty="0" smtClean="0">
                        <a:ln>
                          <a:noFill/>
                        </a:ln>
                        <a:solidFill>
                          <a:srgbClr val="0000FF"/>
                        </a:solidFill>
                        <a:effectLst/>
                        <a:latin typeface="+mn-ea"/>
                        <a:ea typeface="+mn-ea"/>
                      </a:endParaRP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r>
            </a:tbl>
          </a:graphicData>
        </a:graphic>
      </p:graphicFrame>
      <p:graphicFrame>
        <p:nvGraphicFramePr>
          <p:cNvPr id="7" name="Group 1102"/>
          <p:cNvGraphicFramePr>
            <a:graphicFrameLocks/>
          </p:cNvGraphicFramePr>
          <p:nvPr>
            <p:extLst>
              <p:ext uri="{D42A27DB-BD31-4B8C-83A1-F6EECF244321}">
                <p14:modId xmlns:p14="http://schemas.microsoft.com/office/powerpoint/2010/main" val="2357391017"/>
              </p:ext>
            </p:extLst>
          </p:nvPr>
        </p:nvGraphicFramePr>
        <p:xfrm>
          <a:off x="5249712" y="3284984"/>
          <a:ext cx="3714776" cy="457200"/>
        </p:xfrm>
        <a:graphic>
          <a:graphicData uri="http://schemas.openxmlformats.org/drawingml/2006/table">
            <a:tbl>
              <a:tblPr/>
              <a:tblGrid>
                <a:gridCol w="714380"/>
                <a:gridCol w="714380"/>
                <a:gridCol w="785818"/>
                <a:gridCol w="785818"/>
                <a:gridCol w="714380"/>
              </a:tblGrid>
              <a:tr h="363446">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2400" b="1" i="0" u="none" strike="noStrike" cap="none" normalizeH="0" baseline="0" dirty="0" smtClean="0">
                          <a:ln>
                            <a:noFill/>
                          </a:ln>
                          <a:solidFill>
                            <a:srgbClr val="FF0000"/>
                          </a:solidFill>
                          <a:effectLst/>
                          <a:latin typeface="+mn-ea"/>
                          <a:ea typeface="+mn-ea"/>
                        </a:rPr>
                        <a:t>M</a:t>
                      </a:r>
                      <a:endParaRPr kumimoji="0" lang="en-US" altLang="zh-CN" sz="2400" b="1" i="0" u="none" strike="noStrike" cap="none" normalizeH="0" baseline="0" dirty="0" smtClean="0">
                        <a:ln>
                          <a:noFill/>
                        </a:ln>
                        <a:solidFill>
                          <a:srgbClr val="FF0000"/>
                        </a:solidFill>
                        <a:effectLst/>
                        <a:latin typeface="+mn-ea"/>
                        <a:ea typeface="+mn-ea"/>
                      </a:endParaRP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2400" b="1" i="0" u="none" strike="noStrike" cap="none" normalizeH="0" baseline="0" dirty="0" smtClean="0">
                          <a:ln>
                            <a:noFill/>
                          </a:ln>
                          <a:solidFill>
                            <a:srgbClr val="FF0000"/>
                          </a:solidFill>
                          <a:effectLst/>
                          <a:latin typeface="+mn-ea"/>
                          <a:ea typeface="+mn-ea"/>
                        </a:rPr>
                        <a:t>O</a:t>
                      </a:r>
                      <a:endParaRPr kumimoji="0" lang="en-US" altLang="zh-CN" sz="2400" b="1" i="0" u="none" strike="noStrike" cap="none" normalizeH="0" baseline="0" dirty="0" smtClean="0">
                        <a:ln>
                          <a:noFill/>
                        </a:ln>
                        <a:solidFill>
                          <a:srgbClr val="FF0000"/>
                        </a:solidFill>
                        <a:effectLst/>
                        <a:latin typeface="+mn-ea"/>
                        <a:ea typeface="+mn-ea"/>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2400" b="1" i="0" u="none" strike="noStrike" cap="none" normalizeH="0" baseline="0" dirty="0" smtClean="0">
                          <a:ln>
                            <a:noFill/>
                          </a:ln>
                          <a:solidFill>
                            <a:srgbClr val="FF0000"/>
                          </a:solidFill>
                          <a:effectLst/>
                          <a:latin typeface="+mn-ea"/>
                          <a:ea typeface="+mn-ea"/>
                        </a:rPr>
                        <a:t>N</a:t>
                      </a:r>
                      <a:endParaRPr kumimoji="0" lang="en-US" altLang="zh-CN" sz="2400" b="1" i="0" u="none" strike="noStrike" cap="none" normalizeH="0" baseline="0" dirty="0" smtClean="0">
                        <a:ln>
                          <a:noFill/>
                        </a:ln>
                        <a:solidFill>
                          <a:srgbClr val="FF0000"/>
                        </a:solidFill>
                        <a:effectLst/>
                        <a:latin typeface="+mn-ea"/>
                        <a:ea typeface="+mn-ea"/>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2400" b="1" i="0" u="none" strike="noStrike" cap="none" normalizeH="0" baseline="0" smtClean="0">
                          <a:ln>
                            <a:noFill/>
                          </a:ln>
                          <a:solidFill>
                            <a:srgbClr val="FF0000"/>
                          </a:solidFill>
                          <a:effectLst/>
                          <a:latin typeface="+mn-ea"/>
                          <a:ea typeface="+mn-ea"/>
                        </a:rPr>
                        <a:t>A</a:t>
                      </a:r>
                      <a:endParaRPr kumimoji="0" lang="en-US" altLang="zh-CN" sz="2400" b="1" i="0" u="none" strike="noStrike" cap="none" normalizeH="0" baseline="0" smtClean="0">
                        <a:ln>
                          <a:noFill/>
                        </a:ln>
                        <a:solidFill>
                          <a:srgbClr val="FF0000"/>
                        </a:solidFill>
                        <a:effectLst/>
                        <a:latin typeface="+mn-ea"/>
                        <a:ea typeface="+mn-ea"/>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2400" b="1" i="0" u="none" strike="noStrike" cap="none" normalizeH="0" baseline="0" dirty="0" smtClean="0">
                          <a:ln>
                            <a:noFill/>
                          </a:ln>
                          <a:solidFill>
                            <a:srgbClr val="FF0000"/>
                          </a:solidFill>
                          <a:effectLst/>
                          <a:latin typeface="+mn-ea"/>
                          <a:ea typeface="+mn-ea"/>
                        </a:rPr>
                        <a:t>R</a:t>
                      </a:r>
                      <a:endParaRPr kumimoji="0" lang="en-US" altLang="zh-CN" sz="2400" b="1" i="0" u="none" strike="noStrike" cap="none" normalizeH="0" baseline="0" dirty="0" smtClean="0">
                        <a:ln>
                          <a:noFill/>
                        </a:ln>
                        <a:solidFill>
                          <a:srgbClr val="FF0000"/>
                        </a:solidFill>
                        <a:effectLst/>
                        <a:latin typeface="+mn-ea"/>
                        <a:ea typeface="+mn-ea"/>
                      </a:endParaRP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bl>
          </a:graphicData>
        </a:graphic>
      </p:graphicFrame>
      <p:graphicFrame>
        <p:nvGraphicFramePr>
          <p:cNvPr id="8" name="Group 1102"/>
          <p:cNvGraphicFramePr>
            <a:graphicFrameLocks/>
          </p:cNvGraphicFramePr>
          <p:nvPr>
            <p:extLst>
              <p:ext uri="{D42A27DB-BD31-4B8C-83A1-F6EECF244321}">
                <p14:modId xmlns:p14="http://schemas.microsoft.com/office/powerpoint/2010/main" val="863230738"/>
              </p:ext>
            </p:extLst>
          </p:nvPr>
        </p:nvGraphicFramePr>
        <p:xfrm>
          <a:off x="5249712" y="3285000"/>
          <a:ext cx="3714776" cy="2286000"/>
        </p:xfrm>
        <a:graphic>
          <a:graphicData uri="http://schemas.openxmlformats.org/drawingml/2006/table">
            <a:tbl>
              <a:tblPr/>
              <a:tblGrid>
                <a:gridCol w="714380"/>
                <a:gridCol w="714380"/>
                <a:gridCol w="785818"/>
                <a:gridCol w="785818"/>
                <a:gridCol w="714380"/>
              </a:tblGrid>
              <a:tr h="363446">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altLang="zh-CN" sz="2400" b="0" i="0" u="none" strike="noStrike" cap="none" normalizeH="0" baseline="0" dirty="0" smtClean="0">
                        <a:ln>
                          <a:noFill/>
                        </a:ln>
                        <a:solidFill>
                          <a:schemeClr val="tx1"/>
                        </a:solidFill>
                        <a:effectLst/>
                        <a:latin typeface="Courier New" pitchFamily="49" charset="0"/>
                        <a:ea typeface="黑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altLang="zh-CN" sz="2400" b="0" i="0" u="none" strike="noStrike" cap="none" normalizeH="0" baseline="0" dirty="0" smtClean="0">
                        <a:ln>
                          <a:noFill/>
                        </a:ln>
                        <a:solidFill>
                          <a:schemeClr val="tx1"/>
                        </a:solidFill>
                        <a:effectLst/>
                        <a:latin typeface="Courier New" pitchFamily="49"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altLang="zh-CN" sz="2400" b="0" i="0" u="none" strike="noStrike" cap="none" normalizeH="0" baseline="0" dirty="0" smtClean="0">
                        <a:ln>
                          <a:noFill/>
                        </a:ln>
                        <a:solidFill>
                          <a:schemeClr val="tx1"/>
                        </a:solidFill>
                        <a:effectLst/>
                        <a:latin typeface="Courier New" pitchFamily="49"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altLang="zh-CN" sz="2400" b="0" i="0" u="none" strike="noStrike" cap="none" normalizeH="0" baseline="0" dirty="0" smtClean="0">
                        <a:ln>
                          <a:noFill/>
                        </a:ln>
                        <a:solidFill>
                          <a:schemeClr val="tx1"/>
                        </a:solidFill>
                        <a:effectLst/>
                        <a:latin typeface="Courier New" pitchFamily="49"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altLang="zh-CN" sz="2400" b="0" i="0" u="none" strike="noStrike" cap="none" normalizeH="0" baseline="0" smtClean="0">
                        <a:ln>
                          <a:noFill/>
                        </a:ln>
                        <a:solidFill>
                          <a:schemeClr val="tx1"/>
                        </a:solidFill>
                        <a:effectLst/>
                        <a:latin typeface="Courier New" pitchFamily="49"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3446">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altLang="zh-CN" sz="2400" b="0" i="0" u="none" strike="noStrike" cap="none" normalizeH="0" baseline="0" smtClean="0">
                        <a:ln>
                          <a:noFill/>
                        </a:ln>
                        <a:solidFill>
                          <a:schemeClr val="tx1"/>
                        </a:solidFill>
                        <a:effectLst/>
                        <a:latin typeface="Courier New" pitchFamily="49" charset="0"/>
                        <a:ea typeface="黑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altLang="zh-CN" sz="2400" b="0" i="0" u="none" strike="noStrike" cap="none" normalizeH="0" baseline="0" dirty="0" smtClean="0">
                        <a:ln>
                          <a:noFill/>
                        </a:ln>
                        <a:solidFill>
                          <a:schemeClr val="tx1"/>
                        </a:solidFill>
                        <a:effectLst/>
                        <a:latin typeface="Courier New" pitchFamily="49"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altLang="zh-CN" sz="2400" b="0" i="0" u="none" strike="noStrike" cap="none" normalizeH="0" baseline="0" dirty="0" smtClean="0">
                        <a:ln>
                          <a:noFill/>
                        </a:ln>
                        <a:solidFill>
                          <a:schemeClr val="tx1"/>
                        </a:solidFill>
                        <a:effectLst/>
                        <a:latin typeface="Courier New" pitchFamily="49"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altLang="zh-CN" sz="2400" b="0" i="0" u="none" strike="noStrike" cap="none" normalizeH="0" baseline="0" dirty="0" smtClean="0">
                        <a:ln>
                          <a:noFill/>
                        </a:ln>
                        <a:solidFill>
                          <a:schemeClr val="tx1"/>
                        </a:solidFill>
                        <a:effectLst/>
                        <a:latin typeface="Courier New" pitchFamily="49"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altLang="zh-CN" sz="2400" b="0" i="0" u="none" strike="noStrike" cap="none" normalizeH="0" baseline="0" dirty="0" smtClean="0">
                        <a:ln>
                          <a:noFill/>
                        </a:ln>
                        <a:solidFill>
                          <a:schemeClr val="tx1"/>
                        </a:solidFill>
                        <a:effectLst/>
                        <a:latin typeface="Courier New" pitchFamily="49"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2327">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altLang="zh-CN" sz="2400" b="0" i="0" u="none" strike="noStrike" cap="none" normalizeH="0" baseline="0" dirty="0" smtClean="0">
                        <a:ln>
                          <a:noFill/>
                        </a:ln>
                        <a:solidFill>
                          <a:schemeClr val="tx1"/>
                        </a:solidFill>
                        <a:effectLst/>
                        <a:latin typeface="Courier New" pitchFamily="49" charset="0"/>
                        <a:ea typeface="黑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altLang="zh-CN" sz="2400" b="0" i="0" u="none" strike="noStrike" cap="none" normalizeH="0" baseline="0" dirty="0" smtClean="0">
                        <a:ln>
                          <a:noFill/>
                        </a:ln>
                        <a:solidFill>
                          <a:schemeClr val="tx1"/>
                        </a:solidFill>
                        <a:effectLst/>
                        <a:latin typeface="Courier New" pitchFamily="49"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altLang="zh-CN" sz="2400" b="0" i="0" u="none" strike="noStrike" cap="none" normalizeH="0" baseline="0" smtClean="0">
                        <a:ln>
                          <a:noFill/>
                        </a:ln>
                        <a:solidFill>
                          <a:schemeClr val="tx1"/>
                        </a:solidFill>
                        <a:effectLst/>
                        <a:latin typeface="Courier New" pitchFamily="49"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altLang="zh-CN" sz="2400" b="0" i="0" u="none" strike="noStrike" cap="none" normalizeH="0" baseline="0" dirty="0" smtClean="0">
                        <a:ln>
                          <a:noFill/>
                        </a:ln>
                        <a:solidFill>
                          <a:schemeClr val="tx1"/>
                        </a:solidFill>
                        <a:effectLst/>
                        <a:latin typeface="Courier New" pitchFamily="49"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altLang="zh-CN" sz="2400" b="0" i="0" u="none" strike="noStrike" cap="none" normalizeH="0" baseline="0" dirty="0" smtClean="0">
                        <a:ln>
                          <a:noFill/>
                        </a:ln>
                        <a:solidFill>
                          <a:schemeClr val="tx1"/>
                        </a:solidFill>
                        <a:effectLst/>
                        <a:latin typeface="Courier New" pitchFamily="49"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3446">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altLang="zh-CN" sz="2400" b="0" i="0" u="none" strike="noStrike" cap="none" normalizeH="0" baseline="0" smtClean="0">
                        <a:ln>
                          <a:noFill/>
                        </a:ln>
                        <a:solidFill>
                          <a:schemeClr val="tx1"/>
                        </a:solidFill>
                        <a:effectLst/>
                        <a:latin typeface="Courier New" pitchFamily="49" charset="0"/>
                        <a:ea typeface="黑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altLang="zh-CN" sz="2400" b="0" i="0" u="none" strike="noStrike" cap="none" normalizeH="0" baseline="0" dirty="0" smtClean="0">
                        <a:ln>
                          <a:noFill/>
                        </a:ln>
                        <a:solidFill>
                          <a:schemeClr val="tx1"/>
                        </a:solidFill>
                        <a:effectLst/>
                        <a:latin typeface="Courier New" pitchFamily="49"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altLang="zh-CN" sz="2400" b="0" i="0" u="none" strike="noStrike" cap="none" normalizeH="0" baseline="0" dirty="0" smtClean="0">
                        <a:ln>
                          <a:noFill/>
                        </a:ln>
                        <a:solidFill>
                          <a:schemeClr val="tx1"/>
                        </a:solidFill>
                        <a:effectLst/>
                        <a:latin typeface="Courier New" pitchFamily="49"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altLang="zh-CN" sz="2400" b="0" i="0" u="none" strike="noStrike" cap="none" normalizeH="0" baseline="0" dirty="0" smtClean="0">
                        <a:ln>
                          <a:noFill/>
                        </a:ln>
                        <a:solidFill>
                          <a:schemeClr val="tx1"/>
                        </a:solidFill>
                        <a:effectLst/>
                        <a:latin typeface="Courier New" pitchFamily="49"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altLang="zh-CN" sz="2400" b="0" i="0" u="none" strike="noStrike" cap="none" normalizeH="0" baseline="0" dirty="0" smtClean="0">
                        <a:ln>
                          <a:noFill/>
                        </a:ln>
                        <a:solidFill>
                          <a:schemeClr val="tx1"/>
                        </a:solidFill>
                        <a:effectLst/>
                        <a:latin typeface="Courier New" pitchFamily="49"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3446">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altLang="zh-CN" sz="2400" b="0" i="0" u="none" strike="noStrike" cap="none" normalizeH="0" baseline="0" smtClean="0">
                        <a:ln>
                          <a:noFill/>
                        </a:ln>
                        <a:solidFill>
                          <a:schemeClr val="tx1"/>
                        </a:solidFill>
                        <a:effectLst/>
                        <a:latin typeface="Courier New" pitchFamily="49" charset="0"/>
                        <a:ea typeface="黑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altLang="zh-CN" sz="2400" b="0" i="0" u="none" strike="noStrike" cap="none" normalizeH="0" baseline="0" dirty="0" smtClean="0">
                        <a:ln>
                          <a:noFill/>
                        </a:ln>
                        <a:solidFill>
                          <a:schemeClr val="tx1"/>
                        </a:solidFill>
                        <a:effectLst/>
                        <a:latin typeface="Courier New" pitchFamily="49"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altLang="zh-CN" sz="2400" b="0" i="0" u="none" strike="noStrike" cap="none" normalizeH="0" baseline="0" dirty="0" smtClean="0">
                        <a:ln>
                          <a:noFill/>
                        </a:ln>
                        <a:solidFill>
                          <a:schemeClr val="tx1"/>
                        </a:solidFill>
                        <a:effectLst/>
                        <a:latin typeface="Courier New" pitchFamily="49"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altLang="zh-CN" sz="2400" b="0" i="0" u="none" strike="noStrike" cap="none" normalizeH="0" baseline="0" dirty="0" smtClean="0">
                        <a:ln>
                          <a:noFill/>
                        </a:ln>
                        <a:solidFill>
                          <a:schemeClr val="tx1"/>
                        </a:solidFill>
                        <a:effectLst/>
                        <a:latin typeface="Courier New" pitchFamily="49"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altLang="zh-CN" sz="2400" b="0" i="0" u="none" strike="noStrike" cap="none" normalizeH="0" baseline="0" dirty="0" smtClean="0">
                        <a:ln>
                          <a:noFill/>
                        </a:ln>
                        <a:solidFill>
                          <a:schemeClr val="tx1"/>
                        </a:solidFill>
                        <a:effectLst/>
                        <a:latin typeface="Courier New" pitchFamily="49"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9" name="Group 1102"/>
          <p:cNvGraphicFramePr>
            <a:graphicFrameLocks/>
          </p:cNvGraphicFramePr>
          <p:nvPr>
            <p:extLst>
              <p:ext uri="{D42A27DB-BD31-4B8C-83A1-F6EECF244321}">
                <p14:modId xmlns:p14="http://schemas.microsoft.com/office/powerpoint/2010/main" val="217809502"/>
              </p:ext>
            </p:extLst>
          </p:nvPr>
        </p:nvGraphicFramePr>
        <p:xfrm>
          <a:off x="5249712" y="3756478"/>
          <a:ext cx="2214578" cy="457200"/>
        </p:xfrm>
        <a:graphic>
          <a:graphicData uri="http://schemas.openxmlformats.org/drawingml/2006/table">
            <a:tbl>
              <a:tblPr/>
              <a:tblGrid>
                <a:gridCol w="714380"/>
                <a:gridCol w="714380"/>
                <a:gridCol w="785818"/>
              </a:tblGrid>
              <a:tr h="363446">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400" b="1" i="0" u="none" strike="noStrike" cap="none" normalizeH="0" baseline="0" dirty="0" smtClean="0">
                          <a:ln>
                            <a:noFill/>
                          </a:ln>
                          <a:solidFill>
                            <a:srgbClr val="FF0000"/>
                          </a:solidFill>
                          <a:effectLst/>
                          <a:latin typeface="+mn-ea"/>
                          <a:ea typeface="+mn-ea"/>
                        </a:rPr>
                        <a:t>C</a:t>
                      </a: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2400" b="1" i="0" u="none" strike="noStrike" cap="none" normalizeH="0" baseline="0" dirty="0" smtClean="0">
                          <a:ln>
                            <a:noFill/>
                          </a:ln>
                          <a:solidFill>
                            <a:srgbClr val="FF0000"/>
                          </a:solidFill>
                          <a:effectLst/>
                          <a:latin typeface="+mn-ea"/>
                          <a:ea typeface="+mn-ea"/>
                        </a:rPr>
                        <a:t>H</a:t>
                      </a:r>
                      <a:endParaRPr kumimoji="0" lang="en-US" altLang="zh-CN" sz="2400" b="1" i="0" u="none" strike="noStrike" cap="none" normalizeH="0" baseline="0" dirty="0" smtClean="0">
                        <a:ln>
                          <a:noFill/>
                        </a:ln>
                        <a:solidFill>
                          <a:srgbClr val="FF0000"/>
                        </a:solidFill>
                        <a:effectLst/>
                        <a:latin typeface="+mn-ea"/>
                        <a:ea typeface="+mn-ea"/>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2400" b="1" i="0" u="none" strike="noStrike" cap="none" normalizeH="0" baseline="0" dirty="0" smtClean="0">
                          <a:ln>
                            <a:noFill/>
                          </a:ln>
                          <a:solidFill>
                            <a:srgbClr val="FF0000"/>
                          </a:solidFill>
                          <a:effectLst/>
                          <a:latin typeface="+mn-ea"/>
                          <a:ea typeface="+mn-ea"/>
                        </a:rPr>
                        <a:t>Y</a:t>
                      </a:r>
                      <a:endParaRPr kumimoji="0" lang="en-US" altLang="zh-CN" sz="2400" b="1" i="0" u="none" strike="noStrike" cap="none" normalizeH="0" baseline="0" dirty="0" smtClean="0">
                        <a:ln>
                          <a:noFill/>
                        </a:ln>
                        <a:solidFill>
                          <a:srgbClr val="FF0000"/>
                        </a:solidFill>
                        <a:effectLst/>
                        <a:latin typeface="+mn-ea"/>
                        <a:ea typeface="+mn-ea"/>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bl>
          </a:graphicData>
        </a:graphic>
      </p:graphicFrame>
      <p:graphicFrame>
        <p:nvGraphicFramePr>
          <p:cNvPr id="10" name="Group 1102"/>
          <p:cNvGraphicFramePr>
            <a:graphicFrameLocks/>
          </p:cNvGraphicFramePr>
          <p:nvPr>
            <p:extLst>
              <p:ext uri="{D42A27DB-BD31-4B8C-83A1-F6EECF244321}">
                <p14:modId xmlns:p14="http://schemas.microsoft.com/office/powerpoint/2010/main" val="1714768788"/>
              </p:ext>
            </p:extLst>
          </p:nvPr>
        </p:nvGraphicFramePr>
        <p:xfrm>
          <a:off x="7464290" y="3756478"/>
          <a:ext cx="1500198" cy="457200"/>
        </p:xfrm>
        <a:graphic>
          <a:graphicData uri="http://schemas.openxmlformats.org/drawingml/2006/table">
            <a:tbl>
              <a:tblPr/>
              <a:tblGrid>
                <a:gridCol w="785818"/>
                <a:gridCol w="714380"/>
              </a:tblGrid>
              <a:tr h="363446">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2400" b="1" i="0" u="none" strike="noStrike" cap="none" normalizeH="0" baseline="0" dirty="0" smtClean="0">
                          <a:ln>
                            <a:noFill/>
                          </a:ln>
                          <a:solidFill>
                            <a:srgbClr val="0000FF"/>
                          </a:solidFill>
                          <a:effectLst/>
                          <a:latin typeface="+mn-ea"/>
                          <a:ea typeface="+mn-ea"/>
                        </a:rPr>
                        <a:t>B</a:t>
                      </a:r>
                      <a:endParaRPr kumimoji="0" lang="en-US" altLang="zh-CN" sz="2400" b="1" i="0" u="none" strike="noStrike" cap="none" normalizeH="0" baseline="0" dirty="0" smtClean="0">
                        <a:ln>
                          <a:noFill/>
                        </a:ln>
                        <a:solidFill>
                          <a:srgbClr val="0000FF"/>
                        </a:solidFill>
                        <a:effectLst/>
                        <a:latin typeface="+mn-ea"/>
                        <a:ea typeface="+mn-ea"/>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2400" b="1" i="0" u="none" strike="noStrike" cap="none" normalizeH="0" baseline="0" dirty="0" smtClean="0">
                          <a:ln>
                            <a:noFill/>
                          </a:ln>
                          <a:solidFill>
                            <a:srgbClr val="0000FF"/>
                          </a:solidFill>
                          <a:effectLst/>
                          <a:latin typeface="+mn-ea"/>
                          <a:ea typeface="+mn-ea"/>
                        </a:rPr>
                        <a:t>D</a:t>
                      </a:r>
                      <a:endParaRPr kumimoji="0" lang="en-US" altLang="zh-CN" sz="2400" b="1" i="0" u="none" strike="noStrike" cap="none" normalizeH="0" baseline="0" dirty="0" smtClean="0">
                        <a:ln>
                          <a:noFill/>
                        </a:ln>
                        <a:solidFill>
                          <a:srgbClr val="0000FF"/>
                        </a:solidFill>
                        <a:effectLst/>
                        <a:latin typeface="+mn-ea"/>
                        <a:ea typeface="+mn-ea"/>
                      </a:endParaRP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bl>
          </a:graphicData>
        </a:graphic>
      </p:graphicFrame>
      <p:graphicFrame>
        <p:nvGraphicFramePr>
          <p:cNvPr id="11" name="Group 1102"/>
          <p:cNvGraphicFramePr>
            <a:graphicFrameLocks/>
          </p:cNvGraphicFramePr>
          <p:nvPr>
            <p:extLst>
              <p:ext uri="{D42A27DB-BD31-4B8C-83A1-F6EECF244321}">
                <p14:modId xmlns:p14="http://schemas.microsoft.com/office/powerpoint/2010/main" val="390157211"/>
              </p:ext>
            </p:extLst>
          </p:nvPr>
        </p:nvGraphicFramePr>
        <p:xfrm>
          <a:off x="5249712" y="4642306"/>
          <a:ext cx="3714776" cy="457200"/>
        </p:xfrm>
        <a:graphic>
          <a:graphicData uri="http://schemas.openxmlformats.org/drawingml/2006/table">
            <a:tbl>
              <a:tblPr/>
              <a:tblGrid>
                <a:gridCol w="714380"/>
                <a:gridCol w="714380"/>
                <a:gridCol w="785818"/>
                <a:gridCol w="785818"/>
                <a:gridCol w="714380"/>
              </a:tblGrid>
              <a:tr h="363446">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2400" b="1" i="0" u="none" strike="noStrike" cap="none" normalizeH="0" baseline="0" dirty="0" smtClean="0">
                          <a:ln>
                            <a:noFill/>
                          </a:ln>
                          <a:solidFill>
                            <a:srgbClr val="0000FF"/>
                          </a:solidFill>
                          <a:effectLst/>
                          <a:latin typeface="+mn-ea"/>
                          <a:ea typeface="+mn-ea"/>
                        </a:rPr>
                        <a:t>L</a:t>
                      </a:r>
                      <a:endParaRPr kumimoji="0" lang="en-US" altLang="zh-CN" sz="2400" b="1" i="0" u="none" strike="noStrike" cap="none" normalizeH="0" baseline="0" dirty="0" smtClean="0">
                        <a:ln>
                          <a:noFill/>
                        </a:ln>
                        <a:solidFill>
                          <a:srgbClr val="0000FF"/>
                        </a:solidFill>
                        <a:effectLst/>
                        <a:latin typeface="+mn-ea"/>
                        <a:ea typeface="+mn-ea"/>
                      </a:endParaRP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2400" b="1" i="0" u="none" strike="noStrike" cap="none" normalizeH="0" baseline="0" dirty="0" smtClean="0">
                          <a:ln>
                            <a:noFill/>
                          </a:ln>
                          <a:solidFill>
                            <a:srgbClr val="0000FF"/>
                          </a:solidFill>
                          <a:effectLst/>
                          <a:latin typeface="+mn-ea"/>
                          <a:ea typeface="+mn-ea"/>
                        </a:rPr>
                        <a:t>P</a:t>
                      </a:r>
                      <a:endParaRPr kumimoji="0" lang="en-US" altLang="zh-CN" sz="2400" b="1" i="0" u="none" strike="noStrike" cap="none" normalizeH="0" baseline="0" dirty="0" smtClean="0">
                        <a:ln>
                          <a:noFill/>
                        </a:ln>
                        <a:solidFill>
                          <a:srgbClr val="0000FF"/>
                        </a:solidFill>
                        <a:effectLst/>
                        <a:latin typeface="+mn-ea"/>
                        <a:ea typeface="+mn-ea"/>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2400" b="1" i="0" u="none" strike="noStrike" cap="none" normalizeH="0" baseline="0" dirty="0" smtClean="0">
                          <a:ln>
                            <a:noFill/>
                          </a:ln>
                          <a:solidFill>
                            <a:srgbClr val="0000FF"/>
                          </a:solidFill>
                          <a:effectLst/>
                          <a:latin typeface="+mn-ea"/>
                          <a:ea typeface="+mn-ea"/>
                        </a:rPr>
                        <a:t>Q</a:t>
                      </a:r>
                      <a:endParaRPr kumimoji="0" lang="en-US" altLang="zh-CN" sz="2400" b="1" i="0" u="none" strike="noStrike" cap="none" normalizeH="0" baseline="0" dirty="0" smtClean="0">
                        <a:ln>
                          <a:noFill/>
                        </a:ln>
                        <a:solidFill>
                          <a:srgbClr val="0000FF"/>
                        </a:solidFill>
                        <a:effectLst/>
                        <a:latin typeface="+mn-ea"/>
                        <a:ea typeface="+mn-ea"/>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2400" b="1" i="0" u="none" strike="noStrike" cap="none" normalizeH="0" baseline="0" dirty="0" smtClean="0">
                          <a:ln>
                            <a:noFill/>
                          </a:ln>
                          <a:solidFill>
                            <a:srgbClr val="0000FF"/>
                          </a:solidFill>
                          <a:effectLst/>
                          <a:latin typeface="+mn-ea"/>
                          <a:ea typeface="+mn-ea"/>
                        </a:rPr>
                        <a:t>S</a:t>
                      </a:r>
                      <a:endParaRPr kumimoji="0" lang="en-US" altLang="zh-CN" sz="2400" b="1" i="0" u="none" strike="noStrike" cap="none" normalizeH="0" baseline="0" dirty="0" smtClean="0">
                        <a:ln>
                          <a:noFill/>
                        </a:ln>
                        <a:solidFill>
                          <a:srgbClr val="0000FF"/>
                        </a:solidFill>
                        <a:effectLst/>
                        <a:latin typeface="+mn-ea"/>
                        <a:ea typeface="+mn-ea"/>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2400" b="1" i="0" u="none" strike="noStrike" cap="none" normalizeH="0" baseline="0" dirty="0" smtClean="0">
                          <a:ln>
                            <a:noFill/>
                          </a:ln>
                          <a:solidFill>
                            <a:srgbClr val="0000FF"/>
                          </a:solidFill>
                          <a:effectLst/>
                          <a:latin typeface="+mn-ea"/>
                          <a:ea typeface="+mn-ea"/>
                        </a:rPr>
                        <a:t>T</a:t>
                      </a:r>
                      <a:endParaRPr kumimoji="0" lang="en-US" altLang="zh-CN" sz="2400" b="1" i="0" u="none" strike="noStrike" cap="none" normalizeH="0" baseline="0" dirty="0" smtClean="0">
                        <a:ln>
                          <a:noFill/>
                        </a:ln>
                        <a:solidFill>
                          <a:srgbClr val="0000FF"/>
                        </a:solidFill>
                        <a:effectLst/>
                        <a:latin typeface="+mn-ea"/>
                        <a:ea typeface="+mn-ea"/>
                      </a:endParaRP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bl>
          </a:graphicData>
        </a:graphic>
      </p:graphicFrame>
      <p:graphicFrame>
        <p:nvGraphicFramePr>
          <p:cNvPr id="12" name="Group 1102"/>
          <p:cNvGraphicFramePr>
            <a:graphicFrameLocks/>
          </p:cNvGraphicFramePr>
          <p:nvPr>
            <p:extLst>
              <p:ext uri="{D42A27DB-BD31-4B8C-83A1-F6EECF244321}">
                <p14:modId xmlns:p14="http://schemas.microsoft.com/office/powerpoint/2010/main" val="1065004354"/>
              </p:ext>
            </p:extLst>
          </p:nvPr>
        </p:nvGraphicFramePr>
        <p:xfrm>
          <a:off x="5249712" y="4213678"/>
          <a:ext cx="3714776" cy="457200"/>
        </p:xfrm>
        <a:graphic>
          <a:graphicData uri="http://schemas.openxmlformats.org/drawingml/2006/table">
            <a:tbl>
              <a:tblPr/>
              <a:tblGrid>
                <a:gridCol w="714380"/>
                <a:gridCol w="714380"/>
                <a:gridCol w="785818"/>
                <a:gridCol w="785818"/>
                <a:gridCol w="714380"/>
              </a:tblGrid>
              <a:tr h="362327">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2400" b="1" i="0" u="none" strike="noStrike" cap="none" normalizeH="0" baseline="0" dirty="0" smtClean="0">
                          <a:ln>
                            <a:noFill/>
                          </a:ln>
                          <a:solidFill>
                            <a:srgbClr val="0000FF"/>
                          </a:solidFill>
                          <a:effectLst/>
                          <a:latin typeface="+mn-ea"/>
                          <a:ea typeface="+mn-ea"/>
                        </a:rPr>
                        <a:t>E</a:t>
                      </a:r>
                      <a:endParaRPr kumimoji="0" lang="en-US" altLang="zh-CN" sz="2400" b="1" i="0" u="none" strike="noStrike" cap="none" normalizeH="0" baseline="0" dirty="0" smtClean="0">
                        <a:ln>
                          <a:noFill/>
                        </a:ln>
                        <a:solidFill>
                          <a:srgbClr val="0000FF"/>
                        </a:solidFill>
                        <a:effectLst/>
                        <a:latin typeface="+mn-ea"/>
                        <a:ea typeface="+mn-ea"/>
                      </a:endParaRP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2400" b="1" i="0" u="none" strike="noStrike" cap="none" normalizeH="0" baseline="0" dirty="0" smtClean="0">
                          <a:ln>
                            <a:noFill/>
                          </a:ln>
                          <a:solidFill>
                            <a:srgbClr val="0000FF"/>
                          </a:solidFill>
                          <a:effectLst/>
                          <a:latin typeface="+mn-ea"/>
                          <a:ea typeface="+mn-ea"/>
                        </a:rPr>
                        <a:t>F</a:t>
                      </a:r>
                      <a:endParaRPr kumimoji="0" lang="en-US" altLang="zh-CN" sz="2400" b="1" i="0" u="none" strike="noStrike" cap="none" normalizeH="0" baseline="0" dirty="0" smtClean="0">
                        <a:ln>
                          <a:noFill/>
                        </a:ln>
                        <a:solidFill>
                          <a:srgbClr val="0000FF"/>
                        </a:solidFill>
                        <a:effectLst/>
                        <a:latin typeface="+mn-ea"/>
                        <a:ea typeface="+mn-ea"/>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2400" b="1" i="0" u="none" strike="noStrike" cap="none" normalizeH="0" baseline="0" dirty="0" smtClean="0">
                          <a:ln>
                            <a:noFill/>
                          </a:ln>
                          <a:solidFill>
                            <a:srgbClr val="0000FF"/>
                          </a:solidFill>
                          <a:effectLst/>
                          <a:latin typeface="+mn-ea"/>
                          <a:ea typeface="+mn-ea"/>
                        </a:rPr>
                        <a:t>G</a:t>
                      </a:r>
                      <a:endParaRPr kumimoji="0" lang="en-US" altLang="zh-CN" sz="2400" b="1" i="0" u="none" strike="noStrike" cap="none" normalizeH="0" baseline="0" dirty="0" smtClean="0">
                        <a:ln>
                          <a:noFill/>
                        </a:ln>
                        <a:solidFill>
                          <a:srgbClr val="0000FF"/>
                        </a:solidFill>
                        <a:effectLst/>
                        <a:latin typeface="+mn-ea"/>
                        <a:ea typeface="+mn-ea"/>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2400" b="1" i="0" u="none" strike="noStrike" cap="none" normalizeH="0" baseline="0" dirty="0" smtClean="0">
                          <a:ln>
                            <a:noFill/>
                          </a:ln>
                          <a:solidFill>
                            <a:srgbClr val="0000FF"/>
                          </a:solidFill>
                          <a:effectLst/>
                          <a:latin typeface="+mn-ea"/>
                          <a:ea typeface="+mn-ea"/>
                        </a:rPr>
                        <a:t>I/J</a:t>
                      </a:r>
                      <a:endParaRPr kumimoji="0" lang="en-US" altLang="zh-CN" sz="2400" b="1" i="0" u="none" strike="noStrike" cap="none" normalizeH="0" baseline="0" dirty="0" smtClean="0">
                        <a:ln>
                          <a:noFill/>
                        </a:ln>
                        <a:solidFill>
                          <a:srgbClr val="0000FF"/>
                        </a:solidFill>
                        <a:effectLst/>
                        <a:latin typeface="+mn-ea"/>
                        <a:ea typeface="+mn-ea"/>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2400" b="1" i="0" u="none" strike="noStrike" cap="none" normalizeH="0" baseline="0" dirty="0" smtClean="0">
                          <a:ln>
                            <a:noFill/>
                          </a:ln>
                          <a:solidFill>
                            <a:srgbClr val="0000FF"/>
                          </a:solidFill>
                          <a:effectLst/>
                          <a:latin typeface="+mn-ea"/>
                          <a:ea typeface="+mn-ea"/>
                        </a:rPr>
                        <a:t>K</a:t>
                      </a:r>
                      <a:endParaRPr kumimoji="0" lang="en-US" altLang="zh-CN" sz="2400" b="1" i="0" u="none" strike="noStrike" cap="none" normalizeH="0" baseline="0" dirty="0" smtClean="0">
                        <a:ln>
                          <a:noFill/>
                        </a:ln>
                        <a:solidFill>
                          <a:srgbClr val="0000FF"/>
                        </a:solidFill>
                        <a:effectLst/>
                        <a:latin typeface="+mn-ea"/>
                        <a:ea typeface="+mn-ea"/>
                      </a:endParaRP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bl>
          </a:graphicData>
        </a:graphic>
      </p:graphicFrame>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13" name="灯片编号占位符 12"/>
          <p:cNvSpPr>
            <a:spLocks noGrp="1"/>
          </p:cNvSpPr>
          <p:nvPr>
            <p:ph type="sldNum" sz="quarter" idx="10"/>
          </p:nvPr>
        </p:nvSpPr>
        <p:spPr/>
        <p:txBody>
          <a:bodyPr/>
          <a:lstStyle/>
          <a:p>
            <a:pPr>
              <a:defRPr/>
            </a:pPr>
            <a:fld id="{17B7F836-6F9F-42A8-9450-B93EA774C316}" type="slidenum">
              <a:rPr lang="zh-CN" altLang="en-US" smtClean="0"/>
              <a:pPr>
                <a:defRPr/>
              </a:pPr>
              <a:t>15</a:t>
            </a:fld>
            <a:endParaRPr lang="en-US" altLang="zh-CN" dirty="0"/>
          </a:p>
        </p:txBody>
      </p:sp>
      <p:sp>
        <p:nvSpPr>
          <p:cNvPr id="14" name="流程图: 可选过程 13">
            <a:hlinkClick r:id="rId2"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15" name="流程图: 可选过程 14">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2. </a:t>
            </a:r>
            <a:r>
              <a:rPr lang="zh-CN" altLang="en-US" sz="1000" dirty="0" smtClean="0"/>
              <a:t>置换技术</a:t>
            </a:r>
            <a:endParaRPr lang="zh-CN" altLang="en-US" sz="1000" dirty="0"/>
          </a:p>
        </p:txBody>
      </p:sp>
      <p:sp>
        <p:nvSpPr>
          <p:cNvPr id="16" name="流程图: 可选过程 15">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3. </a:t>
            </a:r>
            <a:r>
              <a:rPr lang="zh-CN" altLang="en-US" sz="1000" dirty="0" smtClean="0"/>
              <a:t>乘积密码</a:t>
            </a:r>
            <a:endParaRPr lang="zh-CN" altLang="en-US" sz="1000" dirty="0"/>
          </a:p>
        </p:txBody>
      </p:sp>
      <p:sp>
        <p:nvSpPr>
          <p:cNvPr id="17" name="流程图: 可选过程 16">
            <a:hlinkClick r:id="rId5"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2864722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3000"/>
                                        <p:tgtEl>
                                          <p:spTgt spid="7"/>
                                        </p:tgtEl>
                                      </p:cBhvr>
                                    </p:animEffect>
                                  </p:childTnLst>
                                </p:cTn>
                              </p:par>
                            </p:childTnLst>
                          </p:cTn>
                        </p:par>
                        <p:par>
                          <p:cTn id="8" fill="hold">
                            <p:stCondLst>
                              <p:cond delay="30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18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1200"/>
                                        <p:tgtEl>
                                          <p:spTgt spid="10"/>
                                        </p:tgtEl>
                                      </p:cBhvr>
                                    </p:animEffect>
                                  </p:childTnLst>
                                </p:cTn>
                              </p:par>
                            </p:childTnLst>
                          </p:cTn>
                        </p:par>
                        <p:par>
                          <p:cTn id="17" fill="hold">
                            <p:stCondLst>
                              <p:cond delay="1200"/>
                            </p:stCondLst>
                            <p:childTnLst>
                              <p:par>
                                <p:cTn id="18" presetID="22" presetClass="entr" presetSubtype="8"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3000"/>
                                        <p:tgtEl>
                                          <p:spTgt spid="12"/>
                                        </p:tgtEl>
                                      </p:cBhvr>
                                    </p:animEffect>
                                  </p:childTnLst>
                                </p:cTn>
                              </p:par>
                            </p:childTnLst>
                          </p:cTn>
                        </p:par>
                        <p:par>
                          <p:cTn id="21" fill="hold">
                            <p:stCondLst>
                              <p:cond delay="4200"/>
                            </p:stCondLst>
                            <p:childTnLst>
                              <p:par>
                                <p:cTn id="22" presetID="22" presetClass="entr" presetSubtype="8"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3000"/>
                                        <p:tgtEl>
                                          <p:spTgt spid="11"/>
                                        </p:tgtEl>
                                      </p:cBhvr>
                                    </p:animEffect>
                                  </p:childTnLst>
                                </p:cTn>
                              </p:par>
                            </p:childTnLst>
                          </p:cTn>
                        </p:par>
                        <p:par>
                          <p:cTn id="25" fill="hold">
                            <p:stCondLst>
                              <p:cond delay="7200"/>
                            </p:stCondLst>
                            <p:childTnLst>
                              <p:par>
                                <p:cTn id="26" presetID="22" presetClass="entr" presetSubtype="8"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3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normAutofit lnSpcReduction="10000"/>
          </a:bodyPr>
          <a:lstStyle/>
          <a:p>
            <a:r>
              <a:rPr lang="zh-CN" altLang="en-US" sz="2400" dirty="0" smtClean="0"/>
              <a:t>加密过程：</a:t>
            </a:r>
            <a:endParaRPr lang="en-US" altLang="zh-CN" sz="2400" dirty="0" smtClean="0"/>
          </a:p>
          <a:p>
            <a:pPr lvl="1"/>
            <a:r>
              <a:rPr lang="zh-CN" altLang="en-US" sz="2200" dirty="0" smtClean="0"/>
              <a:t>每次加密或解密两个字母</a:t>
            </a:r>
            <a:endParaRPr lang="en-US" altLang="zh-CN" sz="2200" dirty="0" smtClean="0"/>
          </a:p>
          <a:p>
            <a:pPr lvl="1"/>
            <a:r>
              <a:rPr lang="zh-CN" altLang="en-US" sz="2200" dirty="0" smtClean="0"/>
              <a:t>加密</a:t>
            </a:r>
            <a:r>
              <a:rPr lang="zh-CN" altLang="en-US" dirty="0" smtClean="0"/>
              <a:t>规则</a:t>
            </a:r>
            <a:r>
              <a:rPr lang="zh-CN" altLang="en-US" sz="2200" dirty="0" smtClean="0"/>
              <a:t>：</a:t>
            </a:r>
            <a:endParaRPr lang="en-US" altLang="zh-CN" sz="2200" dirty="0" smtClean="0"/>
          </a:p>
          <a:p>
            <a:pPr lvl="2" algn="l"/>
            <a:r>
              <a:rPr lang="zh-CN" altLang="en-US" dirty="0" smtClean="0"/>
              <a:t>如果两字母是</a:t>
            </a:r>
            <a:r>
              <a:rPr lang="zh-CN" altLang="en-US" dirty="0" smtClean="0">
                <a:solidFill>
                  <a:srgbClr val="FF0000"/>
                </a:solidFill>
              </a:rPr>
              <a:t>重复</a:t>
            </a:r>
            <a:r>
              <a:rPr lang="zh-CN" altLang="en-US" dirty="0" smtClean="0"/>
              <a:t>的，则在其中插入字母</a:t>
            </a:r>
            <a:r>
              <a:rPr lang="en-US" altLang="zh-CN" dirty="0" smtClean="0">
                <a:latin typeface="+mn-ea"/>
                <a:ea typeface="+mn-ea"/>
              </a:rPr>
              <a:t>x</a:t>
            </a:r>
            <a:r>
              <a:rPr lang="zh-CN" altLang="en-US" dirty="0" smtClean="0"/>
              <a:t>。</a:t>
            </a:r>
            <a:r>
              <a:rPr lang="en-US" altLang="zh-CN" dirty="0" smtClean="0"/>
              <a:t/>
            </a:r>
            <a:br>
              <a:rPr lang="en-US" altLang="zh-CN" dirty="0" smtClean="0"/>
            </a:br>
            <a:r>
              <a:rPr lang="zh-CN" altLang="en-US" dirty="0" smtClean="0"/>
              <a:t>例如</a:t>
            </a:r>
            <a:r>
              <a:rPr lang="en-US" altLang="zh-CN" dirty="0" smtClean="0">
                <a:latin typeface="+mn-ea"/>
                <a:ea typeface="+mn-ea"/>
              </a:rPr>
              <a:t>balloon</a:t>
            </a:r>
            <a:r>
              <a:rPr lang="zh-CN" altLang="en-US" dirty="0" smtClean="0"/>
              <a:t>划分为</a:t>
            </a:r>
            <a:r>
              <a:rPr lang="en-US" altLang="zh-CN" dirty="0" err="1" smtClean="0">
                <a:latin typeface="+mn-ea"/>
                <a:ea typeface="+mn-ea"/>
              </a:rPr>
              <a:t>ba</a:t>
            </a:r>
            <a:r>
              <a:rPr lang="en-US" altLang="zh-CN" dirty="0" smtClean="0">
                <a:latin typeface="+mn-ea"/>
                <a:ea typeface="+mn-ea"/>
              </a:rPr>
              <a:t> l</a:t>
            </a:r>
            <a:r>
              <a:rPr lang="en-US" altLang="zh-CN" dirty="0" smtClean="0">
                <a:solidFill>
                  <a:srgbClr val="FF0000"/>
                </a:solidFill>
                <a:latin typeface="+mn-ea"/>
                <a:ea typeface="+mn-ea"/>
              </a:rPr>
              <a:t>x</a:t>
            </a:r>
            <a:r>
              <a:rPr lang="en-US" altLang="zh-CN" dirty="0" smtClean="0">
                <a:latin typeface="+mn-ea"/>
                <a:ea typeface="+mn-ea"/>
              </a:rPr>
              <a:t> lo on</a:t>
            </a:r>
          </a:p>
          <a:p>
            <a:pPr lvl="2" algn="l"/>
            <a:r>
              <a:rPr lang="zh-CN" altLang="en-US" dirty="0" smtClean="0"/>
              <a:t>如果两字母位于</a:t>
            </a:r>
            <a:r>
              <a:rPr lang="zh-CN" altLang="en-US" dirty="0" smtClean="0">
                <a:solidFill>
                  <a:srgbClr val="FF0000"/>
                </a:solidFill>
              </a:rPr>
              <a:t>同一行</a:t>
            </a:r>
            <a:r>
              <a:rPr lang="zh-CN" altLang="en-US" dirty="0" smtClean="0"/>
              <a:t>，则各自用右侧字母代换。</a:t>
            </a:r>
            <a:r>
              <a:rPr lang="en-US" altLang="zh-CN" dirty="0" smtClean="0"/>
              <a:t/>
            </a:r>
            <a:br>
              <a:rPr lang="en-US" altLang="zh-CN" dirty="0" smtClean="0"/>
            </a:br>
            <a:r>
              <a:rPr lang="zh-CN" altLang="en-US" dirty="0" smtClean="0"/>
              <a:t>例如</a:t>
            </a:r>
            <a:r>
              <a:rPr lang="en-US" altLang="zh-CN" dirty="0" err="1" smtClean="0">
                <a:latin typeface="+mn-ea"/>
                <a:ea typeface="+mn-ea"/>
              </a:rPr>
              <a:t>ar</a:t>
            </a:r>
            <a:r>
              <a:rPr lang="en-US" altLang="zh-CN" dirty="0" smtClean="0">
                <a:latin typeface="+mn-ea"/>
                <a:ea typeface="+mn-ea"/>
              </a:rPr>
              <a:t>-&gt;RM</a:t>
            </a:r>
          </a:p>
          <a:p>
            <a:pPr lvl="2" algn="l"/>
            <a:r>
              <a:rPr lang="zh-CN" altLang="en-US" dirty="0" smtClean="0"/>
              <a:t>如果两字母位于</a:t>
            </a:r>
            <a:r>
              <a:rPr lang="zh-CN" altLang="en-US" dirty="0" smtClean="0">
                <a:solidFill>
                  <a:srgbClr val="FF0000"/>
                </a:solidFill>
              </a:rPr>
              <a:t>同一列</a:t>
            </a:r>
            <a:r>
              <a:rPr lang="zh-CN" altLang="en-US" dirty="0" smtClean="0"/>
              <a:t>，则各自用下侧字母代换。</a:t>
            </a:r>
            <a:r>
              <a:rPr lang="en-US" altLang="zh-CN" dirty="0" smtClean="0"/>
              <a:t/>
            </a:r>
            <a:br>
              <a:rPr lang="en-US" altLang="zh-CN" dirty="0" smtClean="0"/>
            </a:br>
            <a:r>
              <a:rPr lang="zh-CN" altLang="en-US" dirty="0" smtClean="0"/>
              <a:t>例如</a:t>
            </a:r>
            <a:r>
              <a:rPr lang="en-US" altLang="zh-CN" dirty="0" smtClean="0">
                <a:latin typeface="+mn-ea"/>
                <a:ea typeface="+mn-ea"/>
              </a:rPr>
              <a:t>mu-&gt;CM</a:t>
            </a:r>
          </a:p>
          <a:p>
            <a:pPr lvl="2" algn="l"/>
            <a:r>
              <a:rPr lang="zh-CN" altLang="en-US" dirty="0" smtClean="0"/>
              <a:t>否则各自用同行异列字母代换。</a:t>
            </a:r>
            <a:r>
              <a:rPr lang="en-US" altLang="zh-CN" dirty="0" smtClean="0"/>
              <a:t/>
            </a:r>
            <a:br>
              <a:rPr lang="en-US" altLang="zh-CN" dirty="0" smtClean="0"/>
            </a:br>
            <a:r>
              <a:rPr lang="zh-CN" altLang="en-US" dirty="0" smtClean="0"/>
              <a:t>例如</a:t>
            </a:r>
            <a:r>
              <a:rPr lang="en-US" altLang="zh-CN" dirty="0" err="1" smtClean="0"/>
              <a:t>hs</a:t>
            </a:r>
            <a:r>
              <a:rPr lang="en-US" altLang="zh-CN" dirty="0" smtClean="0"/>
              <a:t>-&gt;BP</a:t>
            </a:r>
            <a:r>
              <a:rPr lang="zh-CN" altLang="en-US" dirty="0" smtClean="0"/>
              <a:t>；</a:t>
            </a:r>
            <a:r>
              <a:rPr lang="en-US" altLang="zh-CN" dirty="0" smtClean="0"/>
              <a:t>ea-&gt;IM</a:t>
            </a:r>
            <a:r>
              <a:rPr lang="zh-CN" altLang="en-US" dirty="0" smtClean="0"/>
              <a:t>或</a:t>
            </a:r>
            <a:r>
              <a:rPr lang="en-US" altLang="zh-CN" dirty="0" smtClean="0"/>
              <a:t>JM</a:t>
            </a:r>
          </a:p>
          <a:p>
            <a:pPr lvl="2" algn="l"/>
            <a:endParaRPr lang="en-US" altLang="zh-CN" dirty="0" smtClean="0"/>
          </a:p>
          <a:p>
            <a:r>
              <a:rPr lang="zh-CN" altLang="en-US" sz="2400" dirty="0" smtClean="0"/>
              <a:t>解密过程：</a:t>
            </a:r>
            <a:endParaRPr lang="en-US" altLang="zh-CN" sz="2400" dirty="0" smtClean="0"/>
          </a:p>
          <a:p>
            <a:pPr lvl="1"/>
            <a:r>
              <a:rPr lang="zh-CN" altLang="en-US" dirty="0" smtClean="0"/>
              <a:t>加密过程的逆</a:t>
            </a:r>
            <a:endParaRPr lang="zh-CN" altLang="en-US" dirty="0"/>
          </a:p>
        </p:txBody>
      </p:sp>
      <p:graphicFrame>
        <p:nvGraphicFramePr>
          <p:cNvPr id="6" name="Group 1102"/>
          <p:cNvGraphicFramePr>
            <a:graphicFrameLocks/>
          </p:cNvGraphicFramePr>
          <p:nvPr>
            <p:extLst>
              <p:ext uri="{D42A27DB-BD31-4B8C-83A1-F6EECF244321}">
                <p14:modId xmlns:p14="http://schemas.microsoft.com/office/powerpoint/2010/main" val="1145025182"/>
              </p:ext>
            </p:extLst>
          </p:nvPr>
        </p:nvGraphicFramePr>
        <p:xfrm>
          <a:off x="6732240" y="1340768"/>
          <a:ext cx="2088231" cy="1551600"/>
        </p:xfrm>
        <a:graphic>
          <a:graphicData uri="http://schemas.openxmlformats.org/drawingml/2006/table">
            <a:tbl>
              <a:tblPr/>
              <a:tblGrid>
                <a:gridCol w="401583"/>
                <a:gridCol w="401583"/>
                <a:gridCol w="441741"/>
                <a:gridCol w="441741"/>
                <a:gridCol w="401583"/>
              </a:tblGrid>
              <a:tr h="302434">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1800" b="1" i="0" u="none" strike="noStrike" cap="none" normalizeH="0" baseline="0" dirty="0" smtClean="0">
                          <a:ln>
                            <a:noFill/>
                          </a:ln>
                          <a:solidFill>
                            <a:srgbClr val="0000FF"/>
                          </a:solidFill>
                          <a:effectLst/>
                          <a:latin typeface="+mn-ea"/>
                          <a:ea typeface="+mn-ea"/>
                        </a:rPr>
                        <a:t>M</a:t>
                      </a:r>
                      <a:endParaRPr kumimoji="0" lang="en-US" altLang="zh-CN" sz="1800" b="1" i="0" u="none" strike="noStrike" cap="none" normalizeH="0" baseline="0" dirty="0" smtClean="0">
                        <a:ln>
                          <a:noFill/>
                        </a:ln>
                        <a:solidFill>
                          <a:srgbClr val="0000FF"/>
                        </a:solidFill>
                        <a:effectLst/>
                        <a:latin typeface="+mn-ea"/>
                        <a:ea typeface="+mn-ea"/>
                      </a:endParaRPr>
                    </a:p>
                  </a:txBody>
                  <a:tcPr marL="18000" marR="18000" marT="18000" marB="18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1800" b="1" i="0" u="none" strike="noStrike" cap="none" normalizeH="0" baseline="0" smtClean="0">
                          <a:ln>
                            <a:noFill/>
                          </a:ln>
                          <a:solidFill>
                            <a:srgbClr val="0000FF"/>
                          </a:solidFill>
                          <a:effectLst/>
                          <a:latin typeface="+mn-ea"/>
                          <a:ea typeface="+mn-ea"/>
                        </a:rPr>
                        <a:t>O</a:t>
                      </a:r>
                      <a:endParaRPr kumimoji="0" lang="en-US" altLang="zh-CN" sz="1800" b="1" i="0" u="none" strike="noStrike" cap="none" normalizeH="0" baseline="0" smtClean="0">
                        <a:ln>
                          <a:noFill/>
                        </a:ln>
                        <a:solidFill>
                          <a:srgbClr val="0000FF"/>
                        </a:solidFill>
                        <a:effectLst/>
                        <a:latin typeface="+mn-ea"/>
                        <a:ea typeface="+mn-ea"/>
                      </a:endParaRPr>
                    </a:p>
                  </a:txBody>
                  <a:tcPr marL="18000" marR="18000" marT="18000" marB="18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1800" b="1" i="0" u="none" strike="noStrike" cap="none" normalizeH="0" baseline="0" smtClean="0">
                          <a:ln>
                            <a:noFill/>
                          </a:ln>
                          <a:solidFill>
                            <a:srgbClr val="0000FF"/>
                          </a:solidFill>
                          <a:effectLst/>
                          <a:latin typeface="+mn-ea"/>
                          <a:ea typeface="+mn-ea"/>
                        </a:rPr>
                        <a:t>N</a:t>
                      </a:r>
                      <a:endParaRPr kumimoji="0" lang="en-US" altLang="zh-CN" sz="1800" b="1" i="0" u="none" strike="noStrike" cap="none" normalizeH="0" baseline="0" smtClean="0">
                        <a:ln>
                          <a:noFill/>
                        </a:ln>
                        <a:solidFill>
                          <a:srgbClr val="0000FF"/>
                        </a:solidFill>
                        <a:effectLst/>
                        <a:latin typeface="+mn-ea"/>
                        <a:ea typeface="+mn-ea"/>
                      </a:endParaRPr>
                    </a:p>
                  </a:txBody>
                  <a:tcPr marL="18000" marR="18000" marT="18000" marB="18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1800" b="1" i="0" u="none" strike="noStrike" cap="none" normalizeH="0" baseline="0" dirty="0" smtClean="0">
                          <a:ln>
                            <a:noFill/>
                          </a:ln>
                          <a:solidFill>
                            <a:srgbClr val="0000FF"/>
                          </a:solidFill>
                          <a:effectLst/>
                          <a:latin typeface="+mn-ea"/>
                          <a:ea typeface="+mn-ea"/>
                        </a:rPr>
                        <a:t>A</a:t>
                      </a:r>
                      <a:endParaRPr kumimoji="0" lang="en-US" altLang="zh-CN" sz="1800" b="1" i="0" u="none" strike="noStrike" cap="none" normalizeH="0" baseline="0" dirty="0" smtClean="0">
                        <a:ln>
                          <a:noFill/>
                        </a:ln>
                        <a:solidFill>
                          <a:srgbClr val="0000FF"/>
                        </a:solidFill>
                        <a:effectLst/>
                        <a:latin typeface="+mn-ea"/>
                        <a:ea typeface="+mn-ea"/>
                      </a:endParaRPr>
                    </a:p>
                  </a:txBody>
                  <a:tcPr marL="18000" marR="18000" marT="18000" marB="18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1800" b="1" i="0" u="none" strike="noStrike" cap="none" normalizeH="0" baseline="0" dirty="0" smtClean="0">
                          <a:ln>
                            <a:noFill/>
                          </a:ln>
                          <a:solidFill>
                            <a:srgbClr val="0000FF"/>
                          </a:solidFill>
                          <a:effectLst/>
                          <a:latin typeface="+mn-ea"/>
                          <a:ea typeface="+mn-ea"/>
                        </a:rPr>
                        <a:t>R</a:t>
                      </a:r>
                      <a:endParaRPr kumimoji="0" lang="en-US" altLang="zh-CN" sz="1800" b="1" i="0" u="none" strike="noStrike" cap="none" normalizeH="0" baseline="0" dirty="0" smtClean="0">
                        <a:ln>
                          <a:noFill/>
                        </a:ln>
                        <a:solidFill>
                          <a:srgbClr val="0000FF"/>
                        </a:solidFill>
                        <a:effectLst/>
                        <a:latin typeface="+mn-ea"/>
                        <a:ea typeface="+mn-ea"/>
                      </a:endParaRPr>
                    </a:p>
                  </a:txBody>
                  <a:tcPr marL="18000" marR="18000" marT="18000" marB="18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2434">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1800" b="1" i="0" u="none" strike="noStrike" cap="none" normalizeH="0" baseline="0" dirty="0" smtClean="0">
                          <a:ln>
                            <a:noFill/>
                          </a:ln>
                          <a:solidFill>
                            <a:srgbClr val="0000FF"/>
                          </a:solidFill>
                          <a:effectLst/>
                          <a:latin typeface="+mn-ea"/>
                          <a:ea typeface="+mn-ea"/>
                        </a:rPr>
                        <a:t>C</a:t>
                      </a:r>
                    </a:p>
                  </a:txBody>
                  <a:tcPr marL="18000" marR="18000" marT="18000" marB="18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1800" b="1" i="0" u="none" strike="noStrike" cap="none" normalizeH="0" baseline="0" smtClean="0">
                          <a:ln>
                            <a:noFill/>
                          </a:ln>
                          <a:solidFill>
                            <a:srgbClr val="0000FF"/>
                          </a:solidFill>
                          <a:effectLst/>
                          <a:latin typeface="+mn-ea"/>
                          <a:ea typeface="+mn-ea"/>
                        </a:rPr>
                        <a:t>H</a:t>
                      </a:r>
                      <a:endParaRPr kumimoji="0" lang="en-US" altLang="zh-CN" sz="1800" b="1" i="0" u="none" strike="noStrike" cap="none" normalizeH="0" baseline="0" smtClean="0">
                        <a:ln>
                          <a:noFill/>
                        </a:ln>
                        <a:solidFill>
                          <a:srgbClr val="0000FF"/>
                        </a:solidFill>
                        <a:effectLst/>
                        <a:latin typeface="+mn-ea"/>
                        <a:ea typeface="+mn-ea"/>
                      </a:endParaRPr>
                    </a:p>
                  </a:txBody>
                  <a:tcPr marL="18000" marR="18000" marT="18000" marB="18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1800" b="1" i="0" u="none" strike="noStrike" cap="none" normalizeH="0" baseline="0" dirty="0" smtClean="0">
                          <a:ln>
                            <a:noFill/>
                          </a:ln>
                          <a:solidFill>
                            <a:srgbClr val="0000FF"/>
                          </a:solidFill>
                          <a:effectLst/>
                          <a:latin typeface="+mn-ea"/>
                          <a:ea typeface="+mn-ea"/>
                        </a:rPr>
                        <a:t>Y</a:t>
                      </a:r>
                      <a:endParaRPr kumimoji="0" lang="en-US" altLang="zh-CN" sz="1800" b="1" i="0" u="none" strike="noStrike" cap="none" normalizeH="0" baseline="0" dirty="0" smtClean="0">
                        <a:ln>
                          <a:noFill/>
                        </a:ln>
                        <a:solidFill>
                          <a:srgbClr val="0000FF"/>
                        </a:solidFill>
                        <a:effectLst/>
                        <a:latin typeface="+mn-ea"/>
                        <a:ea typeface="+mn-ea"/>
                      </a:endParaRPr>
                    </a:p>
                  </a:txBody>
                  <a:tcPr marL="18000" marR="18000" marT="18000" marB="18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1800" b="1" i="0" u="none" strike="noStrike" cap="none" normalizeH="0" baseline="0" dirty="0" smtClean="0">
                          <a:ln>
                            <a:noFill/>
                          </a:ln>
                          <a:solidFill>
                            <a:srgbClr val="0000FF"/>
                          </a:solidFill>
                          <a:effectLst/>
                          <a:latin typeface="+mn-ea"/>
                          <a:ea typeface="+mn-ea"/>
                        </a:rPr>
                        <a:t>B</a:t>
                      </a:r>
                      <a:endParaRPr kumimoji="0" lang="en-US" altLang="zh-CN" sz="1800" b="1" i="0" u="none" strike="noStrike" cap="none" normalizeH="0" baseline="0" dirty="0" smtClean="0">
                        <a:ln>
                          <a:noFill/>
                        </a:ln>
                        <a:solidFill>
                          <a:srgbClr val="0000FF"/>
                        </a:solidFill>
                        <a:effectLst/>
                        <a:latin typeface="+mn-ea"/>
                        <a:ea typeface="+mn-ea"/>
                      </a:endParaRPr>
                    </a:p>
                  </a:txBody>
                  <a:tcPr marL="18000" marR="18000" marT="18000" marB="18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1800" b="1" i="0" u="none" strike="noStrike" cap="none" normalizeH="0" baseline="0" dirty="0" smtClean="0">
                          <a:ln>
                            <a:noFill/>
                          </a:ln>
                          <a:solidFill>
                            <a:srgbClr val="0000FF"/>
                          </a:solidFill>
                          <a:effectLst/>
                          <a:latin typeface="+mn-ea"/>
                          <a:ea typeface="+mn-ea"/>
                        </a:rPr>
                        <a:t>D</a:t>
                      </a:r>
                      <a:endParaRPr kumimoji="0" lang="en-US" altLang="zh-CN" sz="1800" b="1" i="0" u="none" strike="noStrike" cap="none" normalizeH="0" baseline="0" dirty="0" smtClean="0">
                        <a:ln>
                          <a:noFill/>
                        </a:ln>
                        <a:solidFill>
                          <a:srgbClr val="0000FF"/>
                        </a:solidFill>
                        <a:effectLst/>
                        <a:latin typeface="+mn-ea"/>
                        <a:ea typeface="+mn-ea"/>
                      </a:endParaRPr>
                    </a:p>
                  </a:txBody>
                  <a:tcPr marL="18000" marR="18000" marT="18000" marB="18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2434">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1800" b="1" i="0" u="none" strike="noStrike" cap="none" normalizeH="0" baseline="0" dirty="0" smtClean="0">
                          <a:ln>
                            <a:noFill/>
                          </a:ln>
                          <a:solidFill>
                            <a:srgbClr val="0000FF"/>
                          </a:solidFill>
                          <a:effectLst/>
                          <a:latin typeface="+mn-ea"/>
                          <a:ea typeface="+mn-ea"/>
                        </a:rPr>
                        <a:t>E</a:t>
                      </a:r>
                      <a:endParaRPr kumimoji="0" lang="en-US" altLang="zh-CN" sz="1800" b="1" i="0" u="none" strike="noStrike" cap="none" normalizeH="0" baseline="0" dirty="0" smtClean="0">
                        <a:ln>
                          <a:noFill/>
                        </a:ln>
                        <a:solidFill>
                          <a:srgbClr val="0000FF"/>
                        </a:solidFill>
                        <a:effectLst/>
                        <a:latin typeface="+mn-ea"/>
                        <a:ea typeface="+mn-ea"/>
                      </a:endParaRPr>
                    </a:p>
                  </a:txBody>
                  <a:tcPr marL="18000" marR="18000" marT="18000" marB="18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1800" b="1" i="0" u="none" strike="noStrike" cap="none" normalizeH="0" baseline="0" dirty="0" smtClean="0">
                          <a:ln>
                            <a:noFill/>
                          </a:ln>
                          <a:solidFill>
                            <a:srgbClr val="0000FF"/>
                          </a:solidFill>
                          <a:effectLst/>
                          <a:latin typeface="+mn-ea"/>
                          <a:ea typeface="+mn-ea"/>
                        </a:rPr>
                        <a:t>F</a:t>
                      </a:r>
                      <a:endParaRPr kumimoji="0" lang="en-US" altLang="zh-CN" sz="1800" b="1" i="0" u="none" strike="noStrike" cap="none" normalizeH="0" baseline="0" dirty="0" smtClean="0">
                        <a:ln>
                          <a:noFill/>
                        </a:ln>
                        <a:solidFill>
                          <a:srgbClr val="0000FF"/>
                        </a:solidFill>
                        <a:effectLst/>
                        <a:latin typeface="+mn-ea"/>
                        <a:ea typeface="+mn-ea"/>
                      </a:endParaRPr>
                    </a:p>
                  </a:txBody>
                  <a:tcPr marL="18000" marR="18000" marT="18000" marB="18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1800" b="1" i="0" u="none" strike="noStrike" cap="none" normalizeH="0" baseline="0" dirty="0" smtClean="0">
                          <a:ln>
                            <a:noFill/>
                          </a:ln>
                          <a:solidFill>
                            <a:srgbClr val="0000FF"/>
                          </a:solidFill>
                          <a:effectLst/>
                          <a:latin typeface="+mn-ea"/>
                          <a:ea typeface="+mn-ea"/>
                        </a:rPr>
                        <a:t>G</a:t>
                      </a:r>
                      <a:endParaRPr kumimoji="0" lang="en-US" altLang="zh-CN" sz="1800" b="1" i="0" u="none" strike="noStrike" cap="none" normalizeH="0" baseline="0" dirty="0" smtClean="0">
                        <a:ln>
                          <a:noFill/>
                        </a:ln>
                        <a:solidFill>
                          <a:srgbClr val="0000FF"/>
                        </a:solidFill>
                        <a:effectLst/>
                        <a:latin typeface="+mn-ea"/>
                        <a:ea typeface="+mn-ea"/>
                      </a:endParaRPr>
                    </a:p>
                  </a:txBody>
                  <a:tcPr marL="18000" marR="18000" marT="18000" marB="18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1800" b="1" i="0" u="none" strike="noStrike" cap="none" normalizeH="0" baseline="0" dirty="0" smtClean="0">
                          <a:ln>
                            <a:noFill/>
                          </a:ln>
                          <a:solidFill>
                            <a:srgbClr val="0000FF"/>
                          </a:solidFill>
                          <a:effectLst/>
                          <a:latin typeface="+mn-ea"/>
                          <a:ea typeface="+mn-ea"/>
                        </a:rPr>
                        <a:t>I/J</a:t>
                      </a:r>
                      <a:endParaRPr kumimoji="0" lang="en-US" altLang="zh-CN" sz="1800" b="1" i="0" u="none" strike="noStrike" cap="none" normalizeH="0" baseline="0" dirty="0" smtClean="0">
                        <a:ln>
                          <a:noFill/>
                        </a:ln>
                        <a:solidFill>
                          <a:srgbClr val="0000FF"/>
                        </a:solidFill>
                        <a:effectLst/>
                        <a:latin typeface="+mn-ea"/>
                        <a:ea typeface="+mn-ea"/>
                      </a:endParaRPr>
                    </a:p>
                  </a:txBody>
                  <a:tcPr marL="18000" marR="18000" marT="18000" marB="18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1800" b="1" i="0" u="none" strike="noStrike" cap="none" normalizeH="0" baseline="0" dirty="0" smtClean="0">
                          <a:ln>
                            <a:noFill/>
                          </a:ln>
                          <a:solidFill>
                            <a:srgbClr val="0000FF"/>
                          </a:solidFill>
                          <a:effectLst/>
                          <a:latin typeface="+mn-ea"/>
                          <a:ea typeface="+mn-ea"/>
                        </a:rPr>
                        <a:t>K</a:t>
                      </a:r>
                      <a:endParaRPr kumimoji="0" lang="en-US" altLang="zh-CN" sz="1800" b="1" i="0" u="none" strike="noStrike" cap="none" normalizeH="0" baseline="0" dirty="0" smtClean="0">
                        <a:ln>
                          <a:noFill/>
                        </a:ln>
                        <a:solidFill>
                          <a:srgbClr val="0000FF"/>
                        </a:solidFill>
                        <a:effectLst/>
                        <a:latin typeface="+mn-ea"/>
                        <a:ea typeface="+mn-ea"/>
                      </a:endParaRPr>
                    </a:p>
                  </a:txBody>
                  <a:tcPr marL="18000" marR="18000" marT="18000" marB="18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2434">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1800" b="1" i="0" u="none" strike="noStrike" cap="none" normalizeH="0" baseline="0" smtClean="0">
                          <a:ln>
                            <a:noFill/>
                          </a:ln>
                          <a:solidFill>
                            <a:srgbClr val="0000FF"/>
                          </a:solidFill>
                          <a:effectLst/>
                          <a:latin typeface="+mn-ea"/>
                          <a:ea typeface="+mn-ea"/>
                        </a:rPr>
                        <a:t>L</a:t>
                      </a:r>
                      <a:endParaRPr kumimoji="0" lang="en-US" altLang="zh-CN" sz="1800" b="1" i="0" u="none" strike="noStrike" cap="none" normalizeH="0" baseline="0" smtClean="0">
                        <a:ln>
                          <a:noFill/>
                        </a:ln>
                        <a:solidFill>
                          <a:srgbClr val="0000FF"/>
                        </a:solidFill>
                        <a:effectLst/>
                        <a:latin typeface="+mn-ea"/>
                        <a:ea typeface="+mn-ea"/>
                      </a:endParaRPr>
                    </a:p>
                  </a:txBody>
                  <a:tcPr marL="18000" marR="18000" marT="18000" marB="18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1800" b="1" i="0" u="none" strike="noStrike" cap="none" normalizeH="0" baseline="0" dirty="0" smtClean="0">
                          <a:ln>
                            <a:noFill/>
                          </a:ln>
                          <a:solidFill>
                            <a:srgbClr val="0000FF"/>
                          </a:solidFill>
                          <a:effectLst/>
                          <a:latin typeface="+mn-ea"/>
                          <a:ea typeface="+mn-ea"/>
                        </a:rPr>
                        <a:t>P</a:t>
                      </a:r>
                      <a:endParaRPr kumimoji="0" lang="en-US" altLang="zh-CN" sz="1800" b="1" i="0" u="none" strike="noStrike" cap="none" normalizeH="0" baseline="0" dirty="0" smtClean="0">
                        <a:ln>
                          <a:noFill/>
                        </a:ln>
                        <a:solidFill>
                          <a:srgbClr val="0000FF"/>
                        </a:solidFill>
                        <a:effectLst/>
                        <a:latin typeface="+mn-ea"/>
                        <a:ea typeface="+mn-ea"/>
                      </a:endParaRPr>
                    </a:p>
                  </a:txBody>
                  <a:tcPr marL="18000" marR="18000" marT="18000" marB="18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1800" b="1" i="0" u="none" strike="noStrike" cap="none" normalizeH="0" baseline="0" dirty="0" smtClean="0">
                          <a:ln>
                            <a:noFill/>
                          </a:ln>
                          <a:solidFill>
                            <a:srgbClr val="0000FF"/>
                          </a:solidFill>
                          <a:effectLst/>
                          <a:latin typeface="+mn-ea"/>
                          <a:ea typeface="+mn-ea"/>
                        </a:rPr>
                        <a:t>Q</a:t>
                      </a:r>
                      <a:endParaRPr kumimoji="0" lang="en-US" altLang="zh-CN" sz="1800" b="1" i="0" u="none" strike="noStrike" cap="none" normalizeH="0" baseline="0" dirty="0" smtClean="0">
                        <a:ln>
                          <a:noFill/>
                        </a:ln>
                        <a:solidFill>
                          <a:srgbClr val="0000FF"/>
                        </a:solidFill>
                        <a:effectLst/>
                        <a:latin typeface="+mn-ea"/>
                        <a:ea typeface="+mn-ea"/>
                      </a:endParaRPr>
                    </a:p>
                  </a:txBody>
                  <a:tcPr marL="18000" marR="18000" marT="18000" marB="18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1800" b="1" i="0" u="none" strike="noStrike" cap="none" normalizeH="0" baseline="0" dirty="0" smtClean="0">
                          <a:ln>
                            <a:noFill/>
                          </a:ln>
                          <a:solidFill>
                            <a:srgbClr val="0000FF"/>
                          </a:solidFill>
                          <a:effectLst/>
                          <a:latin typeface="+mn-ea"/>
                          <a:ea typeface="+mn-ea"/>
                        </a:rPr>
                        <a:t>S</a:t>
                      </a:r>
                      <a:endParaRPr kumimoji="0" lang="en-US" altLang="zh-CN" sz="1800" b="1" i="0" u="none" strike="noStrike" cap="none" normalizeH="0" baseline="0" dirty="0" smtClean="0">
                        <a:ln>
                          <a:noFill/>
                        </a:ln>
                        <a:solidFill>
                          <a:srgbClr val="0000FF"/>
                        </a:solidFill>
                        <a:effectLst/>
                        <a:latin typeface="+mn-ea"/>
                        <a:ea typeface="+mn-ea"/>
                      </a:endParaRPr>
                    </a:p>
                  </a:txBody>
                  <a:tcPr marL="18000" marR="18000" marT="18000" marB="18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1800" b="1" i="0" u="none" strike="noStrike" cap="none" normalizeH="0" baseline="0" dirty="0" smtClean="0">
                          <a:ln>
                            <a:noFill/>
                          </a:ln>
                          <a:solidFill>
                            <a:srgbClr val="0000FF"/>
                          </a:solidFill>
                          <a:effectLst/>
                          <a:latin typeface="+mn-ea"/>
                          <a:ea typeface="+mn-ea"/>
                        </a:rPr>
                        <a:t>T</a:t>
                      </a:r>
                      <a:endParaRPr kumimoji="0" lang="en-US" altLang="zh-CN" sz="1800" b="1" i="0" u="none" strike="noStrike" cap="none" normalizeH="0" baseline="0" dirty="0" smtClean="0">
                        <a:ln>
                          <a:noFill/>
                        </a:ln>
                        <a:solidFill>
                          <a:srgbClr val="0000FF"/>
                        </a:solidFill>
                        <a:effectLst/>
                        <a:latin typeface="+mn-ea"/>
                        <a:ea typeface="+mn-ea"/>
                      </a:endParaRPr>
                    </a:p>
                  </a:txBody>
                  <a:tcPr marL="18000" marR="18000" marT="18000" marB="18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2434">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1800" b="1" i="0" u="none" strike="noStrike" cap="none" normalizeH="0" baseline="0" smtClean="0">
                          <a:ln>
                            <a:noFill/>
                          </a:ln>
                          <a:solidFill>
                            <a:srgbClr val="0000FF"/>
                          </a:solidFill>
                          <a:effectLst/>
                          <a:latin typeface="+mn-ea"/>
                          <a:ea typeface="+mn-ea"/>
                        </a:rPr>
                        <a:t>U</a:t>
                      </a:r>
                      <a:endParaRPr kumimoji="0" lang="en-US" altLang="zh-CN" sz="1800" b="1" i="0" u="none" strike="noStrike" cap="none" normalizeH="0" baseline="0" smtClean="0">
                        <a:ln>
                          <a:noFill/>
                        </a:ln>
                        <a:solidFill>
                          <a:srgbClr val="0000FF"/>
                        </a:solidFill>
                        <a:effectLst/>
                        <a:latin typeface="+mn-ea"/>
                        <a:ea typeface="+mn-ea"/>
                      </a:endParaRPr>
                    </a:p>
                  </a:txBody>
                  <a:tcPr marL="18000" marR="18000" marT="18000" marB="18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1800" b="1" i="0" u="none" strike="noStrike" cap="none" normalizeH="0" baseline="0" smtClean="0">
                          <a:ln>
                            <a:noFill/>
                          </a:ln>
                          <a:solidFill>
                            <a:srgbClr val="0000FF"/>
                          </a:solidFill>
                          <a:effectLst/>
                          <a:latin typeface="+mn-ea"/>
                          <a:ea typeface="+mn-ea"/>
                        </a:rPr>
                        <a:t>V</a:t>
                      </a:r>
                      <a:endParaRPr kumimoji="0" lang="en-US" altLang="zh-CN" sz="1800" b="1" i="0" u="none" strike="noStrike" cap="none" normalizeH="0" baseline="0" smtClean="0">
                        <a:ln>
                          <a:noFill/>
                        </a:ln>
                        <a:solidFill>
                          <a:srgbClr val="0000FF"/>
                        </a:solidFill>
                        <a:effectLst/>
                        <a:latin typeface="+mn-ea"/>
                        <a:ea typeface="+mn-ea"/>
                      </a:endParaRPr>
                    </a:p>
                  </a:txBody>
                  <a:tcPr marL="18000" marR="18000" marT="18000" marB="18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1800" b="1" i="0" u="none" strike="noStrike" cap="none" normalizeH="0" baseline="0" dirty="0" smtClean="0">
                          <a:ln>
                            <a:noFill/>
                          </a:ln>
                          <a:solidFill>
                            <a:srgbClr val="0000FF"/>
                          </a:solidFill>
                          <a:effectLst/>
                          <a:latin typeface="+mn-ea"/>
                          <a:ea typeface="+mn-ea"/>
                        </a:rPr>
                        <a:t>W</a:t>
                      </a:r>
                      <a:endParaRPr kumimoji="0" lang="en-US" altLang="zh-CN" sz="1800" b="1" i="0" u="none" strike="noStrike" cap="none" normalizeH="0" baseline="0" dirty="0" smtClean="0">
                        <a:ln>
                          <a:noFill/>
                        </a:ln>
                        <a:solidFill>
                          <a:srgbClr val="0000FF"/>
                        </a:solidFill>
                        <a:effectLst/>
                        <a:latin typeface="+mn-ea"/>
                        <a:ea typeface="+mn-ea"/>
                      </a:endParaRPr>
                    </a:p>
                  </a:txBody>
                  <a:tcPr marL="18000" marR="18000" marT="18000" marB="18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1800" b="1" i="0" u="none" strike="noStrike" cap="none" normalizeH="0" baseline="0" dirty="0" smtClean="0">
                          <a:ln>
                            <a:noFill/>
                          </a:ln>
                          <a:solidFill>
                            <a:srgbClr val="0000FF"/>
                          </a:solidFill>
                          <a:effectLst/>
                          <a:latin typeface="+mn-ea"/>
                          <a:ea typeface="+mn-ea"/>
                        </a:rPr>
                        <a:t>X</a:t>
                      </a:r>
                      <a:endParaRPr kumimoji="0" lang="en-US" altLang="zh-CN" sz="1800" b="1" i="0" u="none" strike="noStrike" cap="none" normalizeH="0" baseline="0" dirty="0" smtClean="0">
                        <a:ln>
                          <a:noFill/>
                        </a:ln>
                        <a:solidFill>
                          <a:srgbClr val="0000FF"/>
                        </a:solidFill>
                        <a:effectLst/>
                        <a:latin typeface="+mn-ea"/>
                        <a:ea typeface="+mn-ea"/>
                      </a:endParaRPr>
                    </a:p>
                  </a:txBody>
                  <a:tcPr marL="18000" marR="18000" marT="18000" marB="18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AU" altLang="zh-CN" sz="1800" b="1" i="0" u="none" strike="noStrike" cap="none" normalizeH="0" baseline="0" dirty="0" smtClean="0">
                          <a:ln>
                            <a:noFill/>
                          </a:ln>
                          <a:solidFill>
                            <a:srgbClr val="0000FF"/>
                          </a:solidFill>
                          <a:effectLst/>
                          <a:latin typeface="+mn-ea"/>
                          <a:ea typeface="+mn-ea"/>
                        </a:rPr>
                        <a:t>Z</a:t>
                      </a:r>
                      <a:endParaRPr kumimoji="0" lang="en-US" altLang="zh-CN" sz="1800" b="1" i="0" u="none" strike="noStrike" cap="none" normalizeH="0" baseline="0" dirty="0" smtClean="0">
                        <a:ln>
                          <a:noFill/>
                        </a:ln>
                        <a:solidFill>
                          <a:srgbClr val="0000FF"/>
                        </a:solidFill>
                        <a:effectLst/>
                        <a:latin typeface="+mn-ea"/>
                        <a:ea typeface="+mn-ea"/>
                      </a:endParaRPr>
                    </a:p>
                  </a:txBody>
                  <a:tcPr marL="18000" marR="18000" marT="18000" marB="18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16</a:t>
            </a:fld>
            <a:endParaRPr lang="en-US" altLang="zh-CN" dirty="0"/>
          </a:p>
        </p:txBody>
      </p:sp>
      <p:sp>
        <p:nvSpPr>
          <p:cNvPr id="8" name="流程图: 可选过程 7">
            <a:hlinkClick r:id="rId2"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9" name="流程图: 可选过程 8">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2. </a:t>
            </a:r>
            <a:r>
              <a:rPr lang="zh-CN" altLang="en-US" sz="1000" dirty="0" smtClean="0"/>
              <a:t>置换技术</a:t>
            </a:r>
            <a:endParaRPr lang="zh-CN" altLang="en-US" sz="1000" dirty="0"/>
          </a:p>
        </p:txBody>
      </p:sp>
      <p:sp>
        <p:nvSpPr>
          <p:cNvPr id="10" name="流程图: 可选过程 9">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3. </a:t>
            </a:r>
            <a:r>
              <a:rPr lang="zh-CN" altLang="en-US" sz="1000" dirty="0" smtClean="0"/>
              <a:t>乘积密码</a:t>
            </a:r>
            <a:endParaRPr lang="zh-CN" altLang="en-US" sz="1000" dirty="0"/>
          </a:p>
        </p:txBody>
      </p:sp>
      <p:sp>
        <p:nvSpPr>
          <p:cNvPr id="11" name="流程图: 可选过程 10">
            <a:hlinkClick r:id="rId5"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4344593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安全性</a:t>
            </a:r>
            <a:endParaRPr lang="zh-CN" altLang="en-US" dirty="0"/>
          </a:p>
        </p:txBody>
      </p:sp>
      <p:sp>
        <p:nvSpPr>
          <p:cNvPr id="3" name="内容占位符 2"/>
          <p:cNvSpPr>
            <a:spLocks noGrp="1"/>
          </p:cNvSpPr>
          <p:nvPr>
            <p:ph idx="1"/>
          </p:nvPr>
        </p:nvSpPr>
        <p:spPr/>
        <p:txBody>
          <a:bodyPr>
            <a:normAutofit fontScale="85000" lnSpcReduction="20000"/>
          </a:bodyPr>
          <a:lstStyle/>
          <a:p>
            <a:r>
              <a:rPr lang="zh-CN" altLang="en-US" dirty="0" smtClean="0"/>
              <a:t>有</a:t>
            </a:r>
            <a:r>
              <a:rPr lang="en-US" altLang="zh-CN" dirty="0" smtClean="0"/>
              <a:t>26×26</a:t>
            </a:r>
            <a:r>
              <a:rPr lang="zh-CN" altLang="en-US" dirty="0" smtClean="0"/>
              <a:t>＝</a:t>
            </a:r>
            <a:r>
              <a:rPr lang="en-US" altLang="zh-CN" dirty="0" smtClean="0"/>
              <a:t>676</a:t>
            </a:r>
            <a:r>
              <a:rPr lang="zh-CN" altLang="en-US" dirty="0" smtClean="0"/>
              <a:t>个字母对，单个字母的统计规律有改善</a:t>
            </a:r>
            <a:endParaRPr lang="en-US" altLang="zh-CN" dirty="0" smtClean="0"/>
          </a:p>
          <a:p>
            <a:pPr lvl="1"/>
            <a:r>
              <a:rPr lang="zh-CN" altLang="en-US" dirty="0" smtClean="0"/>
              <a:t>频率统计表需</a:t>
            </a:r>
            <a:r>
              <a:rPr lang="en-US" altLang="zh-CN" dirty="0" smtClean="0"/>
              <a:t>676</a:t>
            </a:r>
            <a:r>
              <a:rPr lang="zh-CN" altLang="en-US" dirty="0" smtClean="0"/>
              <a:t>个表项，需要更多密文才能有效统计</a:t>
            </a:r>
            <a:endParaRPr lang="en-US" altLang="zh-CN" dirty="0" smtClean="0"/>
          </a:p>
          <a:p>
            <a:r>
              <a:rPr lang="zh-CN" altLang="en-US" dirty="0" smtClean="0"/>
              <a:t>该密码曾在二战期间广泛被美英军方使用</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pPr algn="l"/>
            <a:r>
              <a:rPr lang="zh-CN" altLang="en-US" dirty="0" smtClean="0"/>
              <a:t>仍可用频率统计攻击，几百个字母的密文即可进行分析</a:t>
            </a:r>
            <a:endParaRPr lang="zh-CN" altLang="en-US" dirty="0"/>
          </a:p>
        </p:txBody>
      </p:sp>
      <p:pic>
        <p:nvPicPr>
          <p:cNvPr id="58369" name="Picture 1" descr="C:\Documents and Settings\Eric Lee\桌面\未标题-1.gif"/>
          <p:cNvPicPr>
            <a:picLocks noChangeAspect="1" noChangeArrowheads="1"/>
          </p:cNvPicPr>
          <p:nvPr/>
        </p:nvPicPr>
        <p:blipFill>
          <a:blip r:embed="rId2" cstate="print"/>
          <a:srcRect/>
          <a:stretch>
            <a:fillRect/>
          </a:stretch>
        </p:blipFill>
        <p:spPr bwMode="auto">
          <a:xfrm>
            <a:off x="1835696" y="2420888"/>
            <a:ext cx="5472607" cy="3171825"/>
          </a:xfrm>
          <a:prstGeom prst="rect">
            <a:avLst/>
          </a:prstGeom>
          <a:noFill/>
        </p:spPr>
      </p:pic>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17</a:t>
            </a:fld>
            <a:endParaRPr lang="en-US" altLang="zh-CN" dirty="0"/>
          </a:p>
        </p:txBody>
      </p:sp>
      <p:sp>
        <p:nvSpPr>
          <p:cNvPr id="7" name="流程图: 可选过程 6">
            <a:hlinkClick r:id="rId3"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8" name="流程图: 可选过程 7">
            <a:hlinkClick r:id="rId4"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2. </a:t>
            </a:r>
            <a:r>
              <a:rPr lang="zh-CN" altLang="en-US" sz="1000" dirty="0" smtClean="0"/>
              <a:t>置换技术</a:t>
            </a:r>
            <a:endParaRPr lang="zh-CN" altLang="en-US" sz="1000" dirty="0"/>
          </a:p>
        </p:txBody>
      </p:sp>
      <p:sp>
        <p:nvSpPr>
          <p:cNvPr id="9" name="流程图: 可选过程 8">
            <a:hlinkClick r:id="rId5"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3. </a:t>
            </a:r>
            <a:r>
              <a:rPr lang="zh-CN" altLang="en-US" sz="1000" dirty="0" smtClean="0"/>
              <a:t>乘积密码</a:t>
            </a:r>
            <a:endParaRPr lang="zh-CN" altLang="en-US" sz="1000" dirty="0"/>
          </a:p>
        </p:txBody>
      </p:sp>
      <p:sp>
        <p:nvSpPr>
          <p:cNvPr id="10" name="流程图: 可选过程 9">
            <a:hlinkClick r:id="rId6"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21940119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pPr algn="l"/>
            <a:r>
              <a:rPr lang="zh-CN" altLang="en-US" sz="3600" dirty="0"/>
              <a:t>二</a:t>
            </a:r>
            <a:r>
              <a:rPr lang="zh-CN" altLang="en-US" sz="3600" dirty="0" smtClean="0"/>
              <a:t>、代换密码 </a:t>
            </a:r>
            <a:r>
              <a:rPr lang="en-US" altLang="zh-CN" sz="3600" dirty="0" smtClean="0"/>
              <a:t>(Substitution Cipher)</a:t>
            </a:r>
            <a:endParaRPr lang="zh-CN" altLang="en-US" sz="3600" dirty="0">
              <a:latin typeface="+mn-ea"/>
              <a:ea typeface="+mn-ea"/>
            </a:endParaRPr>
          </a:p>
        </p:txBody>
      </p:sp>
      <p:sp>
        <p:nvSpPr>
          <p:cNvPr id="5" name="内容占位符 4"/>
          <p:cNvSpPr>
            <a:spLocks noGrp="1"/>
          </p:cNvSpPr>
          <p:nvPr>
            <p:ph idx="1"/>
          </p:nvPr>
        </p:nvSpPr>
        <p:spPr/>
        <p:txBody>
          <a:bodyPr>
            <a:normAutofit fontScale="92500" lnSpcReduction="10000"/>
          </a:bodyPr>
          <a:lstStyle/>
          <a:p>
            <a:pPr>
              <a:buNone/>
            </a:pPr>
            <a:r>
              <a:rPr lang="en-US" altLang="zh-CN" b="1" dirty="0" smtClean="0">
                <a:solidFill>
                  <a:srgbClr val="FF0000"/>
                </a:solidFill>
              </a:rPr>
              <a:t>1</a:t>
            </a:r>
            <a:r>
              <a:rPr lang="zh-CN" altLang="en-US" b="1" dirty="0" smtClean="0">
                <a:solidFill>
                  <a:srgbClr val="FF0000"/>
                </a:solidFill>
              </a:rPr>
              <a:t>、单表代换密码（</a:t>
            </a:r>
            <a:r>
              <a:rPr lang="en-AU" b="1" dirty="0" err="1" smtClean="0">
                <a:solidFill>
                  <a:srgbClr val="FF0000"/>
                </a:solidFill>
              </a:rPr>
              <a:t>Monoalphabetic</a:t>
            </a:r>
            <a:r>
              <a:rPr lang="en-AU" b="1" dirty="0" smtClean="0">
                <a:solidFill>
                  <a:srgbClr val="FF0000"/>
                </a:solidFill>
              </a:rPr>
              <a:t> Cipher</a:t>
            </a:r>
            <a:r>
              <a:rPr lang="zh-CN" altLang="en-US" b="1" dirty="0" smtClean="0">
                <a:solidFill>
                  <a:srgbClr val="FF0000"/>
                </a:solidFill>
              </a:rPr>
              <a:t>）</a:t>
            </a:r>
            <a:endParaRPr lang="en-US" altLang="zh-CN" b="1" dirty="0" smtClean="0">
              <a:solidFill>
                <a:srgbClr val="FF0000"/>
              </a:solidFill>
            </a:endParaRPr>
          </a:p>
          <a:p>
            <a:r>
              <a:rPr lang="zh-CN" altLang="en-US" dirty="0" smtClean="0"/>
              <a:t>每个明文字母按照密钥替换为一个新的字母</a:t>
            </a:r>
            <a:endParaRPr lang="en-US" altLang="zh-CN" dirty="0" smtClean="0"/>
          </a:p>
          <a:p>
            <a:r>
              <a:rPr lang="zh-CN" altLang="en-US" dirty="0" smtClean="0"/>
              <a:t>密钥长度</a:t>
            </a:r>
            <a:r>
              <a:rPr lang="en-US" altLang="zh-CN" dirty="0" smtClean="0"/>
              <a:t>26</a:t>
            </a:r>
            <a:r>
              <a:rPr lang="zh-CN" altLang="en-US" dirty="0" smtClean="0"/>
              <a:t>个字母</a:t>
            </a:r>
            <a:endParaRPr lang="en-US" altLang="zh-CN" dirty="0" smtClean="0"/>
          </a:p>
          <a:p>
            <a:r>
              <a:rPr lang="zh-CN" altLang="en-US" dirty="0" smtClean="0"/>
              <a:t>例：</a:t>
            </a:r>
            <a:endParaRPr lang="en-US" altLang="zh-CN" dirty="0" smtClean="0"/>
          </a:p>
          <a:p>
            <a:pPr lvl="1" fontAlgn="base">
              <a:buNone/>
            </a:pPr>
            <a:r>
              <a:rPr lang="zh-CN" altLang="en-US" dirty="0" smtClean="0">
                <a:latin typeface="+mn-ea"/>
              </a:rPr>
              <a:t>    ：</a:t>
            </a:r>
            <a:r>
              <a:rPr lang="en-AU" altLang="zh-CN" sz="2000" dirty="0" smtClean="0">
                <a:latin typeface="+mn-ea"/>
                <a:ea typeface="+mn-ea"/>
              </a:rPr>
              <a:t>a</a:t>
            </a:r>
            <a:r>
              <a:rPr lang="en-US" altLang="zh-CN" sz="2000" dirty="0" smtClean="0">
                <a:latin typeface="+mn-ea"/>
                <a:ea typeface="+mn-ea"/>
              </a:rPr>
              <a:t> </a:t>
            </a:r>
            <a:r>
              <a:rPr lang="en-AU" altLang="zh-CN" sz="2000" dirty="0" smtClean="0">
                <a:latin typeface="+mn-ea"/>
                <a:ea typeface="+mn-ea"/>
              </a:rPr>
              <a:t>b c d e f g h </a:t>
            </a:r>
            <a:r>
              <a:rPr lang="en-AU" altLang="zh-CN" sz="2000" dirty="0" err="1" smtClean="0">
                <a:latin typeface="+mn-ea"/>
                <a:ea typeface="+mn-ea"/>
              </a:rPr>
              <a:t>i</a:t>
            </a:r>
            <a:r>
              <a:rPr lang="en-AU" altLang="zh-CN" sz="2000" dirty="0" smtClean="0">
                <a:latin typeface="+mn-ea"/>
                <a:ea typeface="+mn-ea"/>
              </a:rPr>
              <a:t> j k l m n o p q r s t u v w x y z</a:t>
            </a:r>
            <a:r>
              <a:rPr lang="en-AU" sz="2000" dirty="0" smtClean="0">
                <a:latin typeface="+mn-ea"/>
                <a:ea typeface="+mn-ea"/>
              </a:rPr>
              <a:t> </a:t>
            </a:r>
            <a:endParaRPr lang="zh-CN" altLang="en-US" dirty="0" smtClean="0">
              <a:latin typeface="+mn-ea"/>
              <a:ea typeface="+mn-ea"/>
            </a:endParaRPr>
          </a:p>
          <a:p>
            <a:pPr lvl="1" fontAlgn="base">
              <a:buNone/>
            </a:pPr>
            <a:r>
              <a:rPr lang="zh-CN" altLang="en-US" dirty="0" smtClean="0">
                <a:latin typeface="+mn-ea"/>
              </a:rPr>
              <a:t>密钥：</a:t>
            </a:r>
            <a:r>
              <a:rPr lang="en-AU" altLang="zh-CN" sz="2000" dirty="0" smtClean="0">
                <a:latin typeface="+mn-ea"/>
                <a:ea typeface="+mn-ea"/>
              </a:rPr>
              <a:t>D K V Q F I B J W P E S C X H T M Y A U O L R G Z N</a:t>
            </a:r>
            <a:endParaRPr lang="zh-CN" altLang="en-US" dirty="0" smtClean="0">
              <a:latin typeface="+mn-ea"/>
              <a:ea typeface="+mn-ea"/>
            </a:endParaRPr>
          </a:p>
          <a:p>
            <a:pPr lvl="1" fontAlgn="base">
              <a:buNone/>
            </a:pPr>
            <a:r>
              <a:rPr lang="zh-CN" altLang="en-US" dirty="0" smtClean="0">
                <a:latin typeface="+mn-ea"/>
              </a:rPr>
              <a:t>明文：</a:t>
            </a:r>
            <a:r>
              <a:rPr lang="en-AU" altLang="zh-CN" sz="2000" dirty="0" err="1" smtClean="0">
                <a:latin typeface="+mn-ea"/>
                <a:ea typeface="+mn-ea"/>
              </a:rPr>
              <a:t>i</a:t>
            </a:r>
            <a:r>
              <a:rPr lang="en-AU" altLang="zh-CN" sz="2000" dirty="0" smtClean="0">
                <a:latin typeface="+mn-ea"/>
                <a:ea typeface="+mn-ea"/>
              </a:rPr>
              <a:t> f w e w </a:t>
            </a:r>
            <a:r>
              <a:rPr lang="en-AU" altLang="zh-CN" sz="2000" dirty="0" err="1" smtClean="0">
                <a:latin typeface="+mn-ea"/>
                <a:ea typeface="+mn-ea"/>
              </a:rPr>
              <a:t>i</a:t>
            </a:r>
            <a:r>
              <a:rPr lang="en-AU" altLang="zh-CN" sz="2000" dirty="0" smtClean="0">
                <a:latin typeface="+mn-ea"/>
                <a:ea typeface="+mn-ea"/>
              </a:rPr>
              <a:t> s h t o r e p l a c e l e t </a:t>
            </a:r>
            <a:r>
              <a:rPr lang="en-AU" altLang="zh-CN" sz="2000" dirty="0" err="1" smtClean="0">
                <a:latin typeface="+mn-ea"/>
                <a:ea typeface="+mn-ea"/>
              </a:rPr>
              <a:t>t</a:t>
            </a:r>
            <a:r>
              <a:rPr lang="en-AU" altLang="zh-CN" sz="2000" dirty="0" smtClean="0">
                <a:latin typeface="+mn-ea"/>
                <a:ea typeface="+mn-ea"/>
              </a:rPr>
              <a:t> e r s</a:t>
            </a:r>
            <a:endParaRPr lang="en-AU" altLang="zh-CN" dirty="0" smtClean="0">
              <a:latin typeface="+mn-ea"/>
              <a:ea typeface="+mn-ea"/>
            </a:endParaRPr>
          </a:p>
          <a:p>
            <a:pPr lvl="1" fontAlgn="base">
              <a:buNone/>
            </a:pPr>
            <a:r>
              <a:rPr lang="zh-CN" altLang="en-US" dirty="0" smtClean="0">
                <a:latin typeface="+mn-ea"/>
              </a:rPr>
              <a:t>密文：</a:t>
            </a:r>
            <a:r>
              <a:rPr lang="en-AU" altLang="zh-CN" sz="2000" dirty="0" smtClean="0">
                <a:latin typeface="+mn-ea"/>
                <a:ea typeface="+mn-ea"/>
              </a:rPr>
              <a:t>W I R F R W A J U H Y F T S D V F S F U </a:t>
            </a:r>
            <a:r>
              <a:rPr lang="en-AU" altLang="zh-CN" sz="2000" dirty="0" err="1" smtClean="0">
                <a:latin typeface="+mn-ea"/>
                <a:ea typeface="+mn-ea"/>
              </a:rPr>
              <a:t>U</a:t>
            </a:r>
            <a:r>
              <a:rPr lang="en-AU" altLang="zh-CN" sz="2000" dirty="0" smtClean="0">
                <a:latin typeface="+mn-ea"/>
                <a:ea typeface="+mn-ea"/>
              </a:rPr>
              <a:t> F Y A</a:t>
            </a:r>
          </a:p>
          <a:p>
            <a:pPr lvl="1" fontAlgn="base"/>
            <a:r>
              <a:rPr lang="zh-CN" altLang="en-US" sz="2000" i="1" dirty="0" smtClean="0">
                <a:latin typeface="仿宋_GB2312" pitchFamily="49" charset="-122"/>
              </a:rPr>
              <a:t>空格略去，不做处理</a:t>
            </a:r>
            <a:endParaRPr lang="zh-CN" altLang="en-US" i="1" dirty="0" smtClean="0">
              <a:latin typeface="仿宋_GB2312" pitchFamily="49" charset="-122"/>
            </a:endParaRPr>
          </a:p>
          <a:p>
            <a:endParaRPr lang="en-US" altLang="zh-CN" dirty="0" smtClean="0"/>
          </a:p>
          <a:p>
            <a:r>
              <a:rPr lang="zh-CN" altLang="en-US" dirty="0" smtClean="0"/>
              <a:t>密钥空间大小：</a:t>
            </a:r>
            <a:r>
              <a:rPr lang="en-US" altLang="zh-CN" dirty="0" smtClean="0"/>
              <a:t>26! ≈4×10</a:t>
            </a:r>
            <a:r>
              <a:rPr lang="en-US" altLang="zh-CN" baseline="30000" dirty="0" smtClean="0"/>
              <a:t>26</a:t>
            </a:r>
          </a:p>
          <a:p>
            <a:pPr lvl="1"/>
            <a:r>
              <a:rPr lang="zh-CN" altLang="en-US" dirty="0" smtClean="0"/>
              <a:t>部分密钥存在部分不动点，不可用</a:t>
            </a:r>
            <a:endParaRPr lang="en-US" altLang="zh-CN" dirty="0" smtClean="0"/>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18</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2. </a:t>
            </a:r>
            <a:r>
              <a:rPr lang="zh-CN" altLang="en-US" sz="1000" dirty="0" smtClean="0"/>
              <a:t>置换技术</a:t>
            </a:r>
            <a:endParaRPr lang="zh-CN" altLang="en-US" sz="1000" dirty="0"/>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3. </a:t>
            </a:r>
            <a:r>
              <a:rPr lang="zh-CN" altLang="en-US" sz="1000" dirty="0" smtClean="0"/>
              <a:t>乘积密码</a:t>
            </a:r>
            <a:endParaRPr lang="zh-CN" altLang="en-US" sz="1000" dirty="0"/>
          </a:p>
        </p:txBody>
      </p:sp>
      <p:sp>
        <p:nvSpPr>
          <p:cNvPr id="10" name="流程图: 可选过程 9">
            <a:hlinkClick r:id="rId5"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37239766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辅助工具</a:t>
            </a:r>
            <a:endParaRPr lang="zh-CN" altLang="en-US" dirty="0"/>
          </a:p>
        </p:txBody>
      </p:sp>
      <p:sp>
        <p:nvSpPr>
          <p:cNvPr id="4" name="灯片编号占位符 3"/>
          <p:cNvSpPr>
            <a:spLocks noGrp="1"/>
          </p:cNvSpPr>
          <p:nvPr>
            <p:ph type="sldNum" sz="quarter" idx="10"/>
          </p:nvPr>
        </p:nvSpPr>
        <p:spPr/>
        <p:txBody>
          <a:bodyPr/>
          <a:lstStyle/>
          <a:p>
            <a:pPr>
              <a:defRPr/>
            </a:pPr>
            <a:fld id="{17B7F836-6F9F-42A8-9450-B93EA774C316}" type="slidenum">
              <a:rPr lang="zh-CN" altLang="en-US" smtClean="0"/>
              <a:pPr>
                <a:defRPr/>
              </a:pPr>
              <a:t>19</a:t>
            </a:fld>
            <a:endParaRPr lang="en-US" altLang="zh-CN" dirty="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流程图: 可选过程 5">
            <a:hlinkClick r:id="rId2"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7" name="流程图: 可选过程 6">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2. </a:t>
            </a:r>
            <a:r>
              <a:rPr lang="zh-CN" altLang="en-US" sz="1000" dirty="0" smtClean="0"/>
              <a:t>置换技术</a:t>
            </a:r>
            <a:endParaRPr lang="zh-CN" altLang="en-US" sz="1000" dirty="0"/>
          </a:p>
        </p:txBody>
      </p:sp>
      <p:sp>
        <p:nvSpPr>
          <p:cNvPr id="8" name="流程图: 可选过程 7">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3. </a:t>
            </a:r>
            <a:r>
              <a:rPr lang="zh-CN" altLang="en-US" sz="1000" dirty="0" smtClean="0"/>
              <a:t>乘积密码</a:t>
            </a:r>
            <a:endParaRPr lang="zh-CN" altLang="en-US" sz="1000" dirty="0"/>
          </a:p>
        </p:txBody>
      </p:sp>
      <p:sp>
        <p:nvSpPr>
          <p:cNvPr id="9" name="流程图: 可选过程 8">
            <a:hlinkClick r:id="rId5"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
        <p:nvSpPr>
          <p:cNvPr id="10" name="标题 17"/>
          <p:cNvSpPr txBox="1">
            <a:spLocks/>
          </p:cNvSpPr>
          <p:nvPr/>
        </p:nvSpPr>
        <p:spPr bwMode="auto">
          <a:xfrm>
            <a:off x="510575" y="4939954"/>
            <a:ext cx="4010288"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a:bodyPr>
          <a:lstStyle>
            <a:lvl1pPr algn="ctr" rtl="0" eaLnBrk="0" fontAlgn="base" hangingPunct="0">
              <a:spcBef>
                <a:spcPct val="0"/>
              </a:spcBef>
              <a:spcAft>
                <a:spcPct val="0"/>
              </a:spcAft>
              <a:defRPr sz="4200" b="1" i="1">
                <a:solidFill>
                  <a:schemeClr val="tx1"/>
                </a:solidFill>
                <a:latin typeface="楷体" pitchFamily="49" charset="-122"/>
                <a:ea typeface="楷体" pitchFamily="49" charset="-122"/>
                <a:cs typeface="+mj-cs"/>
              </a:defRPr>
            </a:lvl1pPr>
            <a:lvl2pPr algn="ctr" rtl="0" eaLnBrk="0" fontAlgn="base" hangingPunct="0">
              <a:spcBef>
                <a:spcPct val="0"/>
              </a:spcBef>
              <a:spcAft>
                <a:spcPct val="0"/>
              </a:spcAft>
              <a:defRPr sz="4200" b="1" i="1">
                <a:solidFill>
                  <a:schemeClr val="tx1"/>
                </a:solidFill>
                <a:latin typeface="Arial" charset="0"/>
              </a:defRPr>
            </a:lvl2pPr>
            <a:lvl3pPr algn="ctr" rtl="0" eaLnBrk="0" fontAlgn="base" hangingPunct="0">
              <a:spcBef>
                <a:spcPct val="0"/>
              </a:spcBef>
              <a:spcAft>
                <a:spcPct val="0"/>
              </a:spcAft>
              <a:defRPr sz="4200" b="1" i="1">
                <a:solidFill>
                  <a:schemeClr val="tx1"/>
                </a:solidFill>
                <a:latin typeface="Arial" charset="0"/>
              </a:defRPr>
            </a:lvl3pPr>
            <a:lvl4pPr algn="ctr" rtl="0" eaLnBrk="0" fontAlgn="base" hangingPunct="0">
              <a:spcBef>
                <a:spcPct val="0"/>
              </a:spcBef>
              <a:spcAft>
                <a:spcPct val="0"/>
              </a:spcAft>
              <a:defRPr sz="4200" b="1" i="1">
                <a:solidFill>
                  <a:schemeClr val="tx1"/>
                </a:solidFill>
                <a:latin typeface="Arial" charset="0"/>
              </a:defRPr>
            </a:lvl4pPr>
            <a:lvl5pPr algn="ctr" rtl="0" eaLnBrk="0" fontAlgn="base" hangingPunct="0">
              <a:spcBef>
                <a:spcPct val="0"/>
              </a:spcBef>
              <a:spcAft>
                <a:spcPct val="0"/>
              </a:spcAft>
              <a:defRPr sz="4200" b="1" i="1">
                <a:solidFill>
                  <a:schemeClr val="tx1"/>
                </a:solidFill>
                <a:latin typeface="Arial" charset="0"/>
              </a:defRPr>
            </a:lvl5pPr>
            <a:lvl6pPr marL="457200" algn="ctr" rtl="0" fontAlgn="base">
              <a:spcBef>
                <a:spcPct val="0"/>
              </a:spcBef>
              <a:spcAft>
                <a:spcPct val="0"/>
              </a:spcAft>
              <a:defRPr sz="4200" b="1" i="1">
                <a:solidFill>
                  <a:schemeClr val="tx1"/>
                </a:solidFill>
                <a:latin typeface="Arial" charset="0"/>
              </a:defRPr>
            </a:lvl6pPr>
            <a:lvl7pPr marL="914400" algn="ctr" rtl="0" fontAlgn="base">
              <a:spcBef>
                <a:spcPct val="0"/>
              </a:spcBef>
              <a:spcAft>
                <a:spcPct val="0"/>
              </a:spcAft>
              <a:defRPr sz="4200" b="1" i="1">
                <a:solidFill>
                  <a:schemeClr val="tx1"/>
                </a:solidFill>
                <a:latin typeface="Arial" charset="0"/>
              </a:defRPr>
            </a:lvl7pPr>
            <a:lvl8pPr marL="1371600" algn="ctr" rtl="0" fontAlgn="base">
              <a:spcBef>
                <a:spcPct val="0"/>
              </a:spcBef>
              <a:spcAft>
                <a:spcPct val="0"/>
              </a:spcAft>
              <a:defRPr sz="4200" b="1" i="1">
                <a:solidFill>
                  <a:schemeClr val="tx1"/>
                </a:solidFill>
                <a:latin typeface="Arial" charset="0"/>
              </a:defRPr>
            </a:lvl8pPr>
            <a:lvl9pPr marL="1828800" algn="ctr" rtl="0" fontAlgn="base">
              <a:spcBef>
                <a:spcPct val="0"/>
              </a:spcBef>
              <a:spcAft>
                <a:spcPct val="0"/>
              </a:spcAft>
              <a:defRPr sz="4200" b="1" i="1">
                <a:solidFill>
                  <a:schemeClr val="tx1"/>
                </a:solidFill>
                <a:latin typeface="Arial" charset="0"/>
              </a:defRPr>
            </a:lvl9pPr>
          </a:lstStyle>
          <a:p>
            <a:r>
              <a:rPr lang="zh-CN" altLang="en-US" sz="2400" kern="0" dirty="0" smtClean="0"/>
              <a:t>惠斯通</a:t>
            </a:r>
            <a:r>
              <a:rPr lang="en-US" altLang="zh-CN" sz="2400" kern="0" dirty="0" smtClean="0"/>
              <a:t>(Wheatstone)</a:t>
            </a:r>
            <a:r>
              <a:rPr lang="zh-CN" altLang="en-US" sz="2400" kern="0" dirty="0" smtClean="0"/>
              <a:t>密码</a:t>
            </a:r>
            <a:endParaRPr lang="zh-CN" altLang="en-US" sz="2400" kern="0" dirty="0"/>
          </a:p>
        </p:txBody>
      </p:sp>
      <p:sp>
        <p:nvSpPr>
          <p:cNvPr id="11" name="文本占位符 19"/>
          <p:cNvSpPr txBox="1">
            <a:spLocks/>
          </p:cNvSpPr>
          <p:nvPr/>
        </p:nvSpPr>
        <p:spPr>
          <a:xfrm>
            <a:off x="280000" y="5472577"/>
            <a:ext cx="4760374" cy="919181"/>
          </a:xfrm>
          <a:prstGeom prst="rect">
            <a:avLst/>
          </a:prstGeom>
        </p:spPr>
        <p:txBody>
          <a:bodyPr>
            <a:noAutofit/>
          </a:bodyPr>
          <a:lstStyle>
            <a:lvl1pPr marL="342900" indent="-342900" algn="l" rtl="0" eaLnBrk="0" fontAlgn="base" hangingPunct="0">
              <a:spcBef>
                <a:spcPct val="20000"/>
              </a:spcBef>
              <a:spcAft>
                <a:spcPct val="0"/>
              </a:spcAft>
              <a:buClr>
                <a:schemeClr val="folHlink"/>
              </a:buClr>
              <a:buFont typeface="Wingdings" pitchFamily="2" charset="2"/>
              <a:buChar char="v"/>
              <a:defRPr sz="2800">
                <a:solidFill>
                  <a:schemeClr val="tx1"/>
                </a:solidFill>
                <a:latin typeface="楷体" pitchFamily="49" charset="-122"/>
                <a:ea typeface="楷体" pitchFamily="49" charset="-122"/>
                <a:cs typeface="+mn-cs"/>
              </a:defRPr>
            </a:lvl1pPr>
            <a:lvl2pPr marL="742950" indent="-285750" algn="l" rtl="0" eaLnBrk="0" fontAlgn="base" hangingPunct="0">
              <a:spcBef>
                <a:spcPct val="20000"/>
              </a:spcBef>
              <a:spcAft>
                <a:spcPct val="0"/>
              </a:spcAft>
              <a:buClr>
                <a:schemeClr val="tx2"/>
              </a:buClr>
              <a:buFont typeface="Wingdings" pitchFamily="2" charset="2"/>
              <a:buChar char="§"/>
              <a:defRPr sz="2400">
                <a:solidFill>
                  <a:schemeClr val="tx1"/>
                </a:solidFill>
                <a:latin typeface="楷体" pitchFamily="49" charset="-122"/>
                <a:ea typeface="楷体" pitchFamily="49" charset="-122"/>
              </a:defRPr>
            </a:lvl2pPr>
            <a:lvl3pPr marL="1143000" indent="-228600" algn="l" rtl="0" eaLnBrk="0" fontAlgn="base" hangingPunct="0">
              <a:spcBef>
                <a:spcPct val="20000"/>
              </a:spcBef>
              <a:spcAft>
                <a:spcPct val="0"/>
              </a:spcAft>
              <a:buChar char="•"/>
              <a:defRPr sz="2000">
                <a:solidFill>
                  <a:schemeClr val="tx1"/>
                </a:solidFill>
                <a:latin typeface="楷体" pitchFamily="49" charset="-122"/>
                <a:ea typeface="楷体" pitchFamily="49" charset="-122"/>
              </a:defRPr>
            </a:lvl3pPr>
            <a:lvl4pPr marL="1600200" indent="-228600" algn="l" rtl="0" eaLnBrk="0" fontAlgn="base" hangingPunct="0">
              <a:spcBef>
                <a:spcPct val="20000"/>
              </a:spcBef>
              <a:spcAft>
                <a:spcPct val="0"/>
              </a:spcAft>
              <a:buChar char="–"/>
              <a:defRPr>
                <a:solidFill>
                  <a:schemeClr val="tx1"/>
                </a:solidFill>
                <a:latin typeface="楷体" pitchFamily="49" charset="-122"/>
                <a:ea typeface="楷体" pitchFamily="49" charset="-122"/>
              </a:defRPr>
            </a:lvl4pPr>
            <a:lvl5pPr marL="2057400" indent="-228600" algn="l" rtl="0" eaLnBrk="0" fontAlgn="base" hangingPunct="0">
              <a:spcBef>
                <a:spcPct val="20000"/>
              </a:spcBef>
              <a:spcAft>
                <a:spcPct val="0"/>
              </a:spcAft>
              <a:buChar char="»"/>
              <a:defRPr>
                <a:solidFill>
                  <a:schemeClr val="tx1"/>
                </a:solidFill>
                <a:latin typeface="楷体" pitchFamily="49" charset="-122"/>
                <a:ea typeface="楷体" pitchFamily="49" charset="-122"/>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zh-CN" altLang="en-US" sz="1800" kern="0" dirty="0" smtClean="0"/>
              <a:t>钟表形式设备，首次露相于</a:t>
            </a:r>
            <a:r>
              <a:rPr lang="en-US" altLang="zh-CN" sz="1800" kern="0" dirty="0" smtClean="0"/>
              <a:t>1867</a:t>
            </a:r>
            <a:r>
              <a:rPr lang="zh-CN" altLang="en-US" sz="1800" kern="0" dirty="0" smtClean="0"/>
              <a:t>年巴黎世纪博览会。顺时针旋转指针指向下一明文字母，圆盘也随着混合的密文字母旋转。</a:t>
            </a:r>
            <a:endParaRPr lang="zh-CN" altLang="en-US" sz="1800" kern="0" dirty="0"/>
          </a:p>
        </p:txBody>
      </p:sp>
      <p:pic>
        <p:nvPicPr>
          <p:cNvPr id="12" name="Picture 1" descr="C:\Documents and Settings\Eric Lee\桌面\1.gif"/>
          <p:cNvPicPr>
            <a:picLocks noChangeAspect="1" noChangeArrowheads="1"/>
          </p:cNvPicPr>
          <p:nvPr/>
        </p:nvPicPr>
        <p:blipFill>
          <a:blip r:embed="rId6" cstate="print"/>
          <a:srcRect/>
          <a:stretch>
            <a:fillRect/>
          </a:stretch>
        </p:blipFill>
        <p:spPr bwMode="auto">
          <a:xfrm>
            <a:off x="949827" y="1492185"/>
            <a:ext cx="3131783" cy="3535434"/>
          </a:xfrm>
          <a:prstGeom prst="rect">
            <a:avLst/>
          </a:prstGeom>
          <a:noFill/>
        </p:spPr>
      </p:pic>
      <p:sp>
        <p:nvSpPr>
          <p:cNvPr id="13" name="标题 1"/>
          <p:cNvSpPr txBox="1">
            <a:spLocks/>
          </p:cNvSpPr>
          <p:nvPr/>
        </p:nvSpPr>
        <p:spPr bwMode="auto">
          <a:xfrm>
            <a:off x="5934961" y="4005064"/>
            <a:ext cx="2595720"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a:bodyPr>
          <a:lstStyle>
            <a:lvl1pPr algn="ctr" rtl="0" eaLnBrk="0" fontAlgn="base" hangingPunct="0">
              <a:spcBef>
                <a:spcPct val="0"/>
              </a:spcBef>
              <a:spcAft>
                <a:spcPct val="0"/>
              </a:spcAft>
              <a:defRPr sz="4200" b="1" i="1">
                <a:solidFill>
                  <a:schemeClr val="tx1"/>
                </a:solidFill>
                <a:latin typeface="楷体" pitchFamily="49" charset="-122"/>
                <a:ea typeface="楷体" pitchFamily="49" charset="-122"/>
                <a:cs typeface="+mj-cs"/>
              </a:defRPr>
            </a:lvl1pPr>
            <a:lvl2pPr algn="ctr" rtl="0" eaLnBrk="0" fontAlgn="base" hangingPunct="0">
              <a:spcBef>
                <a:spcPct val="0"/>
              </a:spcBef>
              <a:spcAft>
                <a:spcPct val="0"/>
              </a:spcAft>
              <a:defRPr sz="4200" b="1" i="1">
                <a:solidFill>
                  <a:schemeClr val="tx1"/>
                </a:solidFill>
                <a:latin typeface="Arial" charset="0"/>
              </a:defRPr>
            </a:lvl2pPr>
            <a:lvl3pPr algn="ctr" rtl="0" eaLnBrk="0" fontAlgn="base" hangingPunct="0">
              <a:spcBef>
                <a:spcPct val="0"/>
              </a:spcBef>
              <a:spcAft>
                <a:spcPct val="0"/>
              </a:spcAft>
              <a:defRPr sz="4200" b="1" i="1">
                <a:solidFill>
                  <a:schemeClr val="tx1"/>
                </a:solidFill>
                <a:latin typeface="Arial" charset="0"/>
              </a:defRPr>
            </a:lvl3pPr>
            <a:lvl4pPr algn="ctr" rtl="0" eaLnBrk="0" fontAlgn="base" hangingPunct="0">
              <a:spcBef>
                <a:spcPct val="0"/>
              </a:spcBef>
              <a:spcAft>
                <a:spcPct val="0"/>
              </a:spcAft>
              <a:defRPr sz="4200" b="1" i="1">
                <a:solidFill>
                  <a:schemeClr val="tx1"/>
                </a:solidFill>
                <a:latin typeface="Arial" charset="0"/>
              </a:defRPr>
            </a:lvl4pPr>
            <a:lvl5pPr algn="ctr" rtl="0" eaLnBrk="0" fontAlgn="base" hangingPunct="0">
              <a:spcBef>
                <a:spcPct val="0"/>
              </a:spcBef>
              <a:spcAft>
                <a:spcPct val="0"/>
              </a:spcAft>
              <a:defRPr sz="4200" b="1" i="1">
                <a:solidFill>
                  <a:schemeClr val="tx1"/>
                </a:solidFill>
                <a:latin typeface="Arial" charset="0"/>
              </a:defRPr>
            </a:lvl5pPr>
            <a:lvl6pPr marL="457200" algn="ctr" rtl="0" fontAlgn="base">
              <a:spcBef>
                <a:spcPct val="0"/>
              </a:spcBef>
              <a:spcAft>
                <a:spcPct val="0"/>
              </a:spcAft>
              <a:defRPr sz="4200" b="1" i="1">
                <a:solidFill>
                  <a:schemeClr val="tx1"/>
                </a:solidFill>
                <a:latin typeface="Arial" charset="0"/>
              </a:defRPr>
            </a:lvl6pPr>
            <a:lvl7pPr marL="914400" algn="ctr" rtl="0" fontAlgn="base">
              <a:spcBef>
                <a:spcPct val="0"/>
              </a:spcBef>
              <a:spcAft>
                <a:spcPct val="0"/>
              </a:spcAft>
              <a:defRPr sz="4200" b="1" i="1">
                <a:solidFill>
                  <a:schemeClr val="tx1"/>
                </a:solidFill>
                <a:latin typeface="Arial" charset="0"/>
              </a:defRPr>
            </a:lvl7pPr>
            <a:lvl8pPr marL="1371600" algn="ctr" rtl="0" fontAlgn="base">
              <a:spcBef>
                <a:spcPct val="0"/>
              </a:spcBef>
              <a:spcAft>
                <a:spcPct val="0"/>
              </a:spcAft>
              <a:defRPr sz="4200" b="1" i="1">
                <a:solidFill>
                  <a:schemeClr val="tx1"/>
                </a:solidFill>
                <a:latin typeface="Arial" charset="0"/>
              </a:defRPr>
            </a:lvl8pPr>
            <a:lvl9pPr marL="1828800" algn="ctr" rtl="0" fontAlgn="base">
              <a:spcBef>
                <a:spcPct val="0"/>
              </a:spcBef>
              <a:spcAft>
                <a:spcPct val="0"/>
              </a:spcAft>
              <a:defRPr sz="4200" b="1" i="1">
                <a:solidFill>
                  <a:schemeClr val="tx1"/>
                </a:solidFill>
                <a:latin typeface="Arial" charset="0"/>
              </a:defRPr>
            </a:lvl9pPr>
          </a:lstStyle>
          <a:p>
            <a:r>
              <a:rPr lang="zh-CN" altLang="en-US" sz="2800" kern="0" dirty="0" smtClean="0"/>
              <a:t>双密码盘</a:t>
            </a:r>
            <a:endParaRPr lang="zh-CN" altLang="en-US" sz="2800" kern="0" dirty="0"/>
          </a:p>
        </p:txBody>
      </p:sp>
      <p:pic>
        <p:nvPicPr>
          <p:cNvPr id="14" name="图片占位符 8" descr="2.gif"/>
          <p:cNvPicPr>
            <a:picLocks noChangeAspect="1"/>
          </p:cNvPicPr>
          <p:nvPr/>
        </p:nvPicPr>
        <p:blipFill rotWithShape="1">
          <a:blip r:embed="rId7" cstate="print"/>
          <a:srcRect l="1785" t="822" r="1088" b="2013"/>
          <a:stretch/>
        </p:blipFill>
        <p:spPr bwMode="auto">
          <a:xfrm>
            <a:off x="5070958" y="1136468"/>
            <a:ext cx="3859320" cy="288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文本占位符 7"/>
          <p:cNvSpPr txBox="1">
            <a:spLocks/>
          </p:cNvSpPr>
          <p:nvPr/>
        </p:nvSpPr>
        <p:spPr>
          <a:xfrm>
            <a:off x="5148064" y="4537687"/>
            <a:ext cx="3907254" cy="934890"/>
          </a:xfrm>
          <a:prstGeom prst="rect">
            <a:avLst/>
          </a:prstGeom>
        </p:spPr>
        <p:txBody>
          <a:bodyPr>
            <a:normAutofit/>
          </a:bodyPr>
          <a:lstStyle>
            <a:lvl1pPr marL="342900" indent="-342900" algn="l" rtl="0" eaLnBrk="0" fontAlgn="base" hangingPunct="0">
              <a:spcBef>
                <a:spcPct val="20000"/>
              </a:spcBef>
              <a:spcAft>
                <a:spcPct val="0"/>
              </a:spcAft>
              <a:buClr>
                <a:schemeClr val="folHlink"/>
              </a:buClr>
              <a:buFont typeface="Wingdings" pitchFamily="2" charset="2"/>
              <a:buChar char="v"/>
              <a:defRPr sz="2800">
                <a:solidFill>
                  <a:schemeClr val="tx1"/>
                </a:solidFill>
                <a:latin typeface="楷体" pitchFamily="49" charset="-122"/>
                <a:ea typeface="楷体" pitchFamily="49" charset="-122"/>
                <a:cs typeface="+mn-cs"/>
              </a:defRPr>
            </a:lvl1pPr>
            <a:lvl2pPr marL="742950" indent="-285750" algn="l" rtl="0" eaLnBrk="0" fontAlgn="base" hangingPunct="0">
              <a:spcBef>
                <a:spcPct val="20000"/>
              </a:spcBef>
              <a:spcAft>
                <a:spcPct val="0"/>
              </a:spcAft>
              <a:buClr>
                <a:schemeClr val="tx2"/>
              </a:buClr>
              <a:buFont typeface="Wingdings" pitchFamily="2" charset="2"/>
              <a:buChar char="§"/>
              <a:defRPr sz="2400">
                <a:solidFill>
                  <a:schemeClr val="tx1"/>
                </a:solidFill>
                <a:latin typeface="楷体" pitchFamily="49" charset="-122"/>
                <a:ea typeface="楷体" pitchFamily="49" charset="-122"/>
              </a:defRPr>
            </a:lvl2pPr>
            <a:lvl3pPr marL="1143000" indent="-228600" algn="l" rtl="0" eaLnBrk="0" fontAlgn="base" hangingPunct="0">
              <a:spcBef>
                <a:spcPct val="20000"/>
              </a:spcBef>
              <a:spcAft>
                <a:spcPct val="0"/>
              </a:spcAft>
              <a:buChar char="•"/>
              <a:defRPr sz="2000">
                <a:solidFill>
                  <a:schemeClr val="tx1"/>
                </a:solidFill>
                <a:latin typeface="楷体" pitchFamily="49" charset="-122"/>
                <a:ea typeface="楷体" pitchFamily="49" charset="-122"/>
              </a:defRPr>
            </a:lvl3pPr>
            <a:lvl4pPr marL="1600200" indent="-228600" algn="l" rtl="0" eaLnBrk="0" fontAlgn="base" hangingPunct="0">
              <a:spcBef>
                <a:spcPct val="20000"/>
              </a:spcBef>
              <a:spcAft>
                <a:spcPct val="0"/>
              </a:spcAft>
              <a:buChar char="–"/>
              <a:defRPr>
                <a:solidFill>
                  <a:schemeClr val="tx1"/>
                </a:solidFill>
                <a:latin typeface="楷体" pitchFamily="49" charset="-122"/>
                <a:ea typeface="楷体" pitchFamily="49" charset="-122"/>
              </a:defRPr>
            </a:lvl4pPr>
            <a:lvl5pPr marL="2057400" indent="-228600" algn="l" rtl="0" eaLnBrk="0" fontAlgn="base" hangingPunct="0">
              <a:spcBef>
                <a:spcPct val="20000"/>
              </a:spcBef>
              <a:spcAft>
                <a:spcPct val="0"/>
              </a:spcAft>
              <a:buChar char="»"/>
              <a:defRPr>
                <a:solidFill>
                  <a:schemeClr val="tx1"/>
                </a:solidFill>
                <a:latin typeface="楷体" pitchFamily="49" charset="-122"/>
                <a:ea typeface="楷体" pitchFamily="49" charset="-122"/>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zh-CN" altLang="en-US" sz="1800" kern="0" dirty="0" smtClean="0"/>
              <a:t>估计始于</a:t>
            </a:r>
            <a:r>
              <a:rPr lang="en-US" altLang="zh-CN" sz="1800" kern="0" dirty="0" smtClean="0"/>
              <a:t>18</a:t>
            </a:r>
            <a:r>
              <a:rPr lang="zh-CN" altLang="en-US" sz="1800" kern="0" dirty="0" smtClean="0"/>
              <a:t>或</a:t>
            </a:r>
            <a:r>
              <a:rPr lang="en-US" altLang="zh-CN" sz="1800" kern="0" dirty="0" smtClean="0"/>
              <a:t>19</a:t>
            </a:r>
            <a:r>
              <a:rPr lang="zh-CN" altLang="en-US" sz="1800" kern="0" dirty="0" smtClean="0"/>
              <a:t>世纪。外层圆盘上有类似词汇表的明文，包括字母、和常用单词密文由两位十进制数组成。</a:t>
            </a:r>
            <a:endParaRPr lang="zh-CN" altLang="en-US" sz="1800" kern="0" dirty="0"/>
          </a:p>
        </p:txBody>
      </p:sp>
    </p:spTree>
    <p:extLst>
      <p:ext uri="{BB962C8B-B14F-4D97-AF65-F5344CB8AC3E}">
        <p14:creationId xmlns:p14="http://schemas.microsoft.com/office/powerpoint/2010/main" val="15425298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本章目录</a:t>
            </a:r>
            <a:endParaRPr lang="zh-CN" altLang="en-US" dirty="0"/>
          </a:p>
        </p:txBody>
      </p:sp>
      <p:graphicFrame>
        <p:nvGraphicFramePr>
          <p:cNvPr id="6" name="内容占位符 5"/>
          <p:cNvGraphicFramePr>
            <a:graphicFrameLocks/>
          </p:cNvGraphicFramePr>
          <p:nvPr>
            <p:extLst>
              <p:ext uri="{D42A27DB-BD31-4B8C-83A1-F6EECF244321}">
                <p14:modId xmlns:p14="http://schemas.microsoft.com/office/powerpoint/2010/main" val="2058088246"/>
              </p:ext>
            </p:extLst>
          </p:nvPr>
        </p:nvGraphicFramePr>
        <p:xfrm>
          <a:off x="539552" y="1196752"/>
          <a:ext cx="8229600"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页脚占位符 2"/>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4D5C3986-FA80-4EE7-9FDC-15A4E8531ED7}" type="slidenum">
              <a:rPr lang="zh-CN" altLang="en-US" smtClean="0"/>
              <a:pPr>
                <a:defRPr/>
              </a:pPr>
              <a:t>2</a:t>
            </a:fld>
            <a:endParaRPr lang="en-US" altLang="zh-CN" dirty="0"/>
          </a:p>
        </p:txBody>
      </p:sp>
    </p:spTree>
    <p:extLst>
      <p:ext uri="{BB962C8B-B14F-4D97-AF65-F5344CB8AC3E}">
        <p14:creationId xmlns:p14="http://schemas.microsoft.com/office/powerpoint/2010/main" val="12963104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安全性</a:t>
            </a:r>
            <a:endParaRPr lang="en-US" altLang="zh-CN" dirty="0" smtClean="0"/>
          </a:p>
          <a:p>
            <a:pPr lvl="1"/>
            <a:r>
              <a:rPr lang="zh-CN" altLang="en-US" dirty="0" smtClean="0"/>
              <a:t>对短信息（长度小于密钥），</a:t>
            </a:r>
            <a:r>
              <a:rPr lang="zh-CN" altLang="en-US" i="1" dirty="0" smtClean="0"/>
              <a:t>穷举攻击可行</a:t>
            </a:r>
            <a:r>
              <a:rPr lang="en-US" altLang="zh-CN" i="1" dirty="0" smtClean="0"/>
              <a:t>?</a:t>
            </a:r>
          </a:p>
          <a:p>
            <a:pPr lvl="2"/>
            <a:r>
              <a:rPr lang="zh-CN" altLang="en-US" dirty="0" smtClean="0"/>
              <a:t>例：</a:t>
            </a:r>
            <a:endParaRPr lang="en-US" altLang="zh-CN" dirty="0" smtClean="0"/>
          </a:p>
          <a:p>
            <a:pPr lvl="2">
              <a:buNone/>
            </a:pPr>
            <a:r>
              <a:rPr lang="en-US" altLang="zh-CN" dirty="0" smtClean="0"/>
              <a:t>	</a:t>
            </a:r>
            <a:r>
              <a:rPr lang="zh-CN" altLang="en-US" dirty="0" smtClean="0"/>
              <a:t>密文：</a:t>
            </a:r>
            <a:r>
              <a:rPr lang="en-US" altLang="zh-CN" dirty="0" smtClean="0">
                <a:latin typeface="+mn-ea"/>
              </a:rPr>
              <a:t>ABC DEF GHIJ</a:t>
            </a:r>
          </a:p>
          <a:p>
            <a:pPr lvl="2">
              <a:buNone/>
            </a:pPr>
            <a:r>
              <a:rPr lang="en-US" altLang="zh-CN" dirty="0" smtClean="0">
                <a:solidFill>
                  <a:schemeClr val="accent2">
                    <a:lumMod val="75000"/>
                  </a:schemeClr>
                </a:solidFill>
              </a:rPr>
              <a:t>	</a:t>
            </a:r>
            <a:r>
              <a:rPr lang="zh-CN" altLang="en-US" dirty="0" smtClean="0">
                <a:solidFill>
                  <a:schemeClr val="accent2">
                    <a:lumMod val="75000"/>
                  </a:schemeClr>
                </a:solidFill>
              </a:rPr>
              <a:t>密钥：</a:t>
            </a:r>
            <a:r>
              <a:rPr lang="en-US" altLang="zh-CN" dirty="0" smtClean="0">
                <a:solidFill>
                  <a:schemeClr val="accent2">
                    <a:lumMod val="75000"/>
                  </a:schemeClr>
                </a:solidFill>
              </a:rPr>
              <a:t>a-E, e-H, f-A, n-F, o-B, r-D, s-I, t-J, w-G, x-C</a:t>
            </a:r>
          </a:p>
          <a:p>
            <a:pPr lvl="2">
              <a:buNone/>
            </a:pPr>
            <a:r>
              <a:rPr lang="en-US" altLang="zh-CN" dirty="0" smtClean="0">
                <a:solidFill>
                  <a:schemeClr val="accent2">
                    <a:lumMod val="75000"/>
                  </a:schemeClr>
                </a:solidFill>
              </a:rPr>
              <a:t>	</a:t>
            </a:r>
            <a:r>
              <a:rPr lang="zh-CN" altLang="en-US" dirty="0" smtClean="0">
                <a:solidFill>
                  <a:schemeClr val="accent2">
                    <a:lumMod val="75000"/>
                  </a:schemeClr>
                </a:solidFill>
              </a:rPr>
              <a:t>明文：</a:t>
            </a:r>
            <a:r>
              <a:rPr lang="en-US" altLang="zh-CN" dirty="0" smtClean="0">
                <a:solidFill>
                  <a:schemeClr val="accent2">
                    <a:lumMod val="75000"/>
                  </a:schemeClr>
                </a:solidFill>
                <a:latin typeface="+mn-ea"/>
              </a:rPr>
              <a:t>fox ran west</a:t>
            </a:r>
          </a:p>
          <a:p>
            <a:pPr lvl="2">
              <a:buNone/>
            </a:pPr>
            <a:r>
              <a:rPr lang="en-US" altLang="zh-CN" dirty="0" smtClean="0">
                <a:solidFill>
                  <a:schemeClr val="accent6">
                    <a:lumMod val="75000"/>
                  </a:schemeClr>
                </a:solidFill>
                <a:latin typeface="+mn-ea"/>
              </a:rPr>
              <a:t>	</a:t>
            </a:r>
            <a:r>
              <a:rPr lang="zh-CN" altLang="en-US" dirty="0" smtClean="0">
                <a:solidFill>
                  <a:schemeClr val="accent6">
                    <a:lumMod val="75000"/>
                  </a:schemeClr>
                </a:solidFill>
                <a:latin typeface="+mn-ea"/>
              </a:rPr>
              <a:t>密钥：</a:t>
            </a:r>
            <a:r>
              <a:rPr lang="en-US" altLang="zh-CN" dirty="0" smtClean="0">
                <a:solidFill>
                  <a:schemeClr val="accent6">
                    <a:lumMod val="75000"/>
                  </a:schemeClr>
                </a:solidFill>
                <a:cs typeface="Times New Roman" pitchFamily="18" charset="0"/>
              </a:rPr>
              <a:t>a-I, d-E, e-H, f-A, h-D, </a:t>
            </a:r>
            <a:r>
              <a:rPr lang="en-US" altLang="zh-CN" dirty="0" err="1" smtClean="0">
                <a:solidFill>
                  <a:schemeClr val="accent6">
                    <a:lumMod val="75000"/>
                  </a:schemeClr>
                </a:solidFill>
                <a:cs typeface="Times New Roman" pitchFamily="18" charset="0"/>
              </a:rPr>
              <a:t>i</a:t>
            </a:r>
            <a:r>
              <a:rPr lang="en-US" altLang="zh-CN" dirty="0" smtClean="0">
                <a:solidFill>
                  <a:schemeClr val="accent6">
                    <a:lumMod val="75000"/>
                  </a:schemeClr>
                </a:solidFill>
                <a:cs typeface="Times New Roman" pitchFamily="18" charset="0"/>
              </a:rPr>
              <a:t>-E, n-G, o-B, r-J, x-C</a:t>
            </a:r>
          </a:p>
          <a:p>
            <a:pPr lvl="2">
              <a:buNone/>
            </a:pPr>
            <a:r>
              <a:rPr lang="en-US" altLang="zh-CN" dirty="0" smtClean="0">
                <a:solidFill>
                  <a:schemeClr val="accent6">
                    <a:lumMod val="75000"/>
                  </a:schemeClr>
                </a:solidFill>
                <a:latin typeface="+mn-ea"/>
                <a:ea typeface="+mn-ea"/>
              </a:rPr>
              <a:t>	</a:t>
            </a:r>
            <a:r>
              <a:rPr lang="zh-CN" altLang="en-US" dirty="0" smtClean="0">
                <a:solidFill>
                  <a:schemeClr val="accent6">
                    <a:lumMod val="75000"/>
                  </a:schemeClr>
                </a:solidFill>
                <a:latin typeface="仿宋_GB2312" pitchFamily="49" charset="-122"/>
              </a:rPr>
              <a:t>明文：</a:t>
            </a:r>
            <a:r>
              <a:rPr lang="en-US" altLang="zh-CN" dirty="0" smtClean="0">
                <a:solidFill>
                  <a:schemeClr val="accent6">
                    <a:lumMod val="75000"/>
                  </a:schemeClr>
                </a:solidFill>
                <a:latin typeface="+mn-ea"/>
                <a:ea typeface="+mn-ea"/>
              </a:rPr>
              <a:t>fox hid near</a:t>
            </a:r>
            <a:endParaRPr lang="en-US" altLang="zh-CN" dirty="0" smtClean="0">
              <a:solidFill>
                <a:schemeClr val="accent6">
                  <a:lumMod val="75000"/>
                </a:schemeClr>
              </a:solidFill>
              <a:latin typeface="+mn-ea"/>
            </a:endParaRPr>
          </a:p>
          <a:p>
            <a:pPr lvl="2">
              <a:buNone/>
            </a:pPr>
            <a:r>
              <a:rPr lang="en-US" altLang="zh-CN" dirty="0" smtClean="0"/>
              <a:t>	</a:t>
            </a:r>
          </a:p>
          <a:p>
            <a:pPr lvl="1"/>
            <a:r>
              <a:rPr lang="zh-CN" altLang="en-US" dirty="0" smtClean="0"/>
              <a:t>对长信息，穷举攻击可行！</a:t>
            </a:r>
            <a:endParaRPr lang="en-US" altLang="zh-CN" dirty="0" smtClean="0"/>
          </a:p>
          <a:p>
            <a:pPr lvl="2"/>
            <a:endParaRPr lang="en-US" altLang="zh-CN" dirty="0" smtClean="0"/>
          </a:p>
          <a:p>
            <a:pPr lvl="1"/>
            <a:r>
              <a:rPr lang="zh-CN" altLang="en-US" dirty="0" smtClean="0">
                <a:solidFill>
                  <a:srgbClr val="FF0000"/>
                </a:solidFill>
                <a:latin typeface="仿宋_GB2312" pitchFamily="49" charset="-122"/>
              </a:rPr>
              <a:t>单表替换不改变相应字母的出现频率</a:t>
            </a:r>
            <a:endParaRPr lang="zh-CN" altLang="en-US"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20</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2. </a:t>
            </a:r>
            <a:r>
              <a:rPr lang="zh-CN" altLang="en-US" sz="1000" dirty="0" smtClean="0"/>
              <a:t>置换技术</a:t>
            </a:r>
            <a:endParaRPr lang="zh-CN" altLang="en-US" sz="1000" dirty="0"/>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3. </a:t>
            </a:r>
            <a:r>
              <a:rPr lang="zh-CN" altLang="en-US" sz="1000" dirty="0" smtClean="0"/>
              <a:t>乘积密码</a:t>
            </a:r>
            <a:endParaRPr lang="zh-CN" altLang="en-US" sz="1000" dirty="0"/>
          </a:p>
        </p:txBody>
      </p:sp>
      <p:sp>
        <p:nvSpPr>
          <p:cNvPr id="10" name="流程图: 可选过程 9">
            <a:hlinkClick r:id="rId5"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177360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20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2000"/>
                                        <p:tgtEl>
                                          <p:spTgt spid="3">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2000"/>
                                        <p:tgtEl>
                                          <p:spTgt spid="3">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2000"/>
                                        <p:tgtEl>
                                          <p:spTgt spid="3">
                                            <p:txEl>
                                              <p:pRg st="7" end="7"/>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animEffect transition="in" filter="fade">
                                      <p:cBhvr>
                                        <p:cTn id="23" dur="500"/>
                                        <p:tgtEl>
                                          <p:spTgt spid="3">
                                            <p:txEl>
                                              <p:pRg st="9" end="9"/>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11" end="11"/>
                                            </p:txEl>
                                          </p:spTgt>
                                        </p:tgtEl>
                                        <p:attrNameLst>
                                          <p:attrName>style.visibility</p:attrName>
                                        </p:attrNameLst>
                                      </p:cBhvr>
                                      <p:to>
                                        <p:strVal val="visible"/>
                                      </p:to>
                                    </p:set>
                                    <p:animEffect transition="in" filter="fade">
                                      <p:cBhvr>
                                        <p:cTn id="26"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经典密码破译的三大要素</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smtClean="0"/>
              <a:t>频率特征</a:t>
            </a:r>
            <a:endParaRPr lang="en-US" altLang="zh-CN" dirty="0" smtClean="0"/>
          </a:p>
          <a:p>
            <a:pPr lvl="1"/>
            <a:r>
              <a:rPr lang="zh-CN" altLang="en-US" dirty="0" smtClean="0"/>
              <a:t>各种语言中，各个字母的使用次数是不一样的</a:t>
            </a:r>
            <a:endParaRPr lang="en-US" altLang="zh-CN" dirty="0" smtClean="0"/>
          </a:p>
          <a:p>
            <a:pPr lvl="1"/>
            <a:endParaRPr lang="en-US" altLang="zh-CN" dirty="0" smtClean="0"/>
          </a:p>
          <a:p>
            <a:r>
              <a:rPr lang="zh-CN" altLang="en-US" dirty="0" smtClean="0"/>
              <a:t>连接特征</a:t>
            </a:r>
            <a:endParaRPr lang="en-US" altLang="zh-CN" dirty="0" smtClean="0"/>
          </a:p>
          <a:p>
            <a:pPr lvl="1"/>
            <a:r>
              <a:rPr lang="zh-CN" altLang="en-US" dirty="0" smtClean="0"/>
              <a:t>前后字母存在一定关联性</a:t>
            </a:r>
            <a:endParaRPr lang="en-US" altLang="zh-CN" dirty="0" smtClean="0"/>
          </a:p>
          <a:p>
            <a:pPr lvl="1"/>
            <a:r>
              <a:rPr lang="zh-CN" altLang="en-US" dirty="0" smtClean="0"/>
              <a:t>英语中，</a:t>
            </a:r>
            <a:endParaRPr lang="en-US" altLang="zh-CN" dirty="0" smtClean="0"/>
          </a:p>
          <a:p>
            <a:pPr lvl="2"/>
            <a:r>
              <a:rPr lang="en-US" altLang="zh-CN" dirty="0" smtClean="0"/>
              <a:t>q</a:t>
            </a:r>
            <a:r>
              <a:rPr lang="zh-CN" altLang="en-US" dirty="0" smtClean="0"/>
              <a:t>后几乎百分之百连接着</a:t>
            </a:r>
            <a:r>
              <a:rPr lang="en-US" altLang="zh-CN" dirty="0" smtClean="0"/>
              <a:t>u</a:t>
            </a:r>
          </a:p>
          <a:p>
            <a:pPr lvl="2"/>
            <a:r>
              <a:rPr lang="en-US" altLang="zh-CN" dirty="0" smtClean="0"/>
              <a:t>x</a:t>
            </a:r>
            <a:r>
              <a:rPr lang="zh-CN" altLang="en-US" dirty="0" smtClean="0"/>
              <a:t>前几乎总是</a:t>
            </a:r>
            <a:r>
              <a:rPr lang="en-US" altLang="zh-CN" dirty="0" err="1" smtClean="0"/>
              <a:t>i</a:t>
            </a:r>
            <a:r>
              <a:rPr lang="zh-CN" altLang="en-US" dirty="0" smtClean="0"/>
              <a:t>和</a:t>
            </a:r>
            <a:r>
              <a:rPr lang="en-US" altLang="zh-CN" dirty="0" smtClean="0"/>
              <a:t>e</a:t>
            </a:r>
            <a:r>
              <a:rPr lang="zh-CN" altLang="en-US" dirty="0" smtClean="0"/>
              <a:t>，只在极个别情况下是</a:t>
            </a:r>
            <a:r>
              <a:rPr lang="en-US" altLang="zh-CN" dirty="0" smtClean="0"/>
              <a:t>o</a:t>
            </a:r>
            <a:r>
              <a:rPr lang="zh-CN" altLang="en-US" dirty="0" smtClean="0"/>
              <a:t>和</a:t>
            </a:r>
            <a:r>
              <a:rPr lang="en-US" altLang="zh-CN" dirty="0" smtClean="0"/>
              <a:t>a</a:t>
            </a:r>
          </a:p>
          <a:p>
            <a:pPr lvl="2"/>
            <a:r>
              <a:rPr lang="en-US" altLang="zh-CN" dirty="0" smtClean="0"/>
              <a:t>e</a:t>
            </a:r>
            <a:r>
              <a:rPr lang="zh-CN" altLang="en-US" dirty="0" smtClean="0"/>
              <a:t>和</a:t>
            </a:r>
            <a:r>
              <a:rPr lang="en-US" altLang="zh-CN" dirty="0" smtClean="0"/>
              <a:t>e</a:t>
            </a:r>
            <a:r>
              <a:rPr lang="zh-CN" altLang="en-US" dirty="0" smtClean="0"/>
              <a:t>之间，</a:t>
            </a:r>
            <a:r>
              <a:rPr lang="en-US" altLang="zh-CN" dirty="0" smtClean="0"/>
              <a:t>r</a:t>
            </a:r>
            <a:r>
              <a:rPr lang="zh-CN" altLang="en-US" dirty="0" smtClean="0"/>
              <a:t>的出现频率很高</a:t>
            </a:r>
            <a:endParaRPr lang="en-US" altLang="zh-CN" dirty="0" smtClean="0"/>
          </a:p>
          <a:p>
            <a:pPr lvl="1"/>
            <a:endParaRPr lang="en-US" altLang="zh-CN" dirty="0" smtClean="0"/>
          </a:p>
          <a:p>
            <a:r>
              <a:rPr lang="zh-CN" altLang="en-US" dirty="0" smtClean="0"/>
              <a:t>重复特征</a:t>
            </a:r>
            <a:endParaRPr lang="en-US" altLang="zh-CN" dirty="0" smtClean="0"/>
          </a:p>
          <a:p>
            <a:pPr lvl="1"/>
            <a:r>
              <a:rPr lang="zh-CN" altLang="en-US" dirty="0" smtClean="0"/>
              <a:t>两个字符以上的字符串重复出现的现象</a:t>
            </a:r>
            <a:endParaRPr lang="en-US" altLang="zh-CN" dirty="0" smtClean="0"/>
          </a:p>
          <a:p>
            <a:pPr lvl="1"/>
            <a:r>
              <a:rPr lang="zh-CN" altLang="en-US" dirty="0" smtClean="0"/>
              <a:t>英语中，</a:t>
            </a:r>
            <a:r>
              <a:rPr lang="en-US" altLang="zh-CN" dirty="0" err="1" smtClean="0"/>
              <a:t>th,tion,tious</a:t>
            </a:r>
            <a:r>
              <a:rPr lang="zh-CN" altLang="en-US" dirty="0" smtClean="0"/>
              <a:t>等经常出现</a:t>
            </a:r>
            <a:endParaRPr lang="en-US" altLang="zh-CN"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21</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2. </a:t>
            </a:r>
            <a:r>
              <a:rPr lang="zh-CN" altLang="en-US" sz="1000" dirty="0" smtClean="0"/>
              <a:t>置换技术</a:t>
            </a:r>
            <a:endParaRPr lang="zh-CN" altLang="en-US" sz="1000" dirty="0"/>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3. </a:t>
            </a:r>
            <a:r>
              <a:rPr lang="zh-CN" altLang="en-US" sz="1000" dirty="0" smtClean="0"/>
              <a:t>乘积密码</a:t>
            </a:r>
            <a:endParaRPr lang="zh-CN" altLang="en-US" sz="1000" dirty="0"/>
          </a:p>
        </p:txBody>
      </p:sp>
      <p:sp>
        <p:nvSpPr>
          <p:cNvPr id="10" name="流程图: 可选过程 9">
            <a:hlinkClick r:id="rId5"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9555922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英语字母的频率统计</a:t>
            </a:r>
            <a:endParaRPr lang="zh-CN" altLang="en-US" dirty="0"/>
          </a:p>
        </p:txBody>
      </p:sp>
      <p:sp>
        <p:nvSpPr>
          <p:cNvPr id="3" name="内容占位符 2"/>
          <p:cNvSpPr>
            <a:spLocks noGrp="1"/>
          </p:cNvSpPr>
          <p:nvPr>
            <p:ph idx="1"/>
          </p:nvPr>
        </p:nvSpPr>
        <p:spPr/>
        <p:txBody>
          <a:bodyPr>
            <a:normAutofit/>
          </a:bodyPr>
          <a:lstStyle/>
          <a:p>
            <a:r>
              <a:rPr lang="zh-CN" altLang="en-US" dirty="0" smtClean="0"/>
              <a:t>自然语言存在高冗余，字母出现频率不同</a:t>
            </a:r>
            <a:endParaRPr lang="en-US" altLang="zh-CN" dirty="0" smtClean="0"/>
          </a:p>
          <a:p>
            <a:pPr lvl="1"/>
            <a:endParaRPr lang="en-US" altLang="zh-CN" dirty="0" smtClean="0">
              <a:latin typeface="+mn-ea"/>
              <a:ea typeface="+mn-ea"/>
            </a:endParaRPr>
          </a:p>
          <a:p>
            <a:pPr lvl="1"/>
            <a:r>
              <a:rPr lang="en-US" altLang="zh-CN" dirty="0" smtClean="0">
                <a:latin typeface="+mn-ea"/>
                <a:ea typeface="+mn-ea"/>
              </a:rPr>
              <a:t>e</a:t>
            </a:r>
            <a:r>
              <a:rPr lang="zh-CN" altLang="en-US" dirty="0" smtClean="0">
                <a:latin typeface="仿宋_GB2312" pitchFamily="49" charset="-122"/>
              </a:rPr>
              <a:t>的频率最高</a:t>
            </a:r>
            <a:endParaRPr lang="en-US" altLang="zh-CN" dirty="0" smtClean="0">
              <a:latin typeface="仿宋_GB2312" pitchFamily="49" charset="-122"/>
            </a:endParaRPr>
          </a:p>
          <a:p>
            <a:pPr lvl="1" algn="l"/>
            <a:endParaRPr lang="en-US" altLang="zh-CN" dirty="0" smtClean="0">
              <a:latin typeface="仿宋_GB2312" pitchFamily="49" charset="-122"/>
            </a:endParaRPr>
          </a:p>
          <a:p>
            <a:pPr lvl="1" algn="l"/>
            <a:r>
              <a:rPr lang="zh-CN" altLang="en-US" dirty="0" smtClean="0">
                <a:latin typeface="仿宋_GB2312" pitchFamily="49" charset="-122"/>
              </a:rPr>
              <a:t>其次是</a:t>
            </a:r>
            <a:r>
              <a:rPr lang="en-US" altLang="zh-CN" dirty="0" smtClean="0">
                <a:latin typeface="仿宋_GB2312" pitchFamily="49" charset="-122"/>
              </a:rPr>
              <a:t/>
            </a:r>
            <a:br>
              <a:rPr lang="en-US" altLang="zh-CN" dirty="0" smtClean="0">
                <a:latin typeface="仿宋_GB2312" pitchFamily="49" charset="-122"/>
              </a:rPr>
            </a:br>
            <a:r>
              <a:rPr lang="en-AU" altLang="zh-CN" dirty="0" err="1" smtClean="0">
                <a:latin typeface="+mn-ea"/>
                <a:ea typeface="+mn-ea"/>
              </a:rPr>
              <a:t>t,a,o,i</a:t>
            </a:r>
            <a:r>
              <a:rPr lang="en-AU" altLang="zh-CN" dirty="0" smtClean="0">
                <a:latin typeface="+mn-ea"/>
                <a:ea typeface="+mn-ea"/>
              </a:rPr>
              <a:t>,</a:t>
            </a:r>
            <a:br>
              <a:rPr lang="en-AU" altLang="zh-CN" dirty="0" smtClean="0">
                <a:latin typeface="+mn-ea"/>
                <a:ea typeface="+mn-ea"/>
              </a:rPr>
            </a:br>
            <a:r>
              <a:rPr lang="en-AU" altLang="zh-CN" dirty="0" err="1" smtClean="0">
                <a:latin typeface="+mn-ea"/>
                <a:ea typeface="+mn-ea"/>
              </a:rPr>
              <a:t>n,s,h,r</a:t>
            </a:r>
            <a:endParaRPr lang="en-US" altLang="zh-CN" dirty="0" smtClean="0">
              <a:latin typeface="+mn-ea"/>
              <a:ea typeface="+mn-ea"/>
            </a:endParaRPr>
          </a:p>
          <a:p>
            <a:pPr lvl="1" algn="l"/>
            <a:endParaRPr lang="en-AU" altLang="zh-CN" dirty="0" smtClean="0">
              <a:latin typeface="+mn-ea"/>
              <a:ea typeface="+mn-ea"/>
            </a:endParaRPr>
          </a:p>
          <a:p>
            <a:pPr lvl="1" algn="l"/>
            <a:r>
              <a:rPr lang="en-AU" altLang="zh-CN" dirty="0" err="1" smtClean="0">
                <a:latin typeface="+mn-ea"/>
                <a:ea typeface="+mn-ea"/>
              </a:rPr>
              <a:t>z,q,x,j</a:t>
            </a:r>
            <a:r>
              <a:rPr lang="en-AU" altLang="zh-CN" dirty="0" smtClean="0">
                <a:latin typeface="仿宋_GB2312" pitchFamily="49" charset="-122"/>
              </a:rPr>
              <a:t/>
            </a:r>
            <a:br>
              <a:rPr lang="en-AU" altLang="zh-CN" dirty="0" smtClean="0">
                <a:latin typeface="仿宋_GB2312" pitchFamily="49" charset="-122"/>
              </a:rPr>
            </a:br>
            <a:r>
              <a:rPr lang="zh-CN" altLang="en-US" dirty="0" smtClean="0">
                <a:latin typeface="仿宋_GB2312" pitchFamily="49" charset="-122"/>
              </a:rPr>
              <a:t>频率近似为</a:t>
            </a:r>
            <a:r>
              <a:rPr lang="en-US" altLang="zh-CN" dirty="0" smtClean="0">
                <a:latin typeface="仿宋_GB2312" pitchFamily="49" charset="-122"/>
              </a:rPr>
              <a:t>0</a:t>
            </a:r>
          </a:p>
          <a:p>
            <a:pPr algn="l"/>
            <a:endParaRPr lang="en-US" altLang="zh-CN" dirty="0" smtClean="0"/>
          </a:p>
          <a:p>
            <a:pPr lvl="1" algn="l"/>
            <a:endParaRPr lang="en-US" altLang="zh-CN" sz="2400" dirty="0" smtClean="0"/>
          </a:p>
        </p:txBody>
      </p:sp>
      <p:graphicFrame>
        <p:nvGraphicFramePr>
          <p:cNvPr id="6" name="图表 5"/>
          <p:cNvGraphicFramePr/>
          <p:nvPr>
            <p:extLst>
              <p:ext uri="{D42A27DB-BD31-4B8C-83A1-F6EECF244321}">
                <p14:modId xmlns:p14="http://schemas.microsoft.com/office/powerpoint/2010/main" val="1091537289"/>
              </p:ext>
            </p:extLst>
          </p:nvPr>
        </p:nvGraphicFramePr>
        <p:xfrm>
          <a:off x="3131840" y="2132856"/>
          <a:ext cx="5786478" cy="3349620"/>
        </p:xfrm>
        <a:graphic>
          <a:graphicData uri="http://schemas.openxmlformats.org/drawingml/2006/chart">
            <c:chart xmlns:c="http://schemas.openxmlformats.org/drawingml/2006/chart" xmlns:r="http://schemas.openxmlformats.org/officeDocument/2006/relationships" r:id="rId2"/>
          </a:graphicData>
        </a:graphic>
      </p:graphicFrame>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22</a:t>
            </a:fld>
            <a:endParaRPr lang="en-US" altLang="zh-CN" dirty="0"/>
          </a:p>
        </p:txBody>
      </p:sp>
      <p:sp>
        <p:nvSpPr>
          <p:cNvPr id="8" name="流程图: 可选过程 7">
            <a:hlinkClick r:id="rId3"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9" name="流程图: 可选过程 8">
            <a:hlinkClick r:id="rId4"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2. </a:t>
            </a:r>
            <a:r>
              <a:rPr lang="zh-CN" altLang="en-US" sz="1000" dirty="0" smtClean="0"/>
              <a:t>置换技术</a:t>
            </a:r>
            <a:endParaRPr lang="zh-CN" altLang="en-US" sz="1000" dirty="0"/>
          </a:p>
        </p:txBody>
      </p:sp>
      <p:sp>
        <p:nvSpPr>
          <p:cNvPr id="10" name="流程图: 可选过程 9">
            <a:hlinkClick r:id="rId5"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3. </a:t>
            </a:r>
            <a:r>
              <a:rPr lang="zh-CN" altLang="en-US" sz="1000" dirty="0" smtClean="0"/>
              <a:t>乘积密码</a:t>
            </a:r>
            <a:endParaRPr lang="zh-CN" altLang="en-US" sz="1000" dirty="0"/>
          </a:p>
        </p:txBody>
      </p:sp>
      <p:sp>
        <p:nvSpPr>
          <p:cNvPr id="11" name="流程图: 可选过程 10">
            <a:hlinkClick r:id="rId6"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36042306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英语字母的频率统计</a:t>
            </a:r>
            <a:endParaRPr lang="zh-CN" altLang="en-US" dirty="0"/>
          </a:p>
        </p:txBody>
      </p:sp>
      <p:sp>
        <p:nvSpPr>
          <p:cNvPr id="3" name="内容占位符 2"/>
          <p:cNvSpPr>
            <a:spLocks noGrp="1"/>
          </p:cNvSpPr>
          <p:nvPr>
            <p:ph idx="1"/>
          </p:nvPr>
        </p:nvSpPr>
        <p:spPr/>
        <p:txBody>
          <a:bodyPr>
            <a:normAutofit/>
          </a:bodyPr>
          <a:lstStyle/>
          <a:p>
            <a:pPr algn="l"/>
            <a:r>
              <a:rPr lang="zh-CN" altLang="en-US" dirty="0" smtClean="0"/>
              <a:t>英文单（双、三）字母（组）出现频率很重要</a:t>
            </a:r>
            <a:endParaRPr lang="en-US" altLang="zh-CN" dirty="0" smtClean="0">
              <a:latin typeface="仿宋_GB2312" pitchFamily="49" charset="-122"/>
            </a:endParaRPr>
          </a:p>
          <a:p>
            <a:pPr lvl="1" algn="l"/>
            <a:endParaRPr lang="en-US" altLang="zh-CN" sz="2400" dirty="0" smtClean="0"/>
          </a:p>
          <a:p>
            <a:pPr lvl="1" algn="l"/>
            <a:r>
              <a:rPr lang="zh-CN" altLang="en-US" dirty="0" smtClean="0"/>
              <a:t>双字母组合</a:t>
            </a:r>
            <a:endParaRPr lang="en-US" altLang="zh-CN" dirty="0" smtClean="0"/>
          </a:p>
          <a:p>
            <a:pPr marL="457200" lvl="1" indent="0" algn="l">
              <a:buNone/>
            </a:pPr>
            <a:r>
              <a:rPr lang="en-US" altLang="zh-CN" dirty="0" err="1" smtClean="0"/>
              <a:t>th,he,in,er,an</a:t>
            </a:r>
            <a:r>
              <a:rPr lang="en-US" altLang="zh-CN" dirty="0"/>
              <a:t>,</a:t>
            </a:r>
            <a:endParaRPr lang="en-US" altLang="zh-CN" sz="2400" dirty="0"/>
          </a:p>
          <a:p>
            <a:pPr marL="457200" lvl="1" indent="0" algn="l">
              <a:buNone/>
            </a:pPr>
            <a:r>
              <a:rPr lang="en-US" altLang="zh-CN" dirty="0" err="1" smtClean="0"/>
              <a:t>re,ed,on,es,st</a:t>
            </a:r>
            <a:r>
              <a:rPr lang="en-US" altLang="zh-CN" dirty="0" smtClean="0"/>
              <a:t>,</a:t>
            </a:r>
          </a:p>
          <a:p>
            <a:pPr marL="457200" lvl="1" indent="0" algn="l">
              <a:buNone/>
            </a:pPr>
            <a:r>
              <a:rPr lang="en-US" altLang="zh-CN" dirty="0" err="1" smtClean="0"/>
              <a:t>en,at,to,nt,ha</a:t>
            </a:r>
            <a:r>
              <a:rPr lang="en-US" altLang="zh-CN" dirty="0" smtClean="0"/>
              <a:t>,…</a:t>
            </a:r>
          </a:p>
          <a:p>
            <a:pPr lvl="1" algn="l"/>
            <a:endParaRPr lang="en-US" altLang="zh-CN" sz="2400" dirty="0" smtClean="0"/>
          </a:p>
          <a:p>
            <a:pPr lvl="1" algn="l"/>
            <a:r>
              <a:rPr lang="zh-CN" altLang="en-US" sz="2400" dirty="0" smtClean="0"/>
              <a:t>三字母组合</a:t>
            </a:r>
            <a:endParaRPr lang="en-US" altLang="zh-CN" sz="2400" dirty="0" smtClean="0"/>
          </a:p>
          <a:p>
            <a:pPr marL="457200" lvl="1" indent="0" algn="l">
              <a:buNone/>
            </a:pPr>
            <a:r>
              <a:rPr lang="en-US" altLang="zh-CN" dirty="0" err="1" smtClean="0"/>
              <a:t>the,ing,and,her</a:t>
            </a:r>
            <a:r>
              <a:rPr lang="en-US" altLang="zh-CN" dirty="0" smtClean="0"/>
              <a:t>,</a:t>
            </a:r>
          </a:p>
          <a:p>
            <a:pPr marL="457200" lvl="1" indent="0" algn="l">
              <a:buNone/>
            </a:pPr>
            <a:r>
              <a:rPr lang="en-US" altLang="zh-CN" dirty="0" err="1" smtClean="0"/>
              <a:t>ere,ent,tha,nth</a:t>
            </a:r>
            <a:r>
              <a:rPr lang="en-US" altLang="zh-CN" dirty="0" smtClean="0"/>
              <a:t>,…</a:t>
            </a: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23</a:t>
            </a:fld>
            <a:endParaRPr lang="en-US" altLang="zh-CN" dirty="0"/>
          </a:p>
        </p:txBody>
      </p:sp>
      <p:sp>
        <p:nvSpPr>
          <p:cNvPr id="8" name="流程图: 可选过程 7">
            <a:hlinkClick r:id="rId2"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9" name="流程图: 可选过程 8">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2. </a:t>
            </a:r>
            <a:r>
              <a:rPr lang="zh-CN" altLang="en-US" sz="1000" dirty="0" smtClean="0"/>
              <a:t>置换技术</a:t>
            </a:r>
            <a:endParaRPr lang="zh-CN" altLang="en-US" sz="1000" dirty="0"/>
          </a:p>
        </p:txBody>
      </p:sp>
      <p:sp>
        <p:nvSpPr>
          <p:cNvPr id="10" name="流程图: 可选过程 9">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3. </a:t>
            </a:r>
            <a:r>
              <a:rPr lang="zh-CN" altLang="en-US" sz="1000" dirty="0" smtClean="0"/>
              <a:t>乘积密码</a:t>
            </a:r>
            <a:endParaRPr lang="zh-CN" altLang="en-US" sz="1000" dirty="0"/>
          </a:p>
        </p:txBody>
      </p:sp>
      <p:sp>
        <p:nvSpPr>
          <p:cNvPr id="11" name="流程图: 可选过程 10">
            <a:hlinkClick r:id="rId5"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pic>
        <p:nvPicPr>
          <p:cNvPr id="12" name="Picture 3" descr="C:\Users\ericlee\Desktop\untitled.bmp"/>
          <p:cNvPicPr>
            <a:picLocks noChangeAspect="1" noChangeArrowheads="1"/>
          </p:cNvPicPr>
          <p:nvPr/>
        </p:nvPicPr>
        <p:blipFill rotWithShape="1">
          <a:blip r:embed="rId6">
            <a:extLst>
              <a:ext uri="{28A0092B-C50C-407E-A947-70E740481C1C}">
                <a14:useLocalDpi xmlns:a14="http://schemas.microsoft.com/office/drawing/2010/main" val="0"/>
              </a:ext>
            </a:extLst>
          </a:blip>
          <a:srcRect l="19297" t="16734" r="17961" b="5371"/>
          <a:stretch/>
        </p:blipFill>
        <p:spPr bwMode="auto">
          <a:xfrm>
            <a:off x="3898751" y="2276872"/>
            <a:ext cx="4991595" cy="3359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10008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字频统计攻击</a:t>
            </a:r>
            <a:endParaRPr lang="zh-CN" altLang="en-US" dirty="0"/>
          </a:p>
        </p:txBody>
      </p:sp>
      <p:sp>
        <p:nvSpPr>
          <p:cNvPr id="3" name="内容占位符 2"/>
          <p:cNvSpPr>
            <a:spLocks noGrp="1"/>
          </p:cNvSpPr>
          <p:nvPr>
            <p:ph idx="1"/>
          </p:nvPr>
        </p:nvSpPr>
        <p:spPr>
          <a:xfrm>
            <a:off x="457200" y="1295400"/>
            <a:ext cx="8363272" cy="5029200"/>
          </a:xfrm>
        </p:spPr>
        <p:txBody>
          <a:bodyPr>
            <a:normAutofit/>
          </a:bodyPr>
          <a:lstStyle/>
          <a:p>
            <a:r>
              <a:rPr lang="zh-CN" altLang="en-US" dirty="0">
                <a:latin typeface="仿宋_GB2312" pitchFamily="49" charset="-122"/>
              </a:rPr>
              <a:t>对凯撒密码，通过识别</a:t>
            </a:r>
            <a:r>
              <a:rPr lang="en-US" altLang="zh-CN" dirty="0">
                <a:latin typeface="仿宋_GB2312" pitchFamily="49" charset="-122"/>
              </a:rPr>
              <a:t>a-e-</a:t>
            </a:r>
            <a:r>
              <a:rPr lang="en-US" altLang="zh-CN" dirty="0" err="1">
                <a:latin typeface="仿宋_GB2312" pitchFamily="49" charset="-122"/>
              </a:rPr>
              <a:t>i</a:t>
            </a:r>
            <a:r>
              <a:rPr lang="zh-CN" altLang="en-US" dirty="0">
                <a:latin typeface="仿宋_GB2312" pitchFamily="49" charset="-122"/>
              </a:rPr>
              <a:t>或</a:t>
            </a:r>
            <a:r>
              <a:rPr lang="en-US" altLang="zh-CN" dirty="0">
                <a:latin typeface="仿宋_GB2312" pitchFamily="49" charset="-122"/>
              </a:rPr>
              <a:t>r-s-t</a:t>
            </a:r>
            <a:r>
              <a:rPr lang="zh-CN" altLang="en-US" dirty="0">
                <a:latin typeface="仿宋_GB2312" pitchFamily="49" charset="-122"/>
              </a:rPr>
              <a:t>三元组的峰，或</a:t>
            </a:r>
            <a:r>
              <a:rPr lang="en-US" altLang="zh-CN" dirty="0" err="1">
                <a:latin typeface="仿宋_GB2312" pitchFamily="49" charset="-122"/>
              </a:rPr>
              <a:t>jk</a:t>
            </a:r>
            <a:r>
              <a:rPr lang="zh-CN" altLang="en-US" dirty="0">
                <a:latin typeface="仿宋_GB2312" pitchFamily="49" charset="-122"/>
              </a:rPr>
              <a:t>和</a:t>
            </a:r>
            <a:r>
              <a:rPr lang="en-US" altLang="zh-CN" dirty="0">
                <a:latin typeface="仿宋_GB2312" pitchFamily="49" charset="-122"/>
              </a:rPr>
              <a:t>xyz</a:t>
            </a:r>
            <a:r>
              <a:rPr lang="zh-CN" altLang="en-US" dirty="0">
                <a:latin typeface="仿宋_GB2312" pitchFamily="49" charset="-122"/>
              </a:rPr>
              <a:t>的特征，可以获得密钥</a:t>
            </a:r>
            <a:endParaRPr lang="en-US" altLang="zh-CN" dirty="0">
              <a:latin typeface="仿宋_GB2312" pitchFamily="49" charset="-122"/>
            </a:endParaRPr>
          </a:p>
          <a:p>
            <a:endParaRPr lang="en-US" altLang="zh-CN" dirty="0" smtClean="0">
              <a:latin typeface="仿宋_GB2312" pitchFamily="49" charset="-122"/>
            </a:endParaRPr>
          </a:p>
          <a:p>
            <a:r>
              <a:rPr lang="zh-CN" altLang="en-US" dirty="0">
                <a:latin typeface="仿宋_GB2312" pitchFamily="49" charset="-122"/>
              </a:rPr>
              <a:t>对单表替换</a:t>
            </a:r>
            <a:r>
              <a:rPr lang="zh-CN" altLang="en-US" dirty="0" smtClean="0">
                <a:latin typeface="仿宋_GB2312" pitchFamily="49" charset="-122"/>
              </a:rPr>
              <a:t>密码，破译步骤：</a:t>
            </a:r>
            <a:endParaRPr lang="en-US" altLang="zh-CN" dirty="0" smtClean="0">
              <a:latin typeface="仿宋_GB2312" pitchFamily="49" charset="-122"/>
            </a:endParaRPr>
          </a:p>
          <a:p>
            <a:pPr marL="914400" lvl="1" indent="-457200">
              <a:buFont typeface="+mj-ea"/>
              <a:buAutoNum type="circleNumDbPlain"/>
            </a:pPr>
            <a:r>
              <a:rPr lang="zh-CN" altLang="en-US" dirty="0" smtClean="0">
                <a:latin typeface="仿宋_GB2312" pitchFamily="49" charset="-122"/>
              </a:rPr>
              <a:t>统计密文字母出现频率</a:t>
            </a:r>
            <a:endParaRPr lang="en-US" altLang="zh-CN" dirty="0" smtClean="0">
              <a:latin typeface="仿宋_GB2312" pitchFamily="49" charset="-122"/>
            </a:endParaRPr>
          </a:p>
          <a:p>
            <a:pPr marL="914400" lvl="1" indent="-457200">
              <a:buFont typeface="+mj-ea"/>
              <a:buAutoNum type="circleNumDbPlain"/>
            </a:pPr>
            <a:r>
              <a:rPr lang="zh-CN" altLang="en-US" dirty="0" smtClean="0">
                <a:latin typeface="仿宋_GB2312" pitchFamily="49" charset="-122"/>
              </a:rPr>
              <a:t>将统计结果与自然语言频率表对比，确定部分密钥</a:t>
            </a:r>
            <a:endParaRPr lang="en-US" altLang="zh-CN" dirty="0" smtClean="0">
              <a:latin typeface="仿宋_GB2312" pitchFamily="49" charset="-122"/>
            </a:endParaRPr>
          </a:p>
          <a:p>
            <a:pPr marL="914400" lvl="1" indent="-457200">
              <a:buFont typeface="+mj-ea"/>
              <a:buAutoNum type="circleNumDbPlain"/>
            </a:pPr>
            <a:r>
              <a:rPr lang="zh-CN" altLang="en-US" dirty="0" smtClean="0">
                <a:latin typeface="仿宋_GB2312" pitchFamily="49" charset="-122"/>
              </a:rPr>
              <a:t>结合连接特征和重复特征，确定部分密钥</a:t>
            </a:r>
            <a:endParaRPr lang="en-US" altLang="zh-CN" dirty="0" smtClean="0">
              <a:latin typeface="仿宋_GB2312" pitchFamily="49" charset="-122"/>
            </a:endParaRPr>
          </a:p>
          <a:p>
            <a:pPr lvl="2"/>
            <a:r>
              <a:rPr lang="zh-CN" altLang="en-US" dirty="0">
                <a:latin typeface="仿宋_GB2312" pitchFamily="49" charset="-122"/>
              </a:rPr>
              <a:t>双、三字母的频率统计表往往很有帮助</a:t>
            </a:r>
          </a:p>
          <a:p>
            <a:pPr marL="914400" lvl="1" indent="-457200">
              <a:buFont typeface="+mj-ea"/>
              <a:buAutoNum type="circleNumDbPlain"/>
            </a:pPr>
            <a:r>
              <a:rPr lang="zh-CN" altLang="en-US" dirty="0" smtClean="0">
                <a:latin typeface="仿宋_GB2312" pitchFamily="49" charset="-122"/>
              </a:rPr>
              <a:t>从语义上，猜测其它密钥</a:t>
            </a:r>
            <a:endParaRPr lang="en-US" altLang="zh-CN" dirty="0" smtClean="0">
              <a:latin typeface="仿宋_GB2312" pitchFamily="49" charset="-122"/>
            </a:endParaRPr>
          </a:p>
          <a:p>
            <a:pPr lvl="1"/>
            <a:endParaRPr lang="en-US" altLang="zh-CN" dirty="0" smtClean="0">
              <a:latin typeface="仿宋_GB2312" pitchFamily="49" charset="-122"/>
            </a:endParaRPr>
          </a:p>
        </p:txBody>
      </p:sp>
      <p:graphicFrame>
        <p:nvGraphicFramePr>
          <p:cNvPr id="6" name="图表 5"/>
          <p:cNvGraphicFramePr/>
          <p:nvPr>
            <p:extLst>
              <p:ext uri="{D42A27DB-BD31-4B8C-83A1-F6EECF244321}">
                <p14:modId xmlns:p14="http://schemas.microsoft.com/office/powerpoint/2010/main" val="1528691437"/>
              </p:ext>
            </p:extLst>
          </p:nvPr>
        </p:nvGraphicFramePr>
        <p:xfrm>
          <a:off x="6012160" y="1772816"/>
          <a:ext cx="2771800" cy="936104"/>
        </p:xfrm>
        <a:graphic>
          <a:graphicData uri="http://schemas.openxmlformats.org/drawingml/2006/chart">
            <c:chart xmlns:c="http://schemas.openxmlformats.org/drawingml/2006/chart" xmlns:r="http://schemas.openxmlformats.org/officeDocument/2006/relationships" r:id="rId2"/>
          </a:graphicData>
        </a:graphic>
      </p:graphicFrame>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24</a:t>
            </a:fld>
            <a:endParaRPr lang="en-US" altLang="zh-CN" dirty="0"/>
          </a:p>
        </p:txBody>
      </p:sp>
      <p:sp>
        <p:nvSpPr>
          <p:cNvPr id="8" name="流程图: 可选过程 7">
            <a:hlinkClick r:id="rId3"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9" name="流程图: 可选过程 8">
            <a:hlinkClick r:id="rId4"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2. </a:t>
            </a:r>
            <a:r>
              <a:rPr lang="zh-CN" altLang="en-US" sz="1000" dirty="0" smtClean="0"/>
              <a:t>置换技术</a:t>
            </a:r>
            <a:endParaRPr lang="zh-CN" altLang="en-US" sz="1000" dirty="0"/>
          </a:p>
        </p:txBody>
      </p:sp>
      <p:sp>
        <p:nvSpPr>
          <p:cNvPr id="10" name="流程图: 可选过程 9">
            <a:hlinkClick r:id="rId5"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3. </a:t>
            </a:r>
            <a:r>
              <a:rPr lang="zh-CN" altLang="en-US" sz="1000" dirty="0" smtClean="0"/>
              <a:t>乘积密码</a:t>
            </a:r>
            <a:endParaRPr lang="zh-CN" altLang="en-US" sz="1000" dirty="0"/>
          </a:p>
        </p:txBody>
      </p:sp>
      <p:sp>
        <p:nvSpPr>
          <p:cNvPr id="11" name="流程图: 可选过程 10">
            <a:hlinkClick r:id="rId6"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16307656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字频统计攻击例</a:t>
            </a:r>
            <a:endParaRPr lang="zh-CN" altLang="en-US" dirty="0"/>
          </a:p>
        </p:txBody>
      </p:sp>
      <p:sp>
        <p:nvSpPr>
          <p:cNvPr id="3" name="内容占位符 2"/>
          <p:cNvSpPr>
            <a:spLocks noGrp="1"/>
          </p:cNvSpPr>
          <p:nvPr>
            <p:ph idx="1"/>
          </p:nvPr>
        </p:nvSpPr>
        <p:spPr/>
        <p:txBody>
          <a:bodyPr>
            <a:normAutofit/>
          </a:bodyPr>
          <a:lstStyle/>
          <a:p>
            <a:r>
              <a:rPr lang="zh-CN" altLang="en-US" dirty="0" smtClean="0"/>
              <a:t>密</a:t>
            </a:r>
            <a:r>
              <a:rPr lang="zh-CN" altLang="en-US" dirty="0" smtClean="0">
                <a:latin typeface="仿宋_GB2312" pitchFamily="49" charset="-122"/>
              </a:rPr>
              <a:t>文：</a:t>
            </a:r>
            <a:endParaRPr lang="en-AU" altLang="zh-CN" dirty="0" smtClean="0">
              <a:latin typeface="+mn-ea"/>
              <a:ea typeface="+mn-ea"/>
              <a:cs typeface="Times New Roman" pitchFamily="18" charset="0"/>
            </a:endParaRPr>
          </a:p>
          <a:p>
            <a:pPr marL="1168400" lvl="1" indent="-1588">
              <a:spcBef>
                <a:spcPts val="0"/>
              </a:spcBef>
              <a:buFont typeface="Wingdings" pitchFamily="2" charset="2"/>
              <a:buNone/>
            </a:pPr>
            <a:r>
              <a:rPr lang="en-AU" altLang="zh-CN" sz="2000" spc="100" dirty="0" smtClean="0">
                <a:latin typeface="+mn-ea"/>
                <a:ea typeface="+mn-ea"/>
                <a:cs typeface="Times New Roman" pitchFamily="18" charset="0"/>
              </a:rPr>
              <a:t>UZQSOVUOHXMOPVGPOZPEVSGZWSZOPFPESXUDBMETSXAIZ</a:t>
            </a:r>
          </a:p>
          <a:p>
            <a:pPr marL="1168400" lvl="1" indent="-1588">
              <a:spcBef>
                <a:spcPts val="0"/>
              </a:spcBef>
              <a:buFont typeface="Wingdings" pitchFamily="2" charset="2"/>
              <a:buNone/>
            </a:pPr>
            <a:endParaRPr lang="en-AU" altLang="zh-CN" sz="1600" spc="100" dirty="0" smtClean="0">
              <a:latin typeface="+mn-ea"/>
              <a:ea typeface="+mn-ea"/>
              <a:cs typeface="Times New Roman" pitchFamily="18" charset="0"/>
            </a:endParaRPr>
          </a:p>
          <a:p>
            <a:pPr marL="1168400" lvl="1" indent="-1588">
              <a:spcBef>
                <a:spcPts val="0"/>
              </a:spcBef>
              <a:buFont typeface="Wingdings" pitchFamily="2" charset="2"/>
              <a:buNone/>
            </a:pPr>
            <a:r>
              <a:rPr lang="en-AU" altLang="zh-CN" sz="2000" spc="100" dirty="0" smtClean="0">
                <a:latin typeface="+mn-ea"/>
                <a:ea typeface="+mn-ea"/>
                <a:cs typeface="Times New Roman" pitchFamily="18" charset="0"/>
              </a:rPr>
              <a:t>VUEPHZHMDZSHZOWSFPAPPDTSVPQUZWYMXUZUHSX</a:t>
            </a:r>
          </a:p>
          <a:p>
            <a:pPr marL="1168400" lvl="1" indent="-1588">
              <a:spcBef>
                <a:spcPts val="0"/>
              </a:spcBef>
              <a:buFont typeface="Wingdings" pitchFamily="2" charset="2"/>
              <a:buNone/>
            </a:pPr>
            <a:endParaRPr lang="en-AU" altLang="zh-CN" sz="1600" spc="100" dirty="0" smtClean="0">
              <a:latin typeface="+mn-ea"/>
              <a:ea typeface="+mn-ea"/>
              <a:cs typeface="Times New Roman" pitchFamily="18" charset="0"/>
            </a:endParaRPr>
          </a:p>
          <a:p>
            <a:pPr marL="1168400" lvl="1" indent="-1588">
              <a:spcBef>
                <a:spcPts val="0"/>
              </a:spcBef>
              <a:buFont typeface="Wingdings" pitchFamily="2" charset="2"/>
              <a:buNone/>
            </a:pPr>
            <a:r>
              <a:rPr lang="en-AU" altLang="zh-CN" sz="2000" spc="100" dirty="0" smtClean="0">
                <a:latin typeface="+mn-ea"/>
                <a:ea typeface="+mn-ea"/>
                <a:cs typeface="Times New Roman" pitchFamily="18" charset="0"/>
              </a:rPr>
              <a:t>EPYEPOPDZSZUFPOMBZWPFUPZHMDJUDTMOHMQ</a:t>
            </a:r>
          </a:p>
          <a:p>
            <a:pPr marL="1168400" lvl="1" indent="-1588">
              <a:spcBef>
                <a:spcPts val="0"/>
              </a:spcBef>
              <a:buFont typeface="Wingdings" pitchFamily="2" charset="2"/>
              <a:buNone/>
            </a:pPr>
            <a:endParaRPr lang="en-US" altLang="zh-CN" sz="1600" spc="100" dirty="0" smtClean="0">
              <a:latin typeface="+mn-ea"/>
              <a:ea typeface="+mn-ea"/>
              <a:cs typeface="Times New Roman" pitchFamily="18" charset="0"/>
            </a:endParaRPr>
          </a:p>
          <a:p>
            <a:pPr lvl="1"/>
            <a:r>
              <a:rPr lang="zh-CN" altLang="en-US" dirty="0" smtClean="0"/>
              <a:t>频率最高的</a:t>
            </a:r>
            <a:r>
              <a:rPr lang="en-US" altLang="zh-CN" dirty="0" smtClean="0">
                <a:latin typeface="+mn-ea"/>
                <a:ea typeface="+mn-ea"/>
              </a:rPr>
              <a:t>P</a:t>
            </a:r>
            <a:r>
              <a:rPr lang="zh-CN" altLang="en-US" dirty="0" smtClean="0">
                <a:latin typeface="+mn-ea"/>
                <a:ea typeface="+mn-ea"/>
              </a:rPr>
              <a:t>（</a:t>
            </a:r>
            <a:r>
              <a:rPr lang="en-US" altLang="zh-CN" dirty="0" smtClean="0">
                <a:latin typeface="+mn-ea"/>
                <a:ea typeface="+mn-ea"/>
              </a:rPr>
              <a:t>15</a:t>
            </a:r>
            <a:r>
              <a:rPr lang="zh-CN" altLang="en-US" dirty="0" smtClean="0">
                <a:latin typeface="+mn-ea"/>
                <a:ea typeface="+mn-ea"/>
              </a:rPr>
              <a:t>次）</a:t>
            </a:r>
            <a:r>
              <a:rPr lang="zh-CN" altLang="en-US" dirty="0" smtClean="0"/>
              <a:t>和</a:t>
            </a:r>
            <a:r>
              <a:rPr lang="en-US" altLang="zh-CN" dirty="0" smtClean="0">
                <a:latin typeface="+mn-ea"/>
                <a:ea typeface="+mn-ea"/>
              </a:rPr>
              <a:t>Z</a:t>
            </a:r>
            <a:r>
              <a:rPr lang="zh-CN" altLang="en-US" dirty="0" smtClean="0">
                <a:latin typeface="+mn-ea"/>
                <a:ea typeface="+mn-ea"/>
              </a:rPr>
              <a:t>（</a:t>
            </a:r>
            <a:r>
              <a:rPr lang="en-US" altLang="zh-CN" dirty="0" smtClean="0">
                <a:latin typeface="+mn-ea"/>
                <a:ea typeface="+mn-ea"/>
              </a:rPr>
              <a:t>14</a:t>
            </a:r>
            <a:r>
              <a:rPr lang="zh-CN" altLang="en-US" dirty="0" smtClean="0">
                <a:latin typeface="+mn-ea"/>
                <a:ea typeface="+mn-ea"/>
              </a:rPr>
              <a:t>次）</a:t>
            </a:r>
            <a:r>
              <a:rPr lang="zh-CN" altLang="en-US" dirty="0" smtClean="0"/>
              <a:t>可能对应</a:t>
            </a:r>
            <a:r>
              <a:rPr lang="en-US" altLang="zh-CN" dirty="0" smtClean="0">
                <a:latin typeface="+mn-ea"/>
                <a:ea typeface="+mn-ea"/>
              </a:rPr>
              <a:t>e</a:t>
            </a:r>
            <a:r>
              <a:rPr lang="zh-CN" altLang="en-US" dirty="0" smtClean="0"/>
              <a:t>和</a:t>
            </a:r>
            <a:r>
              <a:rPr lang="en-US" altLang="zh-CN" dirty="0" smtClean="0">
                <a:latin typeface="+mn-ea"/>
                <a:ea typeface="+mn-ea"/>
              </a:rPr>
              <a:t>t</a:t>
            </a:r>
          </a:p>
          <a:p>
            <a:pPr lvl="1"/>
            <a:r>
              <a:rPr lang="zh-CN" altLang="en-US" dirty="0" smtClean="0"/>
              <a:t>猜</a:t>
            </a:r>
            <a:r>
              <a:rPr lang="en-US" altLang="zh-CN" dirty="0" smtClean="0">
                <a:latin typeface="+mn-ea"/>
                <a:ea typeface="+mn-ea"/>
              </a:rPr>
              <a:t>ZW</a:t>
            </a:r>
            <a:r>
              <a:rPr lang="zh-CN" altLang="en-US" dirty="0" smtClean="0"/>
              <a:t>是</a:t>
            </a:r>
            <a:r>
              <a:rPr lang="en-US" altLang="zh-CN" dirty="0" err="1" smtClean="0">
                <a:latin typeface="+mn-ea"/>
                <a:ea typeface="+mn-ea"/>
              </a:rPr>
              <a:t>th</a:t>
            </a:r>
            <a:r>
              <a:rPr lang="zh-CN" altLang="en-US" dirty="0" smtClean="0">
                <a:latin typeface="仿宋_GB2312" pitchFamily="49" charset="-122"/>
              </a:rPr>
              <a:t>（最常用二字组合）</a:t>
            </a:r>
            <a:r>
              <a:rPr lang="zh-CN" altLang="en-US" dirty="0" smtClean="0"/>
              <a:t>，</a:t>
            </a:r>
            <a:r>
              <a:rPr lang="en-US" altLang="zh-CN" dirty="0" smtClean="0">
                <a:latin typeface="+mn-ea"/>
                <a:ea typeface="+mn-ea"/>
              </a:rPr>
              <a:t>ZWP</a:t>
            </a:r>
            <a:r>
              <a:rPr lang="zh-CN" altLang="en-US" dirty="0" smtClean="0"/>
              <a:t>是</a:t>
            </a:r>
            <a:r>
              <a:rPr lang="en-US" altLang="zh-CN" dirty="0" smtClean="0">
                <a:latin typeface="仿宋_GB2312" pitchFamily="49" charset="-122"/>
              </a:rPr>
              <a:t>the</a:t>
            </a:r>
            <a:r>
              <a:rPr lang="zh-CN" altLang="en-US" dirty="0" smtClean="0">
                <a:latin typeface="仿宋_GB2312" pitchFamily="49" charset="-122"/>
              </a:rPr>
              <a:t>（最常用三字组合）</a:t>
            </a:r>
            <a:endParaRPr lang="en-US" altLang="zh-CN" dirty="0" smtClean="0">
              <a:latin typeface="仿宋_GB2312" pitchFamily="49" charset="-122"/>
            </a:endParaRPr>
          </a:p>
        </p:txBody>
      </p:sp>
      <p:sp>
        <p:nvSpPr>
          <p:cNvPr id="9" name="TextBox 8"/>
          <p:cNvSpPr txBox="1"/>
          <p:nvPr/>
        </p:nvSpPr>
        <p:spPr>
          <a:xfrm>
            <a:off x="1637659" y="4822120"/>
            <a:ext cx="6678757" cy="1631216"/>
          </a:xfrm>
          <a:prstGeom prst="rect">
            <a:avLst/>
          </a:prstGeom>
          <a:noFill/>
        </p:spPr>
        <p:txBody>
          <a:bodyPr wrap="square" rtlCol="0">
            <a:spAutoFit/>
          </a:bodyPr>
          <a:lstStyle/>
          <a:p>
            <a:pPr marL="0" lvl="1">
              <a:buFont typeface="Wingdings" pitchFamily="2" charset="2"/>
              <a:buNone/>
            </a:pPr>
            <a:r>
              <a:rPr lang="en-AU" altLang="zh-CN" sz="2000" kern="0" spc="100" dirty="0" smtClean="0">
                <a:solidFill>
                  <a:srgbClr val="FF0000"/>
                </a:solidFill>
                <a:latin typeface="楷体" pitchFamily="49" charset="-122"/>
                <a:ea typeface="楷体" pitchFamily="49" charset="-122"/>
                <a:cs typeface="Times New Roman" pitchFamily="18" charset="0"/>
              </a:rPr>
              <a:t> t          e  </a:t>
            </a:r>
            <a:r>
              <a:rPr lang="en-AU" altLang="zh-CN" sz="2000" kern="0" spc="100" dirty="0" err="1" smtClean="0">
                <a:solidFill>
                  <a:srgbClr val="FF0000"/>
                </a:solidFill>
                <a:latin typeface="楷体" pitchFamily="49" charset="-122"/>
                <a:ea typeface="楷体" pitchFamily="49" charset="-122"/>
                <a:cs typeface="Times New Roman" pitchFamily="18" charset="0"/>
              </a:rPr>
              <a:t>e</a:t>
            </a:r>
            <a:r>
              <a:rPr lang="en-AU" altLang="zh-CN" sz="2000" kern="0" spc="100" dirty="0" smtClean="0">
                <a:solidFill>
                  <a:srgbClr val="FF0000"/>
                </a:solidFill>
                <a:latin typeface="楷体" pitchFamily="49" charset="-122"/>
                <a:ea typeface="楷体" pitchFamily="49" charset="-122"/>
                <a:cs typeface="Times New Roman" pitchFamily="18" charset="0"/>
              </a:rPr>
              <a:t> </a:t>
            </a:r>
            <a:r>
              <a:rPr lang="en-AU" altLang="zh-CN" sz="2000" kern="0" spc="100" dirty="0" err="1" smtClean="0">
                <a:solidFill>
                  <a:srgbClr val="FF0000"/>
                </a:solidFill>
                <a:latin typeface="楷体" pitchFamily="49" charset="-122"/>
                <a:ea typeface="楷体" pitchFamily="49" charset="-122"/>
                <a:cs typeface="Times New Roman" pitchFamily="18" charset="0"/>
              </a:rPr>
              <a:t>te</a:t>
            </a:r>
            <a:r>
              <a:rPr lang="en-AU" altLang="zh-CN" sz="2000" kern="0" spc="100" dirty="0" smtClean="0">
                <a:solidFill>
                  <a:srgbClr val="FF0000"/>
                </a:solidFill>
                <a:latin typeface="楷体" pitchFamily="49" charset="-122"/>
                <a:ea typeface="楷体" pitchFamily="49" charset="-122"/>
                <a:cs typeface="Times New Roman" pitchFamily="18" charset="0"/>
              </a:rPr>
              <a:t>    </a:t>
            </a:r>
            <a:r>
              <a:rPr lang="en-AU" altLang="zh-CN" sz="2000" kern="0" spc="100" dirty="0" err="1" smtClean="0">
                <a:solidFill>
                  <a:srgbClr val="FF0000"/>
                </a:solidFill>
                <a:latin typeface="楷体" pitchFamily="49" charset="-122"/>
                <a:ea typeface="楷体" pitchFamily="49" charset="-122"/>
                <a:cs typeface="Times New Roman" pitchFamily="18" charset="0"/>
              </a:rPr>
              <a:t>th</a:t>
            </a:r>
            <a:r>
              <a:rPr lang="en-AU" altLang="zh-CN" sz="2000" kern="0" spc="100" dirty="0" smtClean="0">
                <a:solidFill>
                  <a:srgbClr val="FF0000"/>
                </a:solidFill>
                <a:latin typeface="楷体" pitchFamily="49" charset="-122"/>
                <a:ea typeface="楷体" pitchFamily="49" charset="-122"/>
                <a:cs typeface="Times New Roman" pitchFamily="18" charset="0"/>
              </a:rPr>
              <a:t> t e </a:t>
            </a:r>
            <a:r>
              <a:rPr lang="en-AU" altLang="zh-CN" sz="2000" kern="0" spc="100" dirty="0" err="1" smtClean="0">
                <a:solidFill>
                  <a:srgbClr val="FF0000"/>
                </a:solidFill>
                <a:latin typeface="楷体" pitchFamily="49" charset="-122"/>
                <a:ea typeface="楷体" pitchFamily="49" charset="-122"/>
                <a:cs typeface="Times New Roman" pitchFamily="18" charset="0"/>
              </a:rPr>
              <a:t>e</a:t>
            </a:r>
            <a:r>
              <a:rPr lang="en-AU" altLang="zh-CN" sz="2000" kern="0" spc="100" dirty="0" smtClean="0">
                <a:solidFill>
                  <a:srgbClr val="FF0000"/>
                </a:solidFill>
                <a:latin typeface="楷体" pitchFamily="49" charset="-122"/>
                <a:ea typeface="楷体" pitchFamily="49" charset="-122"/>
                <a:cs typeface="Times New Roman" pitchFamily="18" charset="0"/>
              </a:rPr>
              <a:t>             t</a:t>
            </a:r>
          </a:p>
          <a:p>
            <a:pPr marL="0" lvl="1">
              <a:buFont typeface="Wingdings" pitchFamily="2" charset="2"/>
              <a:buNone/>
            </a:pPr>
            <a:endParaRPr lang="en-AU" altLang="zh-CN" sz="2000" kern="0" spc="100" dirty="0" smtClean="0">
              <a:solidFill>
                <a:srgbClr val="FF0000"/>
              </a:solidFill>
              <a:latin typeface="楷体" pitchFamily="49" charset="-122"/>
              <a:ea typeface="楷体" pitchFamily="49" charset="-122"/>
              <a:cs typeface="Times New Roman" pitchFamily="18" charset="0"/>
            </a:endParaRPr>
          </a:p>
          <a:p>
            <a:pPr marL="0" lvl="1">
              <a:buFont typeface="Wingdings" pitchFamily="2" charset="2"/>
              <a:buNone/>
            </a:pPr>
            <a:r>
              <a:rPr lang="en-AU" altLang="zh-CN" sz="2000" kern="0" spc="100" dirty="0" smtClean="0">
                <a:solidFill>
                  <a:srgbClr val="FF0000"/>
                </a:solidFill>
                <a:latin typeface="楷体" pitchFamily="49" charset="-122"/>
                <a:ea typeface="楷体" pitchFamily="49" charset="-122"/>
                <a:cs typeface="Times New Roman" pitchFamily="18" charset="0"/>
              </a:rPr>
              <a:t>   e t   </a:t>
            </a:r>
            <a:r>
              <a:rPr lang="en-AU" altLang="zh-CN" sz="2000" kern="0" spc="100" dirty="0" err="1" smtClean="0">
                <a:solidFill>
                  <a:srgbClr val="FF0000"/>
                </a:solidFill>
                <a:latin typeface="楷体" pitchFamily="49" charset="-122"/>
                <a:ea typeface="楷体" pitchFamily="49" charset="-122"/>
                <a:cs typeface="Times New Roman" pitchFamily="18" charset="0"/>
              </a:rPr>
              <a:t>t</a:t>
            </a:r>
            <a:r>
              <a:rPr lang="en-AU" altLang="zh-CN" sz="2000" kern="0" spc="100" dirty="0" smtClean="0">
                <a:solidFill>
                  <a:srgbClr val="FF0000"/>
                </a:solidFill>
                <a:latin typeface="楷体" pitchFamily="49" charset="-122"/>
                <a:ea typeface="楷体" pitchFamily="49" charset="-122"/>
                <a:cs typeface="Times New Roman" pitchFamily="18" charset="0"/>
              </a:rPr>
              <a:t>  </a:t>
            </a:r>
            <a:r>
              <a:rPr lang="en-AU" altLang="zh-CN" sz="2000" kern="0" spc="100" dirty="0" err="1" smtClean="0">
                <a:solidFill>
                  <a:srgbClr val="FF0000"/>
                </a:solidFill>
                <a:latin typeface="楷体" pitchFamily="49" charset="-122"/>
                <a:ea typeface="楷体" pitchFamily="49" charset="-122"/>
                <a:cs typeface="Times New Roman" pitchFamily="18" charset="0"/>
              </a:rPr>
              <a:t>t</a:t>
            </a:r>
            <a:r>
              <a:rPr lang="en-AU" altLang="zh-CN" sz="2000" kern="0" spc="100" dirty="0" smtClean="0">
                <a:solidFill>
                  <a:srgbClr val="FF0000"/>
                </a:solidFill>
                <a:latin typeface="楷体" pitchFamily="49" charset="-122"/>
                <a:ea typeface="楷体" pitchFamily="49" charset="-122"/>
                <a:cs typeface="Times New Roman" pitchFamily="18" charset="0"/>
              </a:rPr>
              <a:t> h  e </a:t>
            </a:r>
            <a:r>
              <a:rPr lang="en-AU" altLang="zh-CN" sz="2000" kern="0" spc="100" dirty="0" err="1" smtClean="0">
                <a:solidFill>
                  <a:srgbClr val="FF0000"/>
                </a:solidFill>
                <a:latin typeface="楷体" pitchFamily="49" charset="-122"/>
                <a:ea typeface="楷体" pitchFamily="49" charset="-122"/>
                <a:cs typeface="Times New Roman" pitchFamily="18" charset="0"/>
              </a:rPr>
              <a:t>ee</a:t>
            </a:r>
            <a:r>
              <a:rPr lang="en-AU" altLang="zh-CN" sz="2000" kern="0" spc="100" dirty="0" smtClean="0">
                <a:solidFill>
                  <a:srgbClr val="FF0000"/>
                </a:solidFill>
                <a:latin typeface="楷体" pitchFamily="49" charset="-122"/>
                <a:ea typeface="楷体" pitchFamily="49" charset="-122"/>
                <a:cs typeface="Times New Roman" pitchFamily="18" charset="0"/>
              </a:rPr>
              <a:t>    e  </a:t>
            </a:r>
            <a:r>
              <a:rPr lang="en-AU" altLang="zh-CN" sz="2000" kern="0" spc="100" dirty="0" err="1" smtClean="0">
                <a:solidFill>
                  <a:srgbClr val="FF0000"/>
                </a:solidFill>
                <a:latin typeface="楷体" pitchFamily="49" charset="-122"/>
                <a:ea typeface="楷体" pitchFamily="49" charset="-122"/>
                <a:cs typeface="Times New Roman" pitchFamily="18" charset="0"/>
              </a:rPr>
              <a:t>th</a:t>
            </a:r>
            <a:r>
              <a:rPr lang="en-AU" altLang="zh-CN" sz="2000" kern="0" spc="100" dirty="0" smtClean="0">
                <a:solidFill>
                  <a:srgbClr val="FF0000"/>
                </a:solidFill>
                <a:latin typeface="楷体" pitchFamily="49" charset="-122"/>
                <a:ea typeface="楷体" pitchFamily="49" charset="-122"/>
                <a:cs typeface="Times New Roman" pitchFamily="18" charset="0"/>
              </a:rPr>
              <a:t>    t    </a:t>
            </a:r>
          </a:p>
          <a:p>
            <a:pPr marL="0" lvl="1">
              <a:buFont typeface="Wingdings" pitchFamily="2" charset="2"/>
              <a:buNone/>
            </a:pPr>
            <a:endParaRPr lang="en-AU" altLang="zh-CN" sz="2000" kern="0" spc="100" dirty="0" smtClean="0">
              <a:solidFill>
                <a:srgbClr val="FF0000"/>
              </a:solidFill>
              <a:latin typeface="楷体" pitchFamily="49" charset="-122"/>
              <a:ea typeface="楷体" pitchFamily="49" charset="-122"/>
              <a:cs typeface="Times New Roman" pitchFamily="18" charset="0"/>
            </a:endParaRPr>
          </a:p>
          <a:p>
            <a:pPr marL="0" lvl="1">
              <a:buFont typeface="Wingdings" pitchFamily="2" charset="2"/>
              <a:buNone/>
            </a:pPr>
            <a:r>
              <a:rPr lang="en-AU" altLang="zh-CN" sz="2000" kern="0" spc="100" dirty="0" smtClean="0">
                <a:solidFill>
                  <a:srgbClr val="FF0000"/>
                </a:solidFill>
                <a:latin typeface="楷体" pitchFamily="49" charset="-122"/>
                <a:ea typeface="楷体" pitchFamily="49" charset="-122"/>
                <a:cs typeface="Times New Roman" pitchFamily="18" charset="0"/>
              </a:rPr>
              <a:t> e  </a:t>
            </a:r>
            <a:r>
              <a:rPr lang="en-AU" altLang="zh-CN" sz="2000" kern="0" spc="100" dirty="0" err="1" smtClean="0">
                <a:solidFill>
                  <a:srgbClr val="FF0000"/>
                </a:solidFill>
                <a:latin typeface="楷体" pitchFamily="49" charset="-122"/>
                <a:ea typeface="楷体" pitchFamily="49" charset="-122"/>
                <a:cs typeface="Times New Roman" pitchFamily="18" charset="0"/>
              </a:rPr>
              <a:t>e</a:t>
            </a:r>
            <a:r>
              <a:rPr lang="en-AU" altLang="zh-CN" sz="2000" kern="0" spc="100" dirty="0" smtClean="0">
                <a:solidFill>
                  <a:srgbClr val="FF0000"/>
                </a:solidFill>
                <a:latin typeface="楷体" pitchFamily="49" charset="-122"/>
                <a:ea typeface="楷体" pitchFamily="49" charset="-122"/>
                <a:cs typeface="Times New Roman" pitchFamily="18" charset="0"/>
              </a:rPr>
              <a:t> </a:t>
            </a:r>
            <a:r>
              <a:rPr lang="en-AU" altLang="zh-CN" sz="2000" kern="0" spc="100" dirty="0" err="1" smtClean="0">
                <a:solidFill>
                  <a:srgbClr val="FF0000"/>
                </a:solidFill>
                <a:latin typeface="楷体" pitchFamily="49" charset="-122"/>
                <a:ea typeface="楷体" pitchFamily="49" charset="-122"/>
                <a:cs typeface="Times New Roman" pitchFamily="18" charset="0"/>
              </a:rPr>
              <a:t>e</a:t>
            </a:r>
            <a:r>
              <a:rPr lang="en-AU" altLang="zh-CN" sz="2000" kern="0" spc="100" dirty="0" smtClean="0">
                <a:solidFill>
                  <a:srgbClr val="FF0000"/>
                </a:solidFill>
                <a:latin typeface="楷体" pitchFamily="49" charset="-122"/>
                <a:ea typeface="楷体" pitchFamily="49" charset="-122"/>
                <a:cs typeface="Times New Roman" pitchFamily="18" charset="0"/>
              </a:rPr>
              <a:t> t </a:t>
            </a:r>
            <a:r>
              <a:rPr lang="en-AU" altLang="zh-CN" sz="2000" kern="0" spc="100" dirty="0" err="1" smtClean="0">
                <a:solidFill>
                  <a:srgbClr val="FF0000"/>
                </a:solidFill>
                <a:latin typeface="楷体" pitchFamily="49" charset="-122"/>
                <a:ea typeface="楷体" pitchFamily="49" charset="-122"/>
                <a:cs typeface="Times New Roman" pitchFamily="18" charset="0"/>
              </a:rPr>
              <a:t>t</a:t>
            </a:r>
            <a:r>
              <a:rPr lang="en-AU" altLang="zh-CN" sz="2000" kern="0" spc="100" dirty="0" smtClean="0">
                <a:solidFill>
                  <a:srgbClr val="FF0000"/>
                </a:solidFill>
                <a:latin typeface="楷体" pitchFamily="49" charset="-122"/>
                <a:ea typeface="楷体" pitchFamily="49" charset="-122"/>
                <a:cs typeface="Times New Roman" pitchFamily="18" charset="0"/>
              </a:rPr>
              <a:t>  e   the  et            </a:t>
            </a: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8" name="灯片编号占位符 7"/>
          <p:cNvSpPr>
            <a:spLocks noGrp="1"/>
          </p:cNvSpPr>
          <p:nvPr>
            <p:ph type="sldNum" sz="quarter" idx="10"/>
          </p:nvPr>
        </p:nvSpPr>
        <p:spPr/>
        <p:txBody>
          <a:bodyPr/>
          <a:lstStyle/>
          <a:p>
            <a:pPr>
              <a:defRPr/>
            </a:pPr>
            <a:fld id="{17B7F836-6F9F-42A8-9450-B93EA774C316}" type="slidenum">
              <a:rPr lang="zh-CN" altLang="en-US" smtClean="0"/>
              <a:pPr>
                <a:defRPr/>
              </a:pPr>
              <a:t>25</a:t>
            </a:fld>
            <a:endParaRPr lang="en-US" altLang="zh-CN" dirty="0"/>
          </a:p>
        </p:txBody>
      </p:sp>
      <p:sp>
        <p:nvSpPr>
          <p:cNvPr id="10" name="流程图: 可选过程 9">
            <a:hlinkClick r:id="rId3"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11" name="流程图: 可选过程 10">
            <a:hlinkClick r:id="rId4"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2. </a:t>
            </a:r>
            <a:r>
              <a:rPr lang="zh-CN" altLang="en-US" sz="1000" dirty="0" smtClean="0"/>
              <a:t>置换技术</a:t>
            </a:r>
            <a:endParaRPr lang="zh-CN" altLang="en-US" sz="1000" dirty="0"/>
          </a:p>
        </p:txBody>
      </p:sp>
      <p:sp>
        <p:nvSpPr>
          <p:cNvPr id="12" name="流程图: 可选过程 11">
            <a:hlinkClick r:id="rId5"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3. </a:t>
            </a:r>
            <a:r>
              <a:rPr lang="zh-CN" altLang="en-US" sz="1000" dirty="0" smtClean="0"/>
              <a:t>乘积密码</a:t>
            </a:r>
            <a:endParaRPr lang="zh-CN" altLang="en-US" sz="1000" dirty="0"/>
          </a:p>
        </p:txBody>
      </p:sp>
      <p:sp>
        <p:nvSpPr>
          <p:cNvPr id="13" name="流程图: 可选过程 12">
            <a:hlinkClick r:id="rId6"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
        <p:nvSpPr>
          <p:cNvPr id="5" name="矩形 4"/>
          <p:cNvSpPr/>
          <p:nvPr/>
        </p:nvSpPr>
        <p:spPr>
          <a:xfrm>
            <a:off x="1637659" y="4559056"/>
            <a:ext cx="6678757" cy="1631216"/>
          </a:xfrm>
          <a:prstGeom prst="rect">
            <a:avLst/>
          </a:prstGeom>
        </p:spPr>
        <p:txBody>
          <a:bodyPr wrap="square">
            <a:spAutoFit/>
          </a:bodyPr>
          <a:lstStyle/>
          <a:p>
            <a:pPr indent="-1588">
              <a:spcBef>
                <a:spcPts val="0"/>
              </a:spcBef>
              <a:buFont typeface="Wingdings" pitchFamily="2" charset="2"/>
              <a:buNone/>
            </a:pPr>
            <a:r>
              <a:rPr lang="en-AU" altLang="zh-CN" sz="2000" kern="100" spc="100" dirty="0">
                <a:latin typeface="楷体" pitchFamily="49" charset="-122"/>
                <a:ea typeface="楷体" pitchFamily="49" charset="-122"/>
                <a:cs typeface="Times New Roman" pitchFamily="18" charset="0"/>
              </a:rPr>
              <a:t>UZQSOVUOHXMOPVGPOZPEVSGZWSZOPFPESXUDBMETSXAIZ</a:t>
            </a:r>
          </a:p>
          <a:p>
            <a:pPr marL="0" lvl="1" indent="-1588">
              <a:spcBef>
                <a:spcPts val="0"/>
              </a:spcBef>
              <a:buFont typeface="Wingdings" pitchFamily="2" charset="2"/>
              <a:buNone/>
            </a:pPr>
            <a:endParaRPr lang="en-AU" altLang="zh-CN" sz="2000" kern="100" spc="100" dirty="0">
              <a:latin typeface="楷体" pitchFamily="49" charset="-122"/>
              <a:ea typeface="楷体" pitchFamily="49" charset="-122"/>
              <a:cs typeface="Times New Roman" pitchFamily="18" charset="0"/>
            </a:endParaRPr>
          </a:p>
          <a:p>
            <a:pPr indent="-1588">
              <a:spcBef>
                <a:spcPts val="0"/>
              </a:spcBef>
              <a:buFont typeface="Wingdings" pitchFamily="2" charset="2"/>
              <a:buNone/>
            </a:pPr>
            <a:r>
              <a:rPr lang="en-AU" altLang="zh-CN" sz="2000" kern="100" spc="100" dirty="0">
                <a:latin typeface="楷体" pitchFamily="49" charset="-122"/>
                <a:ea typeface="楷体" pitchFamily="49" charset="-122"/>
                <a:cs typeface="Times New Roman" pitchFamily="18" charset="0"/>
              </a:rPr>
              <a:t>VUEPHZHMDZSHZOWSFPAPPDTSVPQUZWYMXUZUHSX</a:t>
            </a:r>
          </a:p>
          <a:p>
            <a:pPr marL="0" lvl="1" indent="-1588">
              <a:spcBef>
                <a:spcPts val="0"/>
              </a:spcBef>
              <a:buFont typeface="Wingdings" pitchFamily="2" charset="2"/>
              <a:buNone/>
            </a:pPr>
            <a:endParaRPr lang="en-AU" altLang="zh-CN" sz="2000" kern="100" spc="100" dirty="0">
              <a:latin typeface="楷体" pitchFamily="49" charset="-122"/>
              <a:ea typeface="楷体" pitchFamily="49" charset="-122"/>
              <a:cs typeface="Times New Roman" pitchFamily="18" charset="0"/>
            </a:endParaRPr>
          </a:p>
          <a:p>
            <a:pPr indent="-1588">
              <a:spcBef>
                <a:spcPts val="0"/>
              </a:spcBef>
              <a:buFont typeface="Wingdings" pitchFamily="2" charset="2"/>
              <a:buNone/>
            </a:pPr>
            <a:r>
              <a:rPr lang="en-AU" altLang="zh-CN" sz="2000" kern="100" spc="100" dirty="0">
                <a:latin typeface="楷体" pitchFamily="49" charset="-122"/>
                <a:ea typeface="楷体" pitchFamily="49" charset="-122"/>
                <a:cs typeface="Times New Roman" pitchFamily="18" charset="0"/>
              </a:rPr>
              <a:t>EPYEPOPDZSZUFPOMBZWPFUPZHMDJUDTMOHMQ</a:t>
            </a:r>
            <a:endParaRPr lang="en-US" altLang="zh-CN" sz="2000" kern="100" spc="100" dirty="0">
              <a:latin typeface="楷体" pitchFamily="49" charset="-122"/>
              <a:ea typeface="楷体" pitchFamily="49" charset="-122"/>
              <a:cs typeface="Times New Roman" pitchFamily="18" charset="0"/>
            </a:endParaRPr>
          </a:p>
        </p:txBody>
      </p:sp>
    </p:spTree>
    <p:extLst>
      <p:ext uri="{BB962C8B-B14F-4D97-AF65-F5344CB8AC3E}">
        <p14:creationId xmlns:p14="http://schemas.microsoft.com/office/powerpoint/2010/main" val="1989044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字频统计攻击例</a:t>
            </a:r>
            <a:endParaRPr lang="zh-CN" altLang="en-US" dirty="0"/>
          </a:p>
        </p:txBody>
      </p:sp>
      <p:sp>
        <p:nvSpPr>
          <p:cNvPr id="3" name="内容占位符 2"/>
          <p:cNvSpPr>
            <a:spLocks noGrp="1"/>
          </p:cNvSpPr>
          <p:nvPr>
            <p:ph idx="1"/>
          </p:nvPr>
        </p:nvSpPr>
        <p:spPr/>
        <p:txBody>
          <a:bodyPr>
            <a:normAutofit/>
          </a:bodyPr>
          <a:lstStyle/>
          <a:p>
            <a:pPr lvl="1"/>
            <a:r>
              <a:rPr lang="en-US" altLang="zh-CN" dirty="0" smtClean="0">
                <a:latin typeface="+mn-ea"/>
                <a:ea typeface="+mn-ea"/>
              </a:rPr>
              <a:t>{S</a:t>
            </a:r>
            <a:r>
              <a:rPr lang="zh-CN" altLang="en-US" dirty="0" smtClean="0">
                <a:latin typeface="+mn-ea"/>
                <a:ea typeface="+mn-ea"/>
              </a:rPr>
              <a:t>、</a:t>
            </a:r>
            <a:r>
              <a:rPr lang="en-US" altLang="zh-CN" dirty="0" smtClean="0">
                <a:latin typeface="+mn-ea"/>
                <a:ea typeface="+mn-ea"/>
              </a:rPr>
              <a:t>U</a:t>
            </a:r>
            <a:r>
              <a:rPr lang="zh-CN" altLang="en-US" dirty="0" smtClean="0"/>
              <a:t>、</a:t>
            </a:r>
            <a:r>
              <a:rPr lang="en-US" altLang="zh-CN" dirty="0" smtClean="0">
                <a:latin typeface="+mn-ea"/>
                <a:ea typeface="+mn-ea"/>
              </a:rPr>
              <a:t>O</a:t>
            </a:r>
            <a:r>
              <a:rPr lang="zh-CN" altLang="en-US" dirty="0" smtClean="0"/>
              <a:t>、</a:t>
            </a:r>
            <a:r>
              <a:rPr lang="en-US" altLang="zh-CN" dirty="0" smtClean="0">
                <a:latin typeface="+mn-ea"/>
                <a:ea typeface="+mn-ea"/>
              </a:rPr>
              <a:t>M</a:t>
            </a:r>
            <a:r>
              <a:rPr lang="zh-CN" altLang="en-US" dirty="0" smtClean="0"/>
              <a:t>、</a:t>
            </a:r>
            <a:r>
              <a:rPr lang="en-US" altLang="zh-CN" dirty="0" smtClean="0">
                <a:latin typeface="+mn-ea"/>
                <a:ea typeface="+mn-ea"/>
              </a:rPr>
              <a:t>H}</a:t>
            </a:r>
            <a:r>
              <a:rPr lang="zh-CN" altLang="en-US" dirty="0" smtClean="0">
                <a:latin typeface="仿宋_GB2312" pitchFamily="49" charset="-122"/>
              </a:rPr>
              <a:t>可能对应</a:t>
            </a:r>
            <a:r>
              <a:rPr lang="en-US" altLang="zh-CN" dirty="0" smtClean="0">
                <a:latin typeface="+mn-ea"/>
              </a:rPr>
              <a:t>{</a:t>
            </a:r>
            <a:r>
              <a:rPr lang="en-US" altLang="zh-CN" dirty="0" smtClean="0">
                <a:latin typeface="+mn-ea"/>
                <a:ea typeface="+mn-ea"/>
              </a:rPr>
              <a:t>a</a:t>
            </a:r>
            <a:r>
              <a:rPr lang="zh-CN" altLang="en-US" dirty="0" smtClean="0"/>
              <a:t>、</a:t>
            </a:r>
            <a:r>
              <a:rPr lang="en-US" altLang="zh-CN" dirty="0" smtClean="0">
                <a:latin typeface="+mn-ea"/>
                <a:ea typeface="+mn-ea"/>
              </a:rPr>
              <a:t>h</a:t>
            </a:r>
            <a:r>
              <a:rPr lang="zh-CN" altLang="en-US" dirty="0" smtClean="0"/>
              <a:t>、</a:t>
            </a:r>
            <a:r>
              <a:rPr lang="en-US" altLang="zh-CN" dirty="0" err="1" smtClean="0">
                <a:latin typeface="+mn-ea"/>
                <a:ea typeface="+mn-ea"/>
              </a:rPr>
              <a:t>i</a:t>
            </a:r>
            <a:r>
              <a:rPr lang="zh-CN" altLang="en-US" dirty="0" smtClean="0"/>
              <a:t>、</a:t>
            </a:r>
            <a:r>
              <a:rPr lang="en-US" altLang="zh-CN" dirty="0" smtClean="0">
                <a:latin typeface="+mn-ea"/>
                <a:ea typeface="+mn-ea"/>
              </a:rPr>
              <a:t>n</a:t>
            </a:r>
            <a:r>
              <a:rPr lang="zh-CN" altLang="en-US" dirty="0" smtClean="0"/>
              <a:t>、</a:t>
            </a:r>
            <a:r>
              <a:rPr lang="en-US" altLang="zh-CN" dirty="0" smtClean="0">
                <a:latin typeface="+mn-ea"/>
                <a:ea typeface="+mn-ea"/>
              </a:rPr>
              <a:t>o</a:t>
            </a:r>
            <a:r>
              <a:rPr lang="zh-CN" altLang="en-US" dirty="0" smtClean="0"/>
              <a:t>、</a:t>
            </a:r>
            <a:r>
              <a:rPr lang="en-US" altLang="zh-CN" dirty="0" smtClean="0">
                <a:latin typeface="+mn-ea"/>
                <a:ea typeface="+mn-ea"/>
              </a:rPr>
              <a:t>r</a:t>
            </a:r>
            <a:r>
              <a:rPr lang="zh-CN" altLang="en-US" dirty="0" smtClean="0"/>
              <a:t>、</a:t>
            </a:r>
            <a:r>
              <a:rPr lang="en-US" altLang="zh-CN" dirty="0" smtClean="0">
                <a:latin typeface="+mn-ea"/>
                <a:ea typeface="+mn-ea"/>
              </a:rPr>
              <a:t>s}</a:t>
            </a:r>
          </a:p>
          <a:p>
            <a:pPr lvl="1"/>
            <a:r>
              <a:rPr lang="en-US" altLang="zh-CN" dirty="0" smtClean="0">
                <a:latin typeface="+mn-ea"/>
                <a:ea typeface="+mn-ea"/>
              </a:rPr>
              <a:t>{A</a:t>
            </a:r>
            <a:r>
              <a:rPr lang="zh-CN" altLang="en-US" sz="2000" dirty="0" smtClean="0">
                <a:latin typeface="+mn-ea"/>
              </a:rPr>
              <a:t>、</a:t>
            </a:r>
            <a:r>
              <a:rPr lang="en-US" altLang="zh-CN" dirty="0" smtClean="0">
                <a:latin typeface="+mn-ea"/>
                <a:ea typeface="+mn-ea"/>
              </a:rPr>
              <a:t>B</a:t>
            </a:r>
            <a:r>
              <a:rPr lang="zh-CN" altLang="en-US" sz="2000" dirty="0" smtClean="0">
                <a:latin typeface="+mn-ea"/>
              </a:rPr>
              <a:t>、</a:t>
            </a:r>
            <a:r>
              <a:rPr lang="en-US" altLang="zh-CN" dirty="0" smtClean="0">
                <a:latin typeface="+mn-ea"/>
                <a:ea typeface="+mn-ea"/>
              </a:rPr>
              <a:t>G</a:t>
            </a:r>
            <a:r>
              <a:rPr lang="zh-CN" altLang="en-US" sz="2000" dirty="0" smtClean="0">
                <a:latin typeface="+mn-ea"/>
              </a:rPr>
              <a:t>、</a:t>
            </a:r>
            <a:r>
              <a:rPr lang="en-US" altLang="zh-CN" dirty="0" smtClean="0">
                <a:latin typeface="+mn-ea"/>
                <a:ea typeface="+mn-ea"/>
              </a:rPr>
              <a:t>Y</a:t>
            </a:r>
            <a:r>
              <a:rPr lang="zh-CN" altLang="en-US" sz="2400" dirty="0" smtClean="0">
                <a:latin typeface="+mn-ea"/>
              </a:rPr>
              <a:t>、</a:t>
            </a:r>
            <a:r>
              <a:rPr lang="en-US" altLang="zh-CN" dirty="0" smtClean="0">
                <a:latin typeface="+mn-ea"/>
                <a:ea typeface="+mn-ea"/>
              </a:rPr>
              <a:t>I</a:t>
            </a:r>
            <a:r>
              <a:rPr lang="zh-CN" altLang="en-US" sz="2400" dirty="0" smtClean="0">
                <a:latin typeface="+mn-ea"/>
              </a:rPr>
              <a:t>、</a:t>
            </a:r>
            <a:r>
              <a:rPr lang="en-US" altLang="zh-CN" dirty="0" smtClean="0">
                <a:latin typeface="+mn-ea"/>
                <a:ea typeface="+mn-ea"/>
              </a:rPr>
              <a:t>J}</a:t>
            </a:r>
            <a:r>
              <a:rPr lang="zh-CN" altLang="en-US" dirty="0" smtClean="0">
                <a:latin typeface="仿宋_GB2312" pitchFamily="49" charset="-122"/>
              </a:rPr>
              <a:t>可能对应</a:t>
            </a:r>
            <a:r>
              <a:rPr lang="en-US" altLang="zh-CN" dirty="0" smtClean="0">
                <a:latin typeface="+mn-ea"/>
                <a:ea typeface="+mn-ea"/>
              </a:rPr>
              <a:t>{b</a:t>
            </a:r>
            <a:r>
              <a:rPr lang="zh-CN" altLang="en-US" sz="2400" dirty="0" smtClean="0">
                <a:latin typeface="+mn-ea"/>
              </a:rPr>
              <a:t>、</a:t>
            </a:r>
            <a:r>
              <a:rPr lang="en-US" altLang="zh-CN" dirty="0" smtClean="0">
                <a:latin typeface="+mn-ea"/>
                <a:ea typeface="+mn-ea"/>
              </a:rPr>
              <a:t>j</a:t>
            </a:r>
            <a:r>
              <a:rPr lang="zh-CN" altLang="en-US" sz="2400" dirty="0" smtClean="0">
                <a:latin typeface="+mn-ea"/>
              </a:rPr>
              <a:t>、</a:t>
            </a:r>
            <a:r>
              <a:rPr lang="en-US" altLang="zh-CN" dirty="0" smtClean="0">
                <a:latin typeface="+mn-ea"/>
                <a:ea typeface="+mn-ea"/>
              </a:rPr>
              <a:t>k</a:t>
            </a:r>
            <a:r>
              <a:rPr lang="zh-CN" altLang="en-US" sz="2400" dirty="0" smtClean="0">
                <a:latin typeface="+mn-ea"/>
              </a:rPr>
              <a:t>、</a:t>
            </a:r>
            <a:r>
              <a:rPr lang="en-US" altLang="zh-CN" dirty="0" smtClean="0">
                <a:latin typeface="+mn-ea"/>
                <a:ea typeface="+mn-ea"/>
              </a:rPr>
              <a:t>q</a:t>
            </a:r>
            <a:r>
              <a:rPr lang="zh-CN" altLang="en-US" sz="2400" dirty="0" smtClean="0">
                <a:latin typeface="+mn-ea"/>
              </a:rPr>
              <a:t>、</a:t>
            </a:r>
            <a:r>
              <a:rPr lang="en-US" altLang="zh-CN" dirty="0" smtClean="0">
                <a:latin typeface="+mn-ea"/>
                <a:ea typeface="+mn-ea"/>
              </a:rPr>
              <a:t>v</a:t>
            </a:r>
            <a:r>
              <a:rPr lang="zh-CN" altLang="en-US" sz="2400" dirty="0" smtClean="0">
                <a:latin typeface="+mn-ea"/>
              </a:rPr>
              <a:t>、</a:t>
            </a:r>
            <a:r>
              <a:rPr lang="en-US" altLang="zh-CN" dirty="0" smtClean="0">
                <a:latin typeface="+mn-ea"/>
                <a:ea typeface="+mn-ea"/>
              </a:rPr>
              <a:t>x</a:t>
            </a:r>
            <a:r>
              <a:rPr lang="zh-CN" altLang="en-US" sz="2400" dirty="0" smtClean="0">
                <a:latin typeface="+mn-ea"/>
              </a:rPr>
              <a:t>、</a:t>
            </a:r>
            <a:r>
              <a:rPr lang="en-US" altLang="zh-CN" dirty="0" smtClean="0">
                <a:latin typeface="+mn-ea"/>
                <a:ea typeface="+mn-ea"/>
              </a:rPr>
              <a:t>z}</a:t>
            </a:r>
          </a:p>
        </p:txBody>
      </p:sp>
      <p:sp>
        <p:nvSpPr>
          <p:cNvPr id="9" name="TextBox 8"/>
          <p:cNvSpPr txBox="1"/>
          <p:nvPr/>
        </p:nvSpPr>
        <p:spPr>
          <a:xfrm>
            <a:off x="1331640" y="2492896"/>
            <a:ext cx="6678757" cy="1631216"/>
          </a:xfrm>
          <a:prstGeom prst="rect">
            <a:avLst/>
          </a:prstGeom>
          <a:noFill/>
        </p:spPr>
        <p:txBody>
          <a:bodyPr wrap="square" rtlCol="0">
            <a:spAutoFit/>
          </a:bodyPr>
          <a:lstStyle/>
          <a:p>
            <a:pPr marL="0" lvl="1">
              <a:buFont typeface="Wingdings" pitchFamily="2" charset="2"/>
              <a:buNone/>
            </a:pPr>
            <a:r>
              <a:rPr lang="en-AU" altLang="zh-CN" sz="2000" kern="0" spc="100" dirty="0" smtClean="0">
                <a:solidFill>
                  <a:srgbClr val="FF0000"/>
                </a:solidFill>
                <a:latin typeface="楷体" pitchFamily="49" charset="-122"/>
                <a:ea typeface="楷体" pitchFamily="49" charset="-122"/>
                <a:cs typeface="Times New Roman" pitchFamily="18" charset="0"/>
              </a:rPr>
              <a:t> t a        e  </a:t>
            </a:r>
            <a:r>
              <a:rPr lang="en-AU" altLang="zh-CN" sz="2000" kern="0" spc="100" dirty="0" err="1" smtClean="0">
                <a:solidFill>
                  <a:srgbClr val="FF0000"/>
                </a:solidFill>
                <a:latin typeface="楷体" pitchFamily="49" charset="-122"/>
                <a:ea typeface="楷体" pitchFamily="49" charset="-122"/>
                <a:cs typeface="Times New Roman" pitchFamily="18" charset="0"/>
              </a:rPr>
              <a:t>e</a:t>
            </a:r>
            <a:r>
              <a:rPr lang="en-AU" altLang="zh-CN" sz="2000" kern="0" spc="100" dirty="0" smtClean="0">
                <a:solidFill>
                  <a:srgbClr val="FF0000"/>
                </a:solidFill>
                <a:latin typeface="楷体" pitchFamily="49" charset="-122"/>
                <a:ea typeface="楷体" pitchFamily="49" charset="-122"/>
                <a:cs typeface="Times New Roman" pitchFamily="18" charset="0"/>
              </a:rPr>
              <a:t> </a:t>
            </a:r>
            <a:r>
              <a:rPr lang="en-AU" altLang="zh-CN" sz="2000" kern="0" spc="100" dirty="0" err="1" smtClean="0">
                <a:solidFill>
                  <a:srgbClr val="FF0000"/>
                </a:solidFill>
                <a:latin typeface="楷体" pitchFamily="49" charset="-122"/>
                <a:ea typeface="楷体" pitchFamily="49" charset="-122"/>
                <a:cs typeface="Times New Roman" pitchFamily="18" charset="0"/>
              </a:rPr>
              <a:t>te</a:t>
            </a:r>
            <a:r>
              <a:rPr lang="en-AU" altLang="zh-CN" sz="2000" kern="0" spc="100" dirty="0" smtClean="0">
                <a:solidFill>
                  <a:srgbClr val="FF0000"/>
                </a:solidFill>
                <a:latin typeface="楷体" pitchFamily="49" charset="-122"/>
                <a:ea typeface="楷体" pitchFamily="49" charset="-122"/>
                <a:cs typeface="Times New Roman" pitchFamily="18" charset="0"/>
              </a:rPr>
              <a:t>  a that e </a:t>
            </a:r>
            <a:r>
              <a:rPr lang="en-AU" altLang="zh-CN" sz="2000" kern="0" spc="100" dirty="0" err="1" smtClean="0">
                <a:solidFill>
                  <a:srgbClr val="FF0000"/>
                </a:solidFill>
                <a:latin typeface="楷体" pitchFamily="49" charset="-122"/>
                <a:ea typeface="楷体" pitchFamily="49" charset="-122"/>
                <a:cs typeface="Times New Roman" pitchFamily="18" charset="0"/>
              </a:rPr>
              <a:t>e</a:t>
            </a:r>
            <a:r>
              <a:rPr lang="en-AU" altLang="zh-CN" sz="2000" kern="0" spc="100" dirty="0" smtClean="0">
                <a:solidFill>
                  <a:srgbClr val="FF0000"/>
                </a:solidFill>
                <a:latin typeface="楷体" pitchFamily="49" charset="-122"/>
                <a:ea typeface="楷体" pitchFamily="49" charset="-122"/>
                <a:cs typeface="Times New Roman" pitchFamily="18" charset="0"/>
              </a:rPr>
              <a:t> a       </a:t>
            </a:r>
            <a:r>
              <a:rPr lang="en-AU" altLang="zh-CN" sz="2000" kern="0" spc="100" dirty="0" err="1" smtClean="0">
                <a:solidFill>
                  <a:srgbClr val="FF0000"/>
                </a:solidFill>
                <a:latin typeface="楷体" pitchFamily="49" charset="-122"/>
                <a:ea typeface="楷体" pitchFamily="49" charset="-122"/>
                <a:cs typeface="Times New Roman" pitchFamily="18" charset="0"/>
              </a:rPr>
              <a:t>a</a:t>
            </a:r>
            <a:r>
              <a:rPr lang="en-AU" altLang="zh-CN" sz="2000" kern="0" spc="100" dirty="0" smtClean="0">
                <a:solidFill>
                  <a:srgbClr val="FF0000"/>
                </a:solidFill>
                <a:latin typeface="楷体" pitchFamily="49" charset="-122"/>
                <a:ea typeface="楷体" pitchFamily="49" charset="-122"/>
                <a:cs typeface="Times New Roman" pitchFamily="18" charset="0"/>
              </a:rPr>
              <a:t>   t</a:t>
            </a:r>
          </a:p>
          <a:p>
            <a:pPr marL="0" lvl="1">
              <a:buFont typeface="Wingdings" pitchFamily="2" charset="2"/>
              <a:buNone/>
            </a:pPr>
            <a:endParaRPr lang="en-AU" altLang="zh-CN" sz="2000" kern="0" spc="100" dirty="0" smtClean="0">
              <a:solidFill>
                <a:srgbClr val="FF0000"/>
              </a:solidFill>
              <a:latin typeface="楷体" pitchFamily="49" charset="-122"/>
              <a:ea typeface="楷体" pitchFamily="49" charset="-122"/>
              <a:cs typeface="Times New Roman" pitchFamily="18" charset="0"/>
            </a:endParaRPr>
          </a:p>
          <a:p>
            <a:pPr marL="0" lvl="1">
              <a:buFont typeface="Wingdings" pitchFamily="2" charset="2"/>
              <a:buNone/>
            </a:pPr>
            <a:r>
              <a:rPr lang="en-AU" altLang="zh-CN" sz="2000" kern="0" spc="100" dirty="0" smtClean="0">
                <a:solidFill>
                  <a:srgbClr val="FF0000"/>
                </a:solidFill>
                <a:latin typeface="楷体" pitchFamily="49" charset="-122"/>
                <a:ea typeface="楷体" pitchFamily="49" charset="-122"/>
                <a:cs typeface="Times New Roman" pitchFamily="18" charset="0"/>
              </a:rPr>
              <a:t>   e t   ta t ha e </a:t>
            </a:r>
            <a:r>
              <a:rPr lang="en-AU" altLang="zh-CN" sz="2000" kern="0" spc="100" dirty="0" err="1" smtClean="0">
                <a:solidFill>
                  <a:srgbClr val="FF0000"/>
                </a:solidFill>
                <a:latin typeface="楷体" pitchFamily="49" charset="-122"/>
                <a:ea typeface="楷体" pitchFamily="49" charset="-122"/>
                <a:cs typeface="Times New Roman" pitchFamily="18" charset="0"/>
              </a:rPr>
              <a:t>ee</a:t>
            </a:r>
            <a:r>
              <a:rPr lang="en-AU" altLang="zh-CN" sz="2000" kern="0" spc="100" dirty="0" smtClean="0">
                <a:solidFill>
                  <a:srgbClr val="FF0000"/>
                </a:solidFill>
                <a:latin typeface="楷体" pitchFamily="49" charset="-122"/>
                <a:ea typeface="楷体" pitchFamily="49" charset="-122"/>
                <a:cs typeface="Times New Roman" pitchFamily="18" charset="0"/>
              </a:rPr>
              <a:t>  a e  </a:t>
            </a:r>
            <a:r>
              <a:rPr lang="en-AU" altLang="zh-CN" sz="2000" kern="0" spc="100" dirty="0" err="1" smtClean="0">
                <a:solidFill>
                  <a:srgbClr val="FF0000"/>
                </a:solidFill>
                <a:latin typeface="楷体" pitchFamily="49" charset="-122"/>
                <a:ea typeface="楷体" pitchFamily="49" charset="-122"/>
                <a:cs typeface="Times New Roman" pitchFamily="18" charset="0"/>
              </a:rPr>
              <a:t>th</a:t>
            </a:r>
            <a:r>
              <a:rPr lang="en-AU" altLang="zh-CN" sz="2000" kern="0" spc="100" dirty="0" smtClean="0">
                <a:solidFill>
                  <a:srgbClr val="FF0000"/>
                </a:solidFill>
                <a:latin typeface="楷体" pitchFamily="49" charset="-122"/>
                <a:ea typeface="楷体" pitchFamily="49" charset="-122"/>
                <a:cs typeface="Times New Roman" pitchFamily="18" charset="0"/>
              </a:rPr>
              <a:t>    t  a </a:t>
            </a:r>
          </a:p>
          <a:p>
            <a:pPr marL="0" lvl="1">
              <a:buFont typeface="Wingdings" pitchFamily="2" charset="2"/>
              <a:buNone/>
            </a:pPr>
            <a:endParaRPr lang="en-AU" altLang="zh-CN" sz="2000" kern="0" spc="100" dirty="0" smtClean="0">
              <a:solidFill>
                <a:srgbClr val="FF0000"/>
              </a:solidFill>
              <a:latin typeface="楷体" pitchFamily="49" charset="-122"/>
              <a:ea typeface="楷体" pitchFamily="49" charset="-122"/>
              <a:cs typeface="Times New Roman" pitchFamily="18" charset="0"/>
            </a:endParaRPr>
          </a:p>
          <a:p>
            <a:pPr marL="0" lvl="1">
              <a:buFont typeface="Wingdings" pitchFamily="2" charset="2"/>
              <a:buNone/>
            </a:pPr>
            <a:r>
              <a:rPr lang="en-AU" altLang="zh-CN" sz="2000" kern="0" spc="100" dirty="0" smtClean="0">
                <a:solidFill>
                  <a:srgbClr val="FF0000"/>
                </a:solidFill>
                <a:latin typeface="楷体" pitchFamily="49" charset="-122"/>
                <a:ea typeface="楷体" pitchFamily="49" charset="-122"/>
                <a:cs typeface="Times New Roman" pitchFamily="18" charset="0"/>
              </a:rPr>
              <a:t> e  </a:t>
            </a:r>
            <a:r>
              <a:rPr lang="en-AU" altLang="zh-CN" sz="2000" kern="0" spc="100" dirty="0" err="1" smtClean="0">
                <a:solidFill>
                  <a:srgbClr val="FF0000"/>
                </a:solidFill>
                <a:latin typeface="楷体" pitchFamily="49" charset="-122"/>
                <a:ea typeface="楷体" pitchFamily="49" charset="-122"/>
                <a:cs typeface="Times New Roman" pitchFamily="18" charset="0"/>
              </a:rPr>
              <a:t>e</a:t>
            </a:r>
            <a:r>
              <a:rPr lang="en-AU" altLang="zh-CN" sz="2000" kern="0" spc="100" dirty="0" smtClean="0">
                <a:solidFill>
                  <a:srgbClr val="FF0000"/>
                </a:solidFill>
                <a:latin typeface="楷体" pitchFamily="49" charset="-122"/>
                <a:ea typeface="楷体" pitchFamily="49" charset="-122"/>
                <a:cs typeface="Times New Roman" pitchFamily="18" charset="0"/>
              </a:rPr>
              <a:t> </a:t>
            </a:r>
            <a:r>
              <a:rPr lang="en-AU" altLang="zh-CN" sz="2000" kern="0" spc="100" dirty="0" err="1" smtClean="0">
                <a:solidFill>
                  <a:srgbClr val="FF0000"/>
                </a:solidFill>
                <a:latin typeface="楷体" pitchFamily="49" charset="-122"/>
                <a:ea typeface="楷体" pitchFamily="49" charset="-122"/>
                <a:cs typeface="Times New Roman" pitchFamily="18" charset="0"/>
              </a:rPr>
              <a:t>e</a:t>
            </a:r>
            <a:r>
              <a:rPr lang="en-AU" altLang="zh-CN" sz="2000" kern="0" spc="100" dirty="0" smtClean="0">
                <a:solidFill>
                  <a:srgbClr val="FF0000"/>
                </a:solidFill>
                <a:latin typeface="楷体" pitchFamily="49" charset="-122"/>
                <a:ea typeface="楷体" pitchFamily="49" charset="-122"/>
                <a:cs typeface="Times New Roman" pitchFamily="18" charset="0"/>
              </a:rPr>
              <a:t> tat  e   the  et            </a:t>
            </a: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8" name="灯片编号占位符 7"/>
          <p:cNvSpPr>
            <a:spLocks noGrp="1"/>
          </p:cNvSpPr>
          <p:nvPr>
            <p:ph type="sldNum" sz="quarter" idx="10"/>
          </p:nvPr>
        </p:nvSpPr>
        <p:spPr/>
        <p:txBody>
          <a:bodyPr/>
          <a:lstStyle/>
          <a:p>
            <a:pPr>
              <a:defRPr/>
            </a:pPr>
            <a:fld id="{17B7F836-6F9F-42A8-9450-B93EA774C316}" type="slidenum">
              <a:rPr lang="zh-CN" altLang="en-US" smtClean="0"/>
              <a:pPr>
                <a:defRPr/>
              </a:pPr>
              <a:t>26</a:t>
            </a:fld>
            <a:endParaRPr lang="en-US" altLang="zh-CN" dirty="0"/>
          </a:p>
        </p:txBody>
      </p:sp>
      <p:sp>
        <p:nvSpPr>
          <p:cNvPr id="10" name="流程图: 可选过程 9">
            <a:hlinkClick r:id="rId3"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11" name="流程图: 可选过程 10">
            <a:hlinkClick r:id="rId4"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2. </a:t>
            </a:r>
            <a:r>
              <a:rPr lang="zh-CN" altLang="en-US" sz="1000" dirty="0" smtClean="0"/>
              <a:t>置换技术</a:t>
            </a:r>
            <a:endParaRPr lang="zh-CN" altLang="en-US" sz="1000" dirty="0"/>
          </a:p>
        </p:txBody>
      </p:sp>
      <p:sp>
        <p:nvSpPr>
          <p:cNvPr id="12" name="流程图: 可选过程 11">
            <a:hlinkClick r:id="rId5"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3. </a:t>
            </a:r>
            <a:r>
              <a:rPr lang="zh-CN" altLang="en-US" sz="1000" dirty="0" smtClean="0"/>
              <a:t>乘积密码</a:t>
            </a:r>
            <a:endParaRPr lang="zh-CN" altLang="en-US" sz="1000" dirty="0"/>
          </a:p>
        </p:txBody>
      </p:sp>
      <p:sp>
        <p:nvSpPr>
          <p:cNvPr id="13" name="流程图: 可选过程 12">
            <a:hlinkClick r:id="rId6"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
        <p:nvSpPr>
          <p:cNvPr id="14" name="矩形 13"/>
          <p:cNvSpPr/>
          <p:nvPr/>
        </p:nvSpPr>
        <p:spPr>
          <a:xfrm>
            <a:off x="1331640" y="2276872"/>
            <a:ext cx="6678757" cy="1631216"/>
          </a:xfrm>
          <a:prstGeom prst="rect">
            <a:avLst/>
          </a:prstGeom>
        </p:spPr>
        <p:txBody>
          <a:bodyPr wrap="square">
            <a:spAutoFit/>
          </a:bodyPr>
          <a:lstStyle/>
          <a:p>
            <a:pPr indent="-1588">
              <a:spcBef>
                <a:spcPts val="0"/>
              </a:spcBef>
              <a:buFont typeface="Wingdings" pitchFamily="2" charset="2"/>
              <a:buNone/>
            </a:pPr>
            <a:r>
              <a:rPr lang="en-AU" altLang="zh-CN" sz="2000" kern="100" spc="100" dirty="0">
                <a:latin typeface="楷体" pitchFamily="49" charset="-122"/>
                <a:ea typeface="楷体" pitchFamily="49" charset="-122"/>
                <a:cs typeface="Times New Roman" pitchFamily="18" charset="0"/>
              </a:rPr>
              <a:t>UZQSOVUOHXMOPVGPOZPEVSGZWSZOPFPESXUDBMETSXAIZ</a:t>
            </a:r>
          </a:p>
          <a:p>
            <a:pPr marL="0" lvl="1" indent="-1588">
              <a:spcBef>
                <a:spcPts val="0"/>
              </a:spcBef>
              <a:buFont typeface="Wingdings" pitchFamily="2" charset="2"/>
              <a:buNone/>
            </a:pPr>
            <a:endParaRPr lang="en-AU" altLang="zh-CN" sz="2000" kern="100" spc="100" dirty="0">
              <a:latin typeface="楷体" pitchFamily="49" charset="-122"/>
              <a:ea typeface="楷体" pitchFamily="49" charset="-122"/>
              <a:cs typeface="Times New Roman" pitchFamily="18" charset="0"/>
            </a:endParaRPr>
          </a:p>
          <a:p>
            <a:pPr indent="-1588">
              <a:spcBef>
                <a:spcPts val="0"/>
              </a:spcBef>
              <a:buFont typeface="Wingdings" pitchFamily="2" charset="2"/>
              <a:buNone/>
            </a:pPr>
            <a:r>
              <a:rPr lang="en-AU" altLang="zh-CN" sz="2000" kern="100" spc="100" dirty="0">
                <a:latin typeface="楷体" pitchFamily="49" charset="-122"/>
                <a:ea typeface="楷体" pitchFamily="49" charset="-122"/>
                <a:cs typeface="Times New Roman" pitchFamily="18" charset="0"/>
              </a:rPr>
              <a:t>VUEPHZHMDZSHZOWSFPAPPDTSVPQUZWYMXUZUHSX</a:t>
            </a:r>
          </a:p>
          <a:p>
            <a:pPr marL="0" lvl="1" indent="-1588">
              <a:spcBef>
                <a:spcPts val="0"/>
              </a:spcBef>
              <a:buFont typeface="Wingdings" pitchFamily="2" charset="2"/>
              <a:buNone/>
            </a:pPr>
            <a:endParaRPr lang="en-AU" altLang="zh-CN" sz="2000" kern="100" spc="100" dirty="0">
              <a:latin typeface="楷体" pitchFamily="49" charset="-122"/>
              <a:ea typeface="楷体" pitchFamily="49" charset="-122"/>
              <a:cs typeface="Times New Roman" pitchFamily="18" charset="0"/>
            </a:endParaRPr>
          </a:p>
          <a:p>
            <a:pPr indent="-1588">
              <a:spcBef>
                <a:spcPts val="0"/>
              </a:spcBef>
              <a:buFont typeface="Wingdings" pitchFamily="2" charset="2"/>
              <a:buNone/>
            </a:pPr>
            <a:r>
              <a:rPr lang="en-AU" altLang="zh-CN" sz="2000" kern="100" spc="100" dirty="0">
                <a:latin typeface="楷体" pitchFamily="49" charset="-122"/>
                <a:ea typeface="楷体" pitchFamily="49" charset="-122"/>
                <a:cs typeface="Times New Roman" pitchFamily="18" charset="0"/>
              </a:rPr>
              <a:t>EPYEPOPDZSZUFPOMBZWPFUPZHMDJUDTMOHMQ</a:t>
            </a:r>
            <a:endParaRPr lang="en-US" altLang="zh-CN" sz="2000" kern="100" spc="100" dirty="0">
              <a:latin typeface="楷体" pitchFamily="49" charset="-122"/>
              <a:ea typeface="楷体" pitchFamily="49" charset="-122"/>
              <a:cs typeface="Times New Roman" pitchFamily="18" charset="0"/>
            </a:endParaRPr>
          </a:p>
        </p:txBody>
      </p:sp>
      <p:sp>
        <p:nvSpPr>
          <p:cNvPr id="15" name="矩形 14"/>
          <p:cNvSpPr/>
          <p:nvPr/>
        </p:nvSpPr>
        <p:spPr>
          <a:xfrm>
            <a:off x="1336494" y="4318064"/>
            <a:ext cx="6678757" cy="1631216"/>
          </a:xfrm>
          <a:prstGeom prst="rect">
            <a:avLst/>
          </a:prstGeom>
        </p:spPr>
        <p:txBody>
          <a:bodyPr wrap="square">
            <a:spAutoFit/>
          </a:bodyPr>
          <a:lstStyle/>
          <a:p>
            <a:pPr indent="-1588">
              <a:spcBef>
                <a:spcPts val="0"/>
              </a:spcBef>
              <a:buFont typeface="Wingdings" pitchFamily="2" charset="2"/>
              <a:buNone/>
            </a:pPr>
            <a:r>
              <a:rPr lang="en-AU" altLang="zh-CN" sz="2000" kern="100" spc="100" dirty="0">
                <a:latin typeface="楷体" pitchFamily="49" charset="-122"/>
                <a:ea typeface="楷体" pitchFamily="49" charset="-122"/>
                <a:cs typeface="Times New Roman" pitchFamily="18" charset="0"/>
              </a:rPr>
              <a:t>UZQSOVUOHXMOPVGPOZPEVSGZWSZOPFPESXUDBMETSXAIZ</a:t>
            </a:r>
          </a:p>
          <a:p>
            <a:pPr marL="0" lvl="1" indent="-1588">
              <a:spcBef>
                <a:spcPts val="0"/>
              </a:spcBef>
              <a:buFont typeface="Wingdings" pitchFamily="2" charset="2"/>
              <a:buNone/>
            </a:pPr>
            <a:endParaRPr lang="en-AU" altLang="zh-CN" sz="2000" kern="100" spc="100" dirty="0">
              <a:latin typeface="楷体" pitchFamily="49" charset="-122"/>
              <a:ea typeface="楷体" pitchFamily="49" charset="-122"/>
              <a:cs typeface="Times New Roman" pitchFamily="18" charset="0"/>
            </a:endParaRPr>
          </a:p>
          <a:p>
            <a:pPr indent="-1588">
              <a:spcBef>
                <a:spcPts val="0"/>
              </a:spcBef>
              <a:buFont typeface="Wingdings" pitchFamily="2" charset="2"/>
              <a:buNone/>
            </a:pPr>
            <a:r>
              <a:rPr lang="en-AU" altLang="zh-CN" sz="2000" kern="100" spc="100" dirty="0">
                <a:latin typeface="楷体" pitchFamily="49" charset="-122"/>
                <a:ea typeface="楷体" pitchFamily="49" charset="-122"/>
                <a:cs typeface="Times New Roman" pitchFamily="18" charset="0"/>
              </a:rPr>
              <a:t>VUEPHZHMDZSHZOWSFPAPPDTSVPQUZWYMXUZUHSX</a:t>
            </a:r>
          </a:p>
          <a:p>
            <a:pPr marL="0" lvl="1" indent="-1588">
              <a:spcBef>
                <a:spcPts val="0"/>
              </a:spcBef>
              <a:buFont typeface="Wingdings" pitchFamily="2" charset="2"/>
              <a:buNone/>
            </a:pPr>
            <a:endParaRPr lang="en-AU" altLang="zh-CN" sz="2000" kern="100" spc="100" dirty="0">
              <a:latin typeface="楷体" pitchFamily="49" charset="-122"/>
              <a:ea typeface="楷体" pitchFamily="49" charset="-122"/>
              <a:cs typeface="Times New Roman" pitchFamily="18" charset="0"/>
            </a:endParaRPr>
          </a:p>
          <a:p>
            <a:pPr indent="-1588">
              <a:spcBef>
                <a:spcPts val="0"/>
              </a:spcBef>
              <a:buFont typeface="Wingdings" pitchFamily="2" charset="2"/>
              <a:buNone/>
            </a:pPr>
            <a:r>
              <a:rPr lang="en-AU" altLang="zh-CN" sz="2000" kern="100" spc="100" dirty="0">
                <a:latin typeface="楷体" pitchFamily="49" charset="-122"/>
                <a:ea typeface="楷体" pitchFamily="49" charset="-122"/>
                <a:cs typeface="Times New Roman" pitchFamily="18" charset="0"/>
              </a:rPr>
              <a:t>EPYEPOPDZSZUFPOMBZWPFUPZHMDJUDTMOHMQ</a:t>
            </a:r>
            <a:endParaRPr lang="en-US" altLang="zh-CN" sz="2000" kern="100" spc="100" dirty="0">
              <a:latin typeface="楷体" pitchFamily="49" charset="-122"/>
              <a:ea typeface="楷体" pitchFamily="49" charset="-122"/>
              <a:cs typeface="Times New Roman" pitchFamily="18" charset="0"/>
            </a:endParaRPr>
          </a:p>
        </p:txBody>
      </p:sp>
      <p:sp>
        <p:nvSpPr>
          <p:cNvPr id="16" name="TextBox 15"/>
          <p:cNvSpPr txBox="1"/>
          <p:nvPr/>
        </p:nvSpPr>
        <p:spPr>
          <a:xfrm>
            <a:off x="1331640" y="4534088"/>
            <a:ext cx="6678757" cy="1631216"/>
          </a:xfrm>
          <a:prstGeom prst="rect">
            <a:avLst/>
          </a:prstGeom>
          <a:noFill/>
        </p:spPr>
        <p:txBody>
          <a:bodyPr wrap="square" rtlCol="0">
            <a:spAutoFit/>
          </a:bodyPr>
          <a:lstStyle/>
          <a:p>
            <a:pPr marL="0" lvl="1">
              <a:buFont typeface="Wingdings" pitchFamily="2" charset="2"/>
              <a:buNone/>
            </a:pPr>
            <a:r>
              <a:rPr lang="en-AU" altLang="zh-CN" sz="2000" kern="0" spc="100" dirty="0" err="1" smtClean="0">
                <a:solidFill>
                  <a:srgbClr val="FF0000"/>
                </a:solidFill>
                <a:latin typeface="楷体" pitchFamily="49" charset="-122"/>
                <a:ea typeface="楷体" pitchFamily="49" charset="-122"/>
                <a:cs typeface="Times New Roman" pitchFamily="18" charset="0"/>
              </a:rPr>
              <a:t>itwasdiscolsedyesterdaythatseveralinformalbut</a:t>
            </a:r>
            <a:endParaRPr lang="en-AU" altLang="zh-CN" sz="2000" kern="0" spc="100" dirty="0" smtClean="0">
              <a:solidFill>
                <a:srgbClr val="FF0000"/>
              </a:solidFill>
              <a:latin typeface="楷体" pitchFamily="49" charset="-122"/>
              <a:ea typeface="楷体" pitchFamily="49" charset="-122"/>
              <a:cs typeface="Times New Roman" pitchFamily="18" charset="0"/>
            </a:endParaRPr>
          </a:p>
          <a:p>
            <a:pPr marL="0" lvl="1">
              <a:buFont typeface="Wingdings" pitchFamily="2" charset="2"/>
              <a:buNone/>
            </a:pPr>
            <a:endParaRPr lang="en-AU" altLang="zh-CN" sz="2000" kern="0" spc="100" dirty="0" smtClean="0">
              <a:solidFill>
                <a:srgbClr val="FF0000"/>
              </a:solidFill>
              <a:latin typeface="楷体" pitchFamily="49" charset="-122"/>
              <a:ea typeface="楷体" pitchFamily="49" charset="-122"/>
              <a:cs typeface="Times New Roman" pitchFamily="18" charset="0"/>
            </a:endParaRPr>
          </a:p>
          <a:p>
            <a:pPr marL="0" lvl="1">
              <a:buFont typeface="Wingdings" pitchFamily="2" charset="2"/>
              <a:buNone/>
            </a:pPr>
            <a:r>
              <a:rPr lang="en-AU" altLang="zh-CN" sz="2000" kern="0" spc="100" dirty="0" err="1" smtClean="0">
                <a:solidFill>
                  <a:srgbClr val="FF0000"/>
                </a:solidFill>
                <a:latin typeface="楷体" pitchFamily="49" charset="-122"/>
                <a:ea typeface="楷体" pitchFamily="49" charset="-122"/>
                <a:cs typeface="Times New Roman" pitchFamily="18" charset="0"/>
              </a:rPr>
              <a:t>directcontactshavebeenmadewithpolitical</a:t>
            </a:r>
            <a:endParaRPr lang="en-AU" altLang="zh-CN" sz="2000" kern="0" spc="100" dirty="0" smtClean="0">
              <a:solidFill>
                <a:srgbClr val="FF0000"/>
              </a:solidFill>
              <a:latin typeface="楷体" pitchFamily="49" charset="-122"/>
              <a:ea typeface="楷体" pitchFamily="49" charset="-122"/>
              <a:cs typeface="Times New Roman" pitchFamily="18" charset="0"/>
            </a:endParaRPr>
          </a:p>
          <a:p>
            <a:pPr marL="0" lvl="1">
              <a:buFont typeface="Wingdings" pitchFamily="2" charset="2"/>
              <a:buNone/>
            </a:pPr>
            <a:endParaRPr lang="en-AU" altLang="zh-CN" sz="2000" kern="0" spc="100" dirty="0" smtClean="0">
              <a:solidFill>
                <a:srgbClr val="FF0000"/>
              </a:solidFill>
              <a:latin typeface="楷体" pitchFamily="49" charset="-122"/>
              <a:ea typeface="楷体" pitchFamily="49" charset="-122"/>
              <a:cs typeface="Times New Roman" pitchFamily="18" charset="0"/>
            </a:endParaRPr>
          </a:p>
          <a:p>
            <a:pPr marL="0" lvl="1">
              <a:buFont typeface="Wingdings" pitchFamily="2" charset="2"/>
              <a:buNone/>
            </a:pPr>
            <a:r>
              <a:rPr lang="en-AU" altLang="zh-CN" sz="2000" kern="0" spc="100" dirty="0" err="1" smtClean="0">
                <a:solidFill>
                  <a:srgbClr val="FF0000"/>
                </a:solidFill>
                <a:latin typeface="楷体" pitchFamily="49" charset="-122"/>
                <a:ea typeface="楷体" pitchFamily="49" charset="-122"/>
                <a:cs typeface="Times New Roman" pitchFamily="18" charset="0"/>
              </a:rPr>
              <a:t>representativesofthevietconginmoscow</a:t>
            </a:r>
            <a:r>
              <a:rPr lang="en-AU" altLang="zh-CN" sz="2000" kern="0" spc="100" dirty="0" smtClean="0">
                <a:solidFill>
                  <a:srgbClr val="FF0000"/>
                </a:solidFill>
                <a:latin typeface="楷体" pitchFamily="49" charset="-122"/>
                <a:ea typeface="楷体" pitchFamily="49" charset="-122"/>
                <a:cs typeface="Times New Roman" pitchFamily="18" charset="0"/>
              </a:rPr>
              <a:t>            </a:t>
            </a:r>
          </a:p>
        </p:txBody>
      </p:sp>
    </p:spTree>
    <p:extLst>
      <p:ext uri="{BB962C8B-B14F-4D97-AF65-F5344CB8AC3E}">
        <p14:creationId xmlns:p14="http://schemas.microsoft.com/office/powerpoint/2010/main" val="2411426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a:buNone/>
            </a:pPr>
            <a:r>
              <a:rPr lang="en-US" altLang="zh-CN" b="1" dirty="0" smtClean="0">
                <a:solidFill>
                  <a:srgbClr val="FF0000"/>
                </a:solidFill>
              </a:rPr>
              <a:t>2</a:t>
            </a:r>
            <a:r>
              <a:rPr lang="zh-CN" altLang="en-US" b="1" dirty="0" smtClean="0">
                <a:solidFill>
                  <a:srgbClr val="FF0000"/>
                </a:solidFill>
              </a:rPr>
              <a:t>、多表代换加密（</a:t>
            </a:r>
            <a:r>
              <a:rPr lang="en-US" altLang="zh-CN" b="1" dirty="0" smtClean="0">
                <a:solidFill>
                  <a:srgbClr val="FF0000"/>
                </a:solidFill>
              </a:rPr>
              <a:t>Poly</a:t>
            </a:r>
            <a:r>
              <a:rPr lang="en-AU" b="1" dirty="0" smtClean="0">
                <a:solidFill>
                  <a:srgbClr val="FF0000"/>
                </a:solidFill>
              </a:rPr>
              <a:t>alphabetic Cipher</a:t>
            </a:r>
            <a:r>
              <a:rPr lang="zh-CN" altLang="en-US" b="1" dirty="0" smtClean="0">
                <a:solidFill>
                  <a:srgbClr val="FF0000"/>
                </a:solidFill>
              </a:rPr>
              <a:t>）</a:t>
            </a:r>
            <a:endParaRPr lang="en-US" altLang="zh-CN" b="1" dirty="0" smtClean="0">
              <a:solidFill>
                <a:srgbClr val="FF0000"/>
              </a:solidFill>
            </a:endParaRPr>
          </a:p>
          <a:p>
            <a:r>
              <a:rPr lang="zh-CN" altLang="en-US" dirty="0" smtClean="0"/>
              <a:t>为抵抗字频统计攻击，可以采用多个单表，明文消息采用不同的单表代换。</a:t>
            </a:r>
            <a:endParaRPr lang="en-US" altLang="zh-CN" dirty="0" smtClean="0"/>
          </a:p>
        </p:txBody>
      </p:sp>
      <p:grpSp>
        <p:nvGrpSpPr>
          <p:cNvPr id="6" name="组合 5"/>
          <p:cNvGrpSpPr/>
          <p:nvPr/>
        </p:nvGrpSpPr>
        <p:grpSpPr>
          <a:xfrm>
            <a:off x="1474848" y="2924944"/>
            <a:ext cx="6543067" cy="3000396"/>
            <a:chOff x="1453705" y="1500174"/>
            <a:chExt cx="6543067" cy="3000396"/>
          </a:xfrm>
        </p:grpSpPr>
        <p:sp>
          <p:nvSpPr>
            <p:cNvPr id="7" name="TextBox 6"/>
            <p:cNvSpPr txBox="1"/>
            <p:nvPr/>
          </p:nvSpPr>
          <p:spPr>
            <a:xfrm>
              <a:off x="2571736" y="2643182"/>
              <a:ext cx="857256" cy="1857388"/>
            </a:xfrm>
            <a:prstGeom prst="rect">
              <a:avLst/>
            </a:prstGeom>
            <a:noFill/>
            <a:ln>
              <a:solidFill>
                <a:schemeClr val="tx1"/>
              </a:solidFill>
            </a:ln>
          </p:spPr>
          <p:txBody>
            <a:bodyPr wrap="square" rtlCol="0" anchor="ctr" anchorCtr="0">
              <a:noAutofit/>
            </a:bodyPr>
            <a:lstStyle/>
            <a:p>
              <a:pPr algn="ctr"/>
              <a:r>
                <a:rPr lang="zh-CN" altLang="en-US" dirty="0" smtClean="0">
                  <a:latin typeface="楷体" pitchFamily="49" charset="-122"/>
                  <a:ea typeface="楷体" pitchFamily="49" charset="-122"/>
                </a:rPr>
                <a:t>单表</a:t>
              </a:r>
              <a:r>
                <a:rPr lang="en-US" altLang="zh-CN" dirty="0" smtClean="0">
                  <a:latin typeface="楷体" pitchFamily="49" charset="-122"/>
                  <a:ea typeface="楷体" pitchFamily="49" charset="-122"/>
                </a:rPr>
                <a:t>1</a:t>
              </a:r>
            </a:p>
            <a:p>
              <a:pPr algn="ctr"/>
              <a:r>
                <a:rPr lang="zh-CN" altLang="en-US" dirty="0" smtClean="0">
                  <a:latin typeface="楷体" pitchFamily="49" charset="-122"/>
                  <a:ea typeface="楷体" pitchFamily="49" charset="-122"/>
                </a:rPr>
                <a:t>单表</a:t>
              </a:r>
              <a:r>
                <a:rPr lang="en-US" altLang="zh-CN" dirty="0" smtClean="0">
                  <a:latin typeface="楷体" pitchFamily="49" charset="-122"/>
                  <a:ea typeface="楷体" pitchFamily="49" charset="-122"/>
                </a:rPr>
                <a:t>2</a:t>
              </a:r>
            </a:p>
            <a:p>
              <a:pPr algn="ctr"/>
              <a:r>
                <a:rPr lang="en-US" altLang="zh-CN" dirty="0" smtClean="0">
                  <a:latin typeface="楷体" pitchFamily="49" charset="-122"/>
                  <a:ea typeface="楷体" pitchFamily="49" charset="-122"/>
                </a:rPr>
                <a:t>·</a:t>
              </a:r>
            </a:p>
            <a:p>
              <a:pPr algn="ctr"/>
              <a:r>
                <a:rPr lang="en-US" altLang="zh-CN" dirty="0" smtClean="0">
                  <a:latin typeface="楷体" pitchFamily="49" charset="-122"/>
                  <a:ea typeface="楷体" pitchFamily="49" charset="-122"/>
                </a:rPr>
                <a:t>·</a:t>
              </a:r>
            </a:p>
            <a:p>
              <a:pPr algn="ctr"/>
              <a:r>
                <a:rPr lang="en-US" altLang="zh-CN" dirty="0" smtClean="0">
                  <a:latin typeface="楷体" pitchFamily="49" charset="-122"/>
                  <a:ea typeface="楷体" pitchFamily="49" charset="-122"/>
                </a:rPr>
                <a:t>·</a:t>
              </a:r>
            </a:p>
            <a:p>
              <a:pPr algn="ctr"/>
              <a:r>
                <a:rPr lang="zh-CN" altLang="en-US" dirty="0" smtClean="0">
                  <a:latin typeface="楷体" pitchFamily="49" charset="-122"/>
                  <a:ea typeface="楷体" pitchFamily="49" charset="-122"/>
                </a:rPr>
                <a:t>单表</a:t>
              </a:r>
              <a:r>
                <a:rPr lang="en-US" altLang="zh-CN" dirty="0" smtClean="0">
                  <a:latin typeface="楷体" pitchFamily="49" charset="-122"/>
                  <a:ea typeface="楷体" pitchFamily="49" charset="-122"/>
                </a:rPr>
                <a:t>s</a:t>
              </a:r>
            </a:p>
          </p:txBody>
        </p:sp>
        <p:sp>
          <p:nvSpPr>
            <p:cNvPr id="8" name="TextBox 7"/>
            <p:cNvSpPr txBox="1"/>
            <p:nvPr/>
          </p:nvSpPr>
          <p:spPr>
            <a:xfrm>
              <a:off x="2571736" y="1643050"/>
              <a:ext cx="857256" cy="428628"/>
            </a:xfrm>
            <a:prstGeom prst="rect">
              <a:avLst/>
            </a:prstGeom>
            <a:noFill/>
            <a:ln>
              <a:solidFill>
                <a:schemeClr val="tx1"/>
              </a:solidFill>
            </a:ln>
          </p:spPr>
          <p:txBody>
            <a:bodyPr wrap="square" rtlCol="0" anchor="ctr" anchorCtr="0">
              <a:noAutofit/>
            </a:bodyPr>
            <a:lstStyle/>
            <a:p>
              <a:pPr algn="ctr"/>
              <a:r>
                <a:rPr lang="zh-CN" altLang="en-US" dirty="0" smtClean="0">
                  <a:latin typeface="楷体" pitchFamily="49" charset="-122"/>
                  <a:ea typeface="楷体" pitchFamily="49" charset="-122"/>
                </a:rPr>
                <a:t>代换</a:t>
              </a:r>
              <a:endParaRPr lang="zh-CN" altLang="en-US" dirty="0">
                <a:latin typeface="楷体" pitchFamily="49" charset="-122"/>
                <a:ea typeface="楷体" pitchFamily="49" charset="-122"/>
              </a:endParaRPr>
            </a:p>
          </p:txBody>
        </p:sp>
        <p:cxnSp>
          <p:nvCxnSpPr>
            <p:cNvPr id="9" name="直接箭头连接符 8"/>
            <p:cNvCxnSpPr>
              <a:endCxn id="8" idx="1"/>
            </p:cNvCxnSpPr>
            <p:nvPr/>
          </p:nvCxnSpPr>
          <p:spPr>
            <a:xfrm>
              <a:off x="1643042" y="1857364"/>
              <a:ext cx="928694"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endCxn id="7" idx="1"/>
            </p:cNvCxnSpPr>
            <p:nvPr/>
          </p:nvCxnSpPr>
          <p:spPr>
            <a:xfrm flipV="1">
              <a:off x="1643042" y="3571876"/>
              <a:ext cx="928694" cy="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7" idx="0"/>
              <a:endCxn id="8" idx="2"/>
            </p:cNvCxnSpPr>
            <p:nvPr/>
          </p:nvCxnSpPr>
          <p:spPr>
            <a:xfrm rot="5400000" flipH="1" flipV="1">
              <a:off x="2714612" y="2357430"/>
              <a:ext cx="571504"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8" idx="3"/>
              <a:endCxn id="13" idx="1"/>
            </p:cNvCxnSpPr>
            <p:nvPr/>
          </p:nvCxnSpPr>
          <p:spPr>
            <a:xfrm>
              <a:off x="3428992" y="1857364"/>
              <a:ext cx="250033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929322" y="1643050"/>
              <a:ext cx="1000132" cy="428628"/>
            </a:xfrm>
            <a:prstGeom prst="rect">
              <a:avLst/>
            </a:prstGeom>
            <a:noFill/>
            <a:ln>
              <a:solidFill>
                <a:schemeClr val="tx1"/>
              </a:solidFill>
            </a:ln>
          </p:spPr>
          <p:txBody>
            <a:bodyPr wrap="square" rtlCol="0" anchor="ctr" anchorCtr="0">
              <a:noAutofit/>
            </a:bodyPr>
            <a:lstStyle/>
            <a:p>
              <a:pPr algn="ctr"/>
              <a:r>
                <a:rPr lang="zh-CN" altLang="en-US" dirty="0" smtClean="0">
                  <a:latin typeface="楷体" pitchFamily="49" charset="-122"/>
                  <a:ea typeface="楷体" pitchFamily="49" charset="-122"/>
                </a:rPr>
                <a:t>逆代换</a:t>
              </a:r>
              <a:endParaRPr lang="zh-CN" altLang="en-US" dirty="0">
                <a:latin typeface="楷体" pitchFamily="49" charset="-122"/>
                <a:ea typeface="楷体" pitchFamily="49" charset="-122"/>
              </a:endParaRPr>
            </a:p>
          </p:txBody>
        </p:sp>
        <p:sp>
          <p:nvSpPr>
            <p:cNvPr id="14" name="TextBox 13"/>
            <p:cNvSpPr txBox="1"/>
            <p:nvPr/>
          </p:nvSpPr>
          <p:spPr>
            <a:xfrm>
              <a:off x="6000760" y="2643182"/>
              <a:ext cx="857256" cy="1857388"/>
            </a:xfrm>
            <a:prstGeom prst="rect">
              <a:avLst/>
            </a:prstGeom>
            <a:noFill/>
            <a:ln>
              <a:solidFill>
                <a:schemeClr val="tx1"/>
              </a:solidFill>
            </a:ln>
          </p:spPr>
          <p:txBody>
            <a:bodyPr wrap="square" rtlCol="0" anchor="ctr" anchorCtr="0">
              <a:noAutofit/>
            </a:bodyPr>
            <a:lstStyle/>
            <a:p>
              <a:pPr algn="ctr"/>
              <a:r>
                <a:rPr lang="zh-CN" altLang="en-US" dirty="0" smtClean="0">
                  <a:latin typeface="楷体" pitchFamily="49" charset="-122"/>
                  <a:ea typeface="楷体" pitchFamily="49" charset="-122"/>
                </a:rPr>
                <a:t>单表</a:t>
              </a:r>
              <a:r>
                <a:rPr lang="en-US" altLang="zh-CN" dirty="0" smtClean="0">
                  <a:latin typeface="楷体" pitchFamily="49" charset="-122"/>
                  <a:ea typeface="楷体" pitchFamily="49" charset="-122"/>
                </a:rPr>
                <a:t>1</a:t>
              </a:r>
            </a:p>
            <a:p>
              <a:pPr algn="ctr"/>
              <a:r>
                <a:rPr lang="zh-CN" altLang="en-US" dirty="0" smtClean="0">
                  <a:latin typeface="楷体" pitchFamily="49" charset="-122"/>
                  <a:ea typeface="楷体" pitchFamily="49" charset="-122"/>
                </a:rPr>
                <a:t>单表</a:t>
              </a:r>
              <a:r>
                <a:rPr lang="en-US" altLang="zh-CN" dirty="0" smtClean="0">
                  <a:latin typeface="楷体" pitchFamily="49" charset="-122"/>
                  <a:ea typeface="楷体" pitchFamily="49" charset="-122"/>
                </a:rPr>
                <a:t>2</a:t>
              </a:r>
            </a:p>
            <a:p>
              <a:pPr algn="ctr"/>
              <a:r>
                <a:rPr lang="en-US" altLang="zh-CN" dirty="0" smtClean="0">
                  <a:latin typeface="楷体" pitchFamily="49" charset="-122"/>
                  <a:ea typeface="楷体" pitchFamily="49" charset="-122"/>
                </a:rPr>
                <a:t>·</a:t>
              </a:r>
            </a:p>
            <a:p>
              <a:pPr algn="ctr"/>
              <a:r>
                <a:rPr lang="en-US" altLang="zh-CN" dirty="0" smtClean="0">
                  <a:latin typeface="楷体" pitchFamily="49" charset="-122"/>
                  <a:ea typeface="楷体" pitchFamily="49" charset="-122"/>
                </a:rPr>
                <a:t>·</a:t>
              </a:r>
            </a:p>
            <a:p>
              <a:pPr algn="ctr"/>
              <a:r>
                <a:rPr lang="en-US" altLang="zh-CN" dirty="0" smtClean="0">
                  <a:latin typeface="楷体" pitchFamily="49" charset="-122"/>
                  <a:ea typeface="楷体" pitchFamily="49" charset="-122"/>
                </a:rPr>
                <a:t>·</a:t>
              </a:r>
            </a:p>
            <a:p>
              <a:pPr algn="ctr"/>
              <a:r>
                <a:rPr lang="zh-CN" altLang="en-US" dirty="0" smtClean="0">
                  <a:latin typeface="楷体" pitchFamily="49" charset="-122"/>
                  <a:ea typeface="楷体" pitchFamily="49" charset="-122"/>
                </a:rPr>
                <a:t>单表</a:t>
              </a:r>
              <a:r>
                <a:rPr lang="en-US" altLang="zh-CN" dirty="0" smtClean="0">
                  <a:latin typeface="楷体" pitchFamily="49" charset="-122"/>
                  <a:ea typeface="楷体" pitchFamily="49" charset="-122"/>
                </a:rPr>
                <a:t>s</a:t>
              </a:r>
            </a:p>
          </p:txBody>
        </p:sp>
        <p:cxnSp>
          <p:nvCxnSpPr>
            <p:cNvPr id="15" name="直接箭头连接符 14"/>
            <p:cNvCxnSpPr>
              <a:stCxn id="14" idx="0"/>
              <a:endCxn id="13" idx="2"/>
            </p:cNvCxnSpPr>
            <p:nvPr/>
          </p:nvCxnSpPr>
          <p:spPr>
            <a:xfrm rot="5400000" flipH="1" flipV="1">
              <a:off x="6143636" y="2357430"/>
              <a:ext cx="571504"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14" idx="3"/>
            </p:cNvCxnSpPr>
            <p:nvPr/>
          </p:nvCxnSpPr>
          <p:spPr>
            <a:xfrm>
              <a:off x="6858016" y="3571876"/>
              <a:ext cx="928694" cy="1588"/>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3" idx="3"/>
            </p:cNvCxnSpPr>
            <p:nvPr/>
          </p:nvCxnSpPr>
          <p:spPr>
            <a:xfrm>
              <a:off x="6929454" y="1857364"/>
              <a:ext cx="857256"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453705" y="1500174"/>
              <a:ext cx="761747" cy="369332"/>
            </a:xfrm>
            <a:prstGeom prst="rect">
              <a:avLst/>
            </a:prstGeom>
            <a:noFill/>
          </p:spPr>
          <p:txBody>
            <a:bodyPr wrap="none" rtlCol="0">
              <a:spAutoFit/>
            </a:bodyPr>
            <a:lstStyle/>
            <a:p>
              <a:r>
                <a:rPr lang="zh-CN" altLang="en-US" dirty="0" smtClean="0">
                  <a:latin typeface="楷体" pitchFamily="49" charset="-122"/>
                  <a:ea typeface="楷体" pitchFamily="49" charset="-122"/>
                </a:rPr>
                <a:t>明文</a:t>
              </a:r>
              <a:r>
                <a:rPr lang="en-US" altLang="zh-CN" dirty="0" smtClean="0">
                  <a:latin typeface="楷体" pitchFamily="49" charset="-122"/>
                  <a:ea typeface="楷体" pitchFamily="49" charset="-122"/>
                </a:rPr>
                <a:t>p</a:t>
              </a:r>
              <a:endParaRPr lang="zh-CN" altLang="en-US" dirty="0">
                <a:latin typeface="楷体" pitchFamily="49" charset="-122"/>
                <a:ea typeface="楷体" pitchFamily="49" charset="-122"/>
              </a:endParaRPr>
            </a:p>
          </p:txBody>
        </p:sp>
        <p:sp>
          <p:nvSpPr>
            <p:cNvPr id="19" name="TextBox 18"/>
            <p:cNvSpPr txBox="1"/>
            <p:nvPr/>
          </p:nvSpPr>
          <p:spPr>
            <a:xfrm>
              <a:off x="7235025" y="1500174"/>
              <a:ext cx="761747" cy="369332"/>
            </a:xfrm>
            <a:prstGeom prst="rect">
              <a:avLst/>
            </a:prstGeom>
            <a:noFill/>
          </p:spPr>
          <p:txBody>
            <a:bodyPr wrap="none" rtlCol="0">
              <a:spAutoFit/>
            </a:bodyPr>
            <a:lstStyle/>
            <a:p>
              <a:r>
                <a:rPr lang="zh-CN" altLang="en-US" dirty="0" smtClean="0">
                  <a:latin typeface="楷体" pitchFamily="49" charset="-122"/>
                  <a:ea typeface="楷体" pitchFamily="49" charset="-122"/>
                </a:rPr>
                <a:t>明文</a:t>
              </a:r>
              <a:r>
                <a:rPr lang="en-US" altLang="zh-CN" dirty="0" smtClean="0">
                  <a:latin typeface="楷体" pitchFamily="49" charset="-122"/>
                  <a:ea typeface="楷体" pitchFamily="49" charset="-122"/>
                </a:rPr>
                <a:t>p</a:t>
              </a:r>
              <a:endParaRPr lang="zh-CN" altLang="en-US" dirty="0">
                <a:latin typeface="楷体" pitchFamily="49" charset="-122"/>
                <a:ea typeface="楷体" pitchFamily="49" charset="-122"/>
              </a:endParaRPr>
            </a:p>
          </p:txBody>
        </p:sp>
        <p:sp>
          <p:nvSpPr>
            <p:cNvPr id="20" name="TextBox 19"/>
            <p:cNvSpPr txBox="1"/>
            <p:nvPr/>
          </p:nvSpPr>
          <p:spPr>
            <a:xfrm>
              <a:off x="7071137" y="3214409"/>
              <a:ext cx="761747" cy="369332"/>
            </a:xfrm>
            <a:prstGeom prst="rect">
              <a:avLst/>
            </a:prstGeom>
            <a:noFill/>
          </p:spPr>
          <p:txBody>
            <a:bodyPr wrap="none" rtlCol="0">
              <a:spAutoFit/>
            </a:bodyPr>
            <a:lstStyle/>
            <a:p>
              <a:r>
                <a:rPr lang="zh-CN" altLang="en-US" dirty="0" smtClean="0">
                  <a:latin typeface="楷体" pitchFamily="49" charset="-122"/>
                  <a:ea typeface="楷体" pitchFamily="49" charset="-122"/>
                </a:rPr>
                <a:t>密钥</a:t>
              </a:r>
              <a:r>
                <a:rPr lang="en-US" altLang="zh-CN" dirty="0" smtClean="0">
                  <a:latin typeface="楷体" pitchFamily="49" charset="-122"/>
                  <a:ea typeface="楷体" pitchFamily="49" charset="-122"/>
                </a:rPr>
                <a:t>k</a:t>
              </a:r>
              <a:endParaRPr lang="zh-CN" altLang="en-US" dirty="0">
                <a:latin typeface="楷体" pitchFamily="49" charset="-122"/>
                <a:ea typeface="楷体" pitchFamily="49" charset="-122"/>
              </a:endParaRPr>
            </a:p>
          </p:txBody>
        </p:sp>
        <p:sp>
          <p:nvSpPr>
            <p:cNvPr id="21" name="TextBox 20"/>
            <p:cNvSpPr txBox="1"/>
            <p:nvPr/>
          </p:nvSpPr>
          <p:spPr>
            <a:xfrm>
              <a:off x="1471337" y="3214686"/>
              <a:ext cx="761747" cy="369332"/>
            </a:xfrm>
            <a:prstGeom prst="rect">
              <a:avLst/>
            </a:prstGeom>
            <a:noFill/>
          </p:spPr>
          <p:txBody>
            <a:bodyPr wrap="none" rtlCol="0">
              <a:spAutoFit/>
            </a:bodyPr>
            <a:lstStyle/>
            <a:p>
              <a:r>
                <a:rPr lang="zh-CN" altLang="en-US" dirty="0" smtClean="0">
                  <a:latin typeface="楷体" pitchFamily="49" charset="-122"/>
                  <a:ea typeface="楷体" pitchFamily="49" charset="-122"/>
                </a:rPr>
                <a:t>密钥</a:t>
              </a:r>
              <a:r>
                <a:rPr lang="en-US" altLang="zh-CN" dirty="0" smtClean="0">
                  <a:latin typeface="楷体" pitchFamily="49" charset="-122"/>
                  <a:ea typeface="楷体" pitchFamily="49" charset="-122"/>
                </a:rPr>
                <a:t>k</a:t>
              </a:r>
              <a:endParaRPr lang="zh-CN" altLang="en-US" dirty="0">
                <a:latin typeface="楷体" pitchFamily="49" charset="-122"/>
                <a:ea typeface="楷体" pitchFamily="49" charset="-122"/>
              </a:endParaRPr>
            </a:p>
          </p:txBody>
        </p:sp>
        <p:sp>
          <p:nvSpPr>
            <p:cNvPr id="22" name="TextBox 21"/>
            <p:cNvSpPr txBox="1"/>
            <p:nvPr/>
          </p:nvSpPr>
          <p:spPr>
            <a:xfrm>
              <a:off x="2964218" y="2202412"/>
              <a:ext cx="761747" cy="369332"/>
            </a:xfrm>
            <a:prstGeom prst="rect">
              <a:avLst/>
            </a:prstGeom>
            <a:noFill/>
          </p:spPr>
          <p:txBody>
            <a:bodyPr wrap="none" rtlCol="0">
              <a:spAutoFit/>
            </a:bodyPr>
            <a:lstStyle/>
            <a:p>
              <a:r>
                <a:rPr lang="zh-CN" altLang="en-US" dirty="0" smtClean="0">
                  <a:latin typeface="楷体" pitchFamily="49" charset="-122"/>
                  <a:ea typeface="楷体" pitchFamily="49" charset="-122"/>
                </a:rPr>
                <a:t>单表</a:t>
              </a:r>
              <a:r>
                <a:rPr lang="en-US" altLang="zh-CN" dirty="0" smtClean="0">
                  <a:latin typeface="楷体" pitchFamily="49" charset="-122"/>
                  <a:ea typeface="楷体" pitchFamily="49" charset="-122"/>
                </a:rPr>
                <a:t>k</a:t>
              </a:r>
              <a:endParaRPr lang="zh-CN" altLang="en-US" dirty="0">
                <a:latin typeface="楷体" pitchFamily="49" charset="-122"/>
                <a:ea typeface="楷体" pitchFamily="49" charset="-122"/>
              </a:endParaRPr>
            </a:p>
          </p:txBody>
        </p:sp>
        <p:sp>
          <p:nvSpPr>
            <p:cNvPr id="23" name="TextBox 22"/>
            <p:cNvSpPr txBox="1"/>
            <p:nvPr/>
          </p:nvSpPr>
          <p:spPr>
            <a:xfrm>
              <a:off x="6393242" y="2214554"/>
              <a:ext cx="761747" cy="369332"/>
            </a:xfrm>
            <a:prstGeom prst="rect">
              <a:avLst/>
            </a:prstGeom>
            <a:noFill/>
          </p:spPr>
          <p:txBody>
            <a:bodyPr wrap="none" rtlCol="0">
              <a:spAutoFit/>
            </a:bodyPr>
            <a:lstStyle/>
            <a:p>
              <a:r>
                <a:rPr lang="zh-CN" altLang="en-US" dirty="0" smtClean="0">
                  <a:latin typeface="楷体" pitchFamily="49" charset="-122"/>
                  <a:ea typeface="楷体" pitchFamily="49" charset="-122"/>
                </a:rPr>
                <a:t>单表</a:t>
              </a:r>
              <a:r>
                <a:rPr lang="en-US" altLang="zh-CN" dirty="0" smtClean="0">
                  <a:latin typeface="楷体" pitchFamily="49" charset="-122"/>
                  <a:ea typeface="楷体" pitchFamily="49" charset="-122"/>
                </a:rPr>
                <a:t>k</a:t>
              </a:r>
              <a:endParaRPr lang="zh-CN" altLang="en-US" dirty="0">
                <a:latin typeface="楷体" pitchFamily="49" charset="-122"/>
                <a:ea typeface="楷体" pitchFamily="49" charset="-122"/>
              </a:endParaRPr>
            </a:p>
          </p:txBody>
        </p:sp>
        <p:sp>
          <p:nvSpPr>
            <p:cNvPr id="24" name="TextBox 23"/>
            <p:cNvSpPr txBox="1"/>
            <p:nvPr/>
          </p:nvSpPr>
          <p:spPr>
            <a:xfrm>
              <a:off x="4214810" y="1500174"/>
              <a:ext cx="761747" cy="369332"/>
            </a:xfrm>
            <a:prstGeom prst="rect">
              <a:avLst/>
            </a:prstGeom>
            <a:noFill/>
          </p:spPr>
          <p:txBody>
            <a:bodyPr wrap="none" rtlCol="0">
              <a:spAutoFit/>
            </a:bodyPr>
            <a:lstStyle/>
            <a:p>
              <a:r>
                <a:rPr lang="zh-CN" altLang="en-US" dirty="0" smtClean="0">
                  <a:latin typeface="楷体" pitchFamily="49" charset="-122"/>
                  <a:ea typeface="楷体" pitchFamily="49" charset="-122"/>
                </a:rPr>
                <a:t>密文</a:t>
              </a:r>
              <a:r>
                <a:rPr lang="en-US" altLang="zh-CN" dirty="0" smtClean="0">
                  <a:latin typeface="楷体" pitchFamily="49" charset="-122"/>
                  <a:ea typeface="楷体" pitchFamily="49" charset="-122"/>
                </a:rPr>
                <a:t>C</a:t>
              </a:r>
              <a:endParaRPr lang="zh-CN" altLang="en-US" dirty="0">
                <a:latin typeface="楷体" pitchFamily="49" charset="-122"/>
                <a:ea typeface="楷体" pitchFamily="49" charset="-122"/>
              </a:endParaRPr>
            </a:p>
          </p:txBody>
        </p:sp>
      </p:gr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25" name="灯片编号占位符 24"/>
          <p:cNvSpPr>
            <a:spLocks noGrp="1"/>
          </p:cNvSpPr>
          <p:nvPr>
            <p:ph type="sldNum" sz="quarter" idx="10"/>
          </p:nvPr>
        </p:nvSpPr>
        <p:spPr/>
        <p:txBody>
          <a:bodyPr/>
          <a:lstStyle/>
          <a:p>
            <a:pPr>
              <a:defRPr/>
            </a:pPr>
            <a:fld id="{17B7F836-6F9F-42A8-9450-B93EA774C316}" type="slidenum">
              <a:rPr lang="zh-CN" altLang="en-US" smtClean="0"/>
              <a:pPr>
                <a:defRPr/>
              </a:pPr>
              <a:t>27</a:t>
            </a:fld>
            <a:endParaRPr lang="en-US" altLang="zh-CN" dirty="0"/>
          </a:p>
        </p:txBody>
      </p:sp>
      <p:sp>
        <p:nvSpPr>
          <p:cNvPr id="26" name="流程图: 可选过程 25">
            <a:hlinkClick r:id="rId2"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27" name="流程图: 可选过程 26">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2. </a:t>
            </a:r>
            <a:r>
              <a:rPr lang="zh-CN" altLang="en-US" sz="1000" dirty="0" smtClean="0"/>
              <a:t>置换技术</a:t>
            </a:r>
            <a:endParaRPr lang="zh-CN" altLang="en-US" sz="1000" dirty="0"/>
          </a:p>
        </p:txBody>
      </p:sp>
      <p:sp>
        <p:nvSpPr>
          <p:cNvPr id="28" name="流程图: 可选过程 27">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3. </a:t>
            </a:r>
            <a:r>
              <a:rPr lang="zh-CN" altLang="en-US" sz="1000" dirty="0" smtClean="0"/>
              <a:t>乘积密码</a:t>
            </a:r>
            <a:endParaRPr lang="zh-CN" altLang="en-US" sz="1000" dirty="0"/>
          </a:p>
        </p:txBody>
      </p:sp>
      <p:sp>
        <p:nvSpPr>
          <p:cNvPr id="29" name="流程图: 可选过程 28">
            <a:hlinkClick r:id="rId5"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41581888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辅助工具</a:t>
            </a:r>
            <a:endParaRPr lang="zh-CN" altLang="en-US" dirty="0"/>
          </a:p>
        </p:txBody>
      </p:sp>
      <p:sp>
        <p:nvSpPr>
          <p:cNvPr id="4" name="灯片编号占位符 3"/>
          <p:cNvSpPr>
            <a:spLocks noGrp="1"/>
          </p:cNvSpPr>
          <p:nvPr>
            <p:ph type="sldNum" sz="quarter" idx="10"/>
          </p:nvPr>
        </p:nvSpPr>
        <p:spPr/>
        <p:txBody>
          <a:bodyPr/>
          <a:lstStyle/>
          <a:p>
            <a:pPr>
              <a:defRPr/>
            </a:pPr>
            <a:fld id="{17B7F836-6F9F-42A8-9450-B93EA774C316}" type="slidenum">
              <a:rPr lang="zh-CN" altLang="en-US" smtClean="0"/>
              <a:pPr>
                <a:defRPr/>
              </a:pPr>
              <a:t>28</a:t>
            </a:fld>
            <a:endParaRPr lang="en-US" altLang="zh-CN" dirty="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流程图: 可选过程 5">
            <a:hlinkClick r:id="rId3"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7" name="流程图: 可选过程 6">
            <a:hlinkClick r:id="rId4"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2. </a:t>
            </a:r>
            <a:r>
              <a:rPr lang="zh-CN" altLang="en-US" sz="1000" dirty="0" smtClean="0"/>
              <a:t>置换技术</a:t>
            </a:r>
            <a:endParaRPr lang="zh-CN" altLang="en-US" sz="1000" dirty="0"/>
          </a:p>
        </p:txBody>
      </p:sp>
      <p:sp>
        <p:nvSpPr>
          <p:cNvPr id="8" name="流程图: 可选过程 7">
            <a:hlinkClick r:id="rId5"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3. </a:t>
            </a:r>
            <a:r>
              <a:rPr lang="zh-CN" altLang="en-US" sz="1000" dirty="0" smtClean="0"/>
              <a:t>乘积密码</a:t>
            </a:r>
            <a:endParaRPr lang="zh-CN" altLang="en-US" sz="1000" dirty="0"/>
          </a:p>
        </p:txBody>
      </p:sp>
      <p:sp>
        <p:nvSpPr>
          <p:cNvPr id="9" name="流程图: 可选过程 8">
            <a:hlinkClick r:id="rId6"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
        <p:nvSpPr>
          <p:cNvPr id="10" name="标题 1"/>
          <p:cNvSpPr txBox="1">
            <a:spLocks/>
          </p:cNvSpPr>
          <p:nvPr/>
        </p:nvSpPr>
        <p:spPr bwMode="auto">
          <a:xfrm>
            <a:off x="1856269" y="1620680"/>
            <a:ext cx="3964293"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a:bodyPr>
          <a:lstStyle>
            <a:lvl1pPr algn="ctr" rtl="0" eaLnBrk="0" fontAlgn="base" hangingPunct="0">
              <a:spcBef>
                <a:spcPct val="0"/>
              </a:spcBef>
              <a:spcAft>
                <a:spcPct val="0"/>
              </a:spcAft>
              <a:defRPr sz="4200" b="1" i="1">
                <a:solidFill>
                  <a:schemeClr val="tx1"/>
                </a:solidFill>
                <a:latin typeface="楷体" pitchFamily="49" charset="-122"/>
                <a:ea typeface="楷体" pitchFamily="49" charset="-122"/>
                <a:cs typeface="+mj-cs"/>
              </a:defRPr>
            </a:lvl1pPr>
            <a:lvl2pPr algn="ctr" rtl="0" eaLnBrk="0" fontAlgn="base" hangingPunct="0">
              <a:spcBef>
                <a:spcPct val="0"/>
              </a:spcBef>
              <a:spcAft>
                <a:spcPct val="0"/>
              </a:spcAft>
              <a:defRPr sz="4200" b="1" i="1">
                <a:solidFill>
                  <a:schemeClr val="tx1"/>
                </a:solidFill>
                <a:latin typeface="Arial" charset="0"/>
              </a:defRPr>
            </a:lvl2pPr>
            <a:lvl3pPr algn="ctr" rtl="0" eaLnBrk="0" fontAlgn="base" hangingPunct="0">
              <a:spcBef>
                <a:spcPct val="0"/>
              </a:spcBef>
              <a:spcAft>
                <a:spcPct val="0"/>
              </a:spcAft>
              <a:defRPr sz="4200" b="1" i="1">
                <a:solidFill>
                  <a:schemeClr val="tx1"/>
                </a:solidFill>
                <a:latin typeface="Arial" charset="0"/>
              </a:defRPr>
            </a:lvl3pPr>
            <a:lvl4pPr algn="ctr" rtl="0" eaLnBrk="0" fontAlgn="base" hangingPunct="0">
              <a:spcBef>
                <a:spcPct val="0"/>
              </a:spcBef>
              <a:spcAft>
                <a:spcPct val="0"/>
              </a:spcAft>
              <a:defRPr sz="4200" b="1" i="1">
                <a:solidFill>
                  <a:schemeClr val="tx1"/>
                </a:solidFill>
                <a:latin typeface="Arial" charset="0"/>
              </a:defRPr>
            </a:lvl4pPr>
            <a:lvl5pPr algn="ctr" rtl="0" eaLnBrk="0" fontAlgn="base" hangingPunct="0">
              <a:spcBef>
                <a:spcPct val="0"/>
              </a:spcBef>
              <a:spcAft>
                <a:spcPct val="0"/>
              </a:spcAft>
              <a:defRPr sz="4200" b="1" i="1">
                <a:solidFill>
                  <a:schemeClr val="tx1"/>
                </a:solidFill>
                <a:latin typeface="Arial" charset="0"/>
              </a:defRPr>
            </a:lvl5pPr>
            <a:lvl6pPr marL="457200" algn="ctr" rtl="0" fontAlgn="base">
              <a:spcBef>
                <a:spcPct val="0"/>
              </a:spcBef>
              <a:spcAft>
                <a:spcPct val="0"/>
              </a:spcAft>
              <a:defRPr sz="4200" b="1" i="1">
                <a:solidFill>
                  <a:schemeClr val="tx1"/>
                </a:solidFill>
                <a:latin typeface="Arial" charset="0"/>
              </a:defRPr>
            </a:lvl6pPr>
            <a:lvl7pPr marL="914400" algn="ctr" rtl="0" fontAlgn="base">
              <a:spcBef>
                <a:spcPct val="0"/>
              </a:spcBef>
              <a:spcAft>
                <a:spcPct val="0"/>
              </a:spcAft>
              <a:defRPr sz="4200" b="1" i="1">
                <a:solidFill>
                  <a:schemeClr val="tx1"/>
                </a:solidFill>
                <a:latin typeface="Arial" charset="0"/>
              </a:defRPr>
            </a:lvl7pPr>
            <a:lvl8pPr marL="1371600" algn="ctr" rtl="0" fontAlgn="base">
              <a:spcBef>
                <a:spcPct val="0"/>
              </a:spcBef>
              <a:spcAft>
                <a:spcPct val="0"/>
              </a:spcAft>
              <a:defRPr sz="4200" b="1" i="1">
                <a:solidFill>
                  <a:schemeClr val="tx1"/>
                </a:solidFill>
                <a:latin typeface="Arial" charset="0"/>
              </a:defRPr>
            </a:lvl8pPr>
            <a:lvl9pPr marL="1828800" algn="ctr" rtl="0" fontAlgn="base">
              <a:spcBef>
                <a:spcPct val="0"/>
              </a:spcBef>
              <a:spcAft>
                <a:spcPct val="0"/>
              </a:spcAft>
              <a:defRPr sz="4200" b="1" i="1">
                <a:solidFill>
                  <a:schemeClr val="tx1"/>
                </a:solidFill>
                <a:latin typeface="Arial" charset="0"/>
              </a:defRPr>
            </a:lvl9pPr>
          </a:lstStyle>
          <a:p>
            <a:r>
              <a:rPr lang="zh-CN" altLang="en-US" sz="2400" kern="0" dirty="0" smtClean="0"/>
              <a:t>杰斐逊的轮子密码机</a:t>
            </a:r>
            <a:r>
              <a:rPr lang="en-US" altLang="zh-CN" sz="2400" kern="0" dirty="0" smtClean="0"/>
              <a:t>M-94</a:t>
            </a:r>
            <a:endParaRPr lang="zh-CN" altLang="en-US" sz="2400" kern="0" dirty="0"/>
          </a:p>
        </p:txBody>
      </p:sp>
      <p:sp>
        <p:nvSpPr>
          <p:cNvPr id="11" name="文本占位符 7"/>
          <p:cNvSpPr txBox="1">
            <a:spLocks/>
          </p:cNvSpPr>
          <p:nvPr/>
        </p:nvSpPr>
        <p:spPr>
          <a:xfrm>
            <a:off x="2955637" y="2190135"/>
            <a:ext cx="2817653" cy="1562121"/>
          </a:xfrm>
          <a:prstGeom prst="rect">
            <a:avLst/>
          </a:prstGeom>
        </p:spPr>
        <p:txBody>
          <a:bodyPr>
            <a:normAutofit/>
          </a:bodyPr>
          <a:lstStyle>
            <a:lvl1pPr marL="342900" indent="-342900" algn="l" rtl="0" eaLnBrk="0" fontAlgn="base" hangingPunct="0">
              <a:spcBef>
                <a:spcPct val="20000"/>
              </a:spcBef>
              <a:spcAft>
                <a:spcPct val="0"/>
              </a:spcAft>
              <a:buClr>
                <a:schemeClr val="folHlink"/>
              </a:buClr>
              <a:buFont typeface="Wingdings" pitchFamily="2" charset="2"/>
              <a:buChar char="v"/>
              <a:defRPr sz="2800">
                <a:solidFill>
                  <a:schemeClr val="tx1"/>
                </a:solidFill>
                <a:latin typeface="楷体" pitchFamily="49" charset="-122"/>
                <a:ea typeface="楷体" pitchFamily="49" charset="-122"/>
                <a:cs typeface="+mn-cs"/>
              </a:defRPr>
            </a:lvl1pPr>
            <a:lvl2pPr marL="742950" indent="-285750" algn="l" rtl="0" eaLnBrk="0" fontAlgn="base" hangingPunct="0">
              <a:spcBef>
                <a:spcPct val="20000"/>
              </a:spcBef>
              <a:spcAft>
                <a:spcPct val="0"/>
              </a:spcAft>
              <a:buClr>
                <a:schemeClr val="tx2"/>
              </a:buClr>
              <a:buFont typeface="Wingdings" pitchFamily="2" charset="2"/>
              <a:buChar char="§"/>
              <a:defRPr sz="2400">
                <a:solidFill>
                  <a:schemeClr val="tx1"/>
                </a:solidFill>
                <a:latin typeface="楷体" pitchFamily="49" charset="-122"/>
                <a:ea typeface="楷体" pitchFamily="49" charset="-122"/>
              </a:defRPr>
            </a:lvl2pPr>
            <a:lvl3pPr marL="1143000" indent="-228600" algn="l" rtl="0" eaLnBrk="0" fontAlgn="base" hangingPunct="0">
              <a:spcBef>
                <a:spcPct val="20000"/>
              </a:spcBef>
              <a:spcAft>
                <a:spcPct val="0"/>
              </a:spcAft>
              <a:buChar char="•"/>
              <a:defRPr sz="2000">
                <a:solidFill>
                  <a:schemeClr val="tx1"/>
                </a:solidFill>
                <a:latin typeface="楷体" pitchFamily="49" charset="-122"/>
                <a:ea typeface="楷体" pitchFamily="49" charset="-122"/>
              </a:defRPr>
            </a:lvl3pPr>
            <a:lvl4pPr marL="1600200" indent="-228600" algn="l" rtl="0" eaLnBrk="0" fontAlgn="base" hangingPunct="0">
              <a:spcBef>
                <a:spcPct val="20000"/>
              </a:spcBef>
              <a:spcAft>
                <a:spcPct val="0"/>
              </a:spcAft>
              <a:buChar char="–"/>
              <a:defRPr>
                <a:solidFill>
                  <a:schemeClr val="tx1"/>
                </a:solidFill>
                <a:latin typeface="楷体" pitchFamily="49" charset="-122"/>
                <a:ea typeface="楷体" pitchFamily="49" charset="-122"/>
              </a:defRPr>
            </a:lvl4pPr>
            <a:lvl5pPr marL="2057400" indent="-228600" algn="l" rtl="0" eaLnBrk="0" fontAlgn="base" hangingPunct="0">
              <a:spcBef>
                <a:spcPct val="20000"/>
              </a:spcBef>
              <a:spcAft>
                <a:spcPct val="0"/>
              </a:spcAft>
              <a:buChar char="»"/>
              <a:defRPr>
                <a:solidFill>
                  <a:schemeClr val="tx1"/>
                </a:solidFill>
                <a:latin typeface="楷体" pitchFamily="49" charset="-122"/>
                <a:ea typeface="楷体" pitchFamily="49" charset="-122"/>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US" altLang="zh-CN" sz="1800" kern="0" dirty="0" smtClean="0"/>
              <a:t>1942</a:t>
            </a:r>
            <a:r>
              <a:rPr lang="zh-CN" altLang="en-US" sz="1800" kern="0" dirty="0" smtClean="0"/>
              <a:t>年前被美国陆军广泛使用，主要针对低级军事通信安全。共有</a:t>
            </a:r>
            <a:r>
              <a:rPr lang="en-US" altLang="zh-CN" sz="1800" kern="0" dirty="0" smtClean="0"/>
              <a:t>25</a:t>
            </a:r>
            <a:r>
              <a:rPr lang="zh-CN" altLang="en-US" sz="1800" kern="0" dirty="0" smtClean="0"/>
              <a:t>个直径</a:t>
            </a:r>
            <a:r>
              <a:rPr lang="en-US" altLang="zh-CN" sz="1800" kern="0" dirty="0" smtClean="0"/>
              <a:t>35mm</a:t>
            </a:r>
            <a:r>
              <a:rPr lang="zh-CN" altLang="en-US" sz="1800" kern="0" dirty="0" smtClean="0"/>
              <a:t>的铝盘，外缘上可有字母。</a:t>
            </a:r>
            <a:endParaRPr lang="zh-CN" altLang="en-US" sz="1800" kern="0" dirty="0"/>
          </a:p>
        </p:txBody>
      </p:sp>
      <p:pic>
        <p:nvPicPr>
          <p:cNvPr id="12" name="Picture 2" descr="C:\Documents and Settings\Eric Lee\桌面\3.gif"/>
          <p:cNvPicPr>
            <a:picLocks noChangeAspect="1" noChangeArrowheads="1"/>
          </p:cNvPicPr>
          <p:nvPr/>
        </p:nvPicPr>
        <p:blipFill>
          <a:blip r:embed="rId7" cstate="print"/>
          <a:srcRect/>
          <a:stretch>
            <a:fillRect/>
          </a:stretch>
        </p:blipFill>
        <p:spPr bwMode="auto">
          <a:xfrm>
            <a:off x="179512" y="1998372"/>
            <a:ext cx="2779891" cy="1212085"/>
          </a:xfrm>
          <a:prstGeom prst="rect">
            <a:avLst/>
          </a:prstGeom>
          <a:noFill/>
        </p:spPr>
      </p:pic>
      <p:sp>
        <p:nvSpPr>
          <p:cNvPr id="13" name="标题 1"/>
          <p:cNvSpPr txBox="1">
            <a:spLocks/>
          </p:cNvSpPr>
          <p:nvPr/>
        </p:nvSpPr>
        <p:spPr bwMode="auto">
          <a:xfrm>
            <a:off x="7522" y="4219220"/>
            <a:ext cx="3440598"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a:bodyPr>
          <a:lstStyle>
            <a:lvl1pPr algn="ctr" rtl="0" eaLnBrk="0" fontAlgn="base" hangingPunct="0">
              <a:spcBef>
                <a:spcPct val="0"/>
              </a:spcBef>
              <a:spcAft>
                <a:spcPct val="0"/>
              </a:spcAft>
              <a:defRPr sz="4200" b="1" i="1">
                <a:solidFill>
                  <a:schemeClr val="tx1"/>
                </a:solidFill>
                <a:latin typeface="楷体" pitchFamily="49" charset="-122"/>
                <a:ea typeface="楷体" pitchFamily="49" charset="-122"/>
                <a:cs typeface="+mj-cs"/>
              </a:defRPr>
            </a:lvl1pPr>
            <a:lvl2pPr algn="ctr" rtl="0" eaLnBrk="0" fontAlgn="base" hangingPunct="0">
              <a:spcBef>
                <a:spcPct val="0"/>
              </a:spcBef>
              <a:spcAft>
                <a:spcPct val="0"/>
              </a:spcAft>
              <a:defRPr sz="4200" b="1" i="1">
                <a:solidFill>
                  <a:schemeClr val="tx1"/>
                </a:solidFill>
                <a:latin typeface="Arial" charset="0"/>
              </a:defRPr>
            </a:lvl2pPr>
            <a:lvl3pPr algn="ctr" rtl="0" eaLnBrk="0" fontAlgn="base" hangingPunct="0">
              <a:spcBef>
                <a:spcPct val="0"/>
              </a:spcBef>
              <a:spcAft>
                <a:spcPct val="0"/>
              </a:spcAft>
              <a:defRPr sz="4200" b="1" i="1">
                <a:solidFill>
                  <a:schemeClr val="tx1"/>
                </a:solidFill>
                <a:latin typeface="Arial" charset="0"/>
              </a:defRPr>
            </a:lvl3pPr>
            <a:lvl4pPr algn="ctr" rtl="0" eaLnBrk="0" fontAlgn="base" hangingPunct="0">
              <a:spcBef>
                <a:spcPct val="0"/>
              </a:spcBef>
              <a:spcAft>
                <a:spcPct val="0"/>
              </a:spcAft>
              <a:defRPr sz="4200" b="1" i="1">
                <a:solidFill>
                  <a:schemeClr val="tx1"/>
                </a:solidFill>
                <a:latin typeface="Arial" charset="0"/>
              </a:defRPr>
            </a:lvl4pPr>
            <a:lvl5pPr algn="ctr" rtl="0" eaLnBrk="0" fontAlgn="base" hangingPunct="0">
              <a:spcBef>
                <a:spcPct val="0"/>
              </a:spcBef>
              <a:spcAft>
                <a:spcPct val="0"/>
              </a:spcAft>
              <a:defRPr sz="4200" b="1" i="1">
                <a:solidFill>
                  <a:schemeClr val="tx1"/>
                </a:solidFill>
                <a:latin typeface="Arial" charset="0"/>
              </a:defRPr>
            </a:lvl5pPr>
            <a:lvl6pPr marL="457200" algn="ctr" rtl="0" fontAlgn="base">
              <a:spcBef>
                <a:spcPct val="0"/>
              </a:spcBef>
              <a:spcAft>
                <a:spcPct val="0"/>
              </a:spcAft>
              <a:defRPr sz="4200" b="1" i="1">
                <a:solidFill>
                  <a:schemeClr val="tx1"/>
                </a:solidFill>
                <a:latin typeface="Arial" charset="0"/>
              </a:defRPr>
            </a:lvl6pPr>
            <a:lvl7pPr marL="914400" algn="ctr" rtl="0" fontAlgn="base">
              <a:spcBef>
                <a:spcPct val="0"/>
              </a:spcBef>
              <a:spcAft>
                <a:spcPct val="0"/>
              </a:spcAft>
              <a:defRPr sz="4200" b="1" i="1">
                <a:solidFill>
                  <a:schemeClr val="tx1"/>
                </a:solidFill>
                <a:latin typeface="Arial" charset="0"/>
              </a:defRPr>
            </a:lvl7pPr>
            <a:lvl8pPr marL="1371600" algn="ctr" rtl="0" fontAlgn="base">
              <a:spcBef>
                <a:spcPct val="0"/>
              </a:spcBef>
              <a:spcAft>
                <a:spcPct val="0"/>
              </a:spcAft>
              <a:defRPr sz="4200" b="1" i="1">
                <a:solidFill>
                  <a:schemeClr val="tx1"/>
                </a:solidFill>
                <a:latin typeface="Arial" charset="0"/>
              </a:defRPr>
            </a:lvl8pPr>
            <a:lvl9pPr marL="1828800" algn="ctr" rtl="0" fontAlgn="base">
              <a:spcBef>
                <a:spcPct val="0"/>
              </a:spcBef>
              <a:spcAft>
                <a:spcPct val="0"/>
              </a:spcAft>
              <a:defRPr sz="4200" b="1" i="1">
                <a:solidFill>
                  <a:schemeClr val="tx1"/>
                </a:solidFill>
                <a:latin typeface="Arial" charset="0"/>
              </a:defRPr>
            </a:lvl9pPr>
          </a:lstStyle>
          <a:p>
            <a:r>
              <a:rPr lang="zh-CN" altLang="en-US" sz="2400" kern="0" dirty="0" smtClean="0"/>
              <a:t>条形密码设备</a:t>
            </a:r>
            <a:r>
              <a:rPr lang="en-US" altLang="zh-CN" sz="2400" kern="0" dirty="0" smtClean="0"/>
              <a:t>M-138-T4</a:t>
            </a:r>
            <a:endParaRPr lang="zh-CN" altLang="en-US" sz="2400" kern="0" dirty="0"/>
          </a:p>
        </p:txBody>
      </p:sp>
      <p:sp>
        <p:nvSpPr>
          <p:cNvPr id="14" name="文本占位符 7"/>
          <p:cNvSpPr txBox="1">
            <a:spLocks/>
          </p:cNvSpPr>
          <p:nvPr/>
        </p:nvSpPr>
        <p:spPr>
          <a:xfrm>
            <a:off x="64707" y="4833820"/>
            <a:ext cx="3449429" cy="1178719"/>
          </a:xfrm>
          <a:prstGeom prst="rect">
            <a:avLst/>
          </a:prstGeom>
        </p:spPr>
        <p:txBody>
          <a:bodyPr>
            <a:noAutofit/>
          </a:bodyPr>
          <a:lstStyle>
            <a:lvl1pPr marL="342900" indent="-342900" algn="l" rtl="0" eaLnBrk="0" fontAlgn="base" hangingPunct="0">
              <a:spcBef>
                <a:spcPct val="20000"/>
              </a:spcBef>
              <a:spcAft>
                <a:spcPct val="0"/>
              </a:spcAft>
              <a:buClr>
                <a:schemeClr val="folHlink"/>
              </a:buClr>
              <a:buFont typeface="Wingdings" pitchFamily="2" charset="2"/>
              <a:buChar char="v"/>
              <a:defRPr sz="2800">
                <a:solidFill>
                  <a:schemeClr val="tx1"/>
                </a:solidFill>
                <a:latin typeface="楷体" pitchFamily="49" charset="-122"/>
                <a:ea typeface="楷体" pitchFamily="49" charset="-122"/>
                <a:cs typeface="+mn-cs"/>
              </a:defRPr>
            </a:lvl1pPr>
            <a:lvl2pPr marL="742950" indent="-285750" algn="l" rtl="0" eaLnBrk="0" fontAlgn="base" hangingPunct="0">
              <a:spcBef>
                <a:spcPct val="20000"/>
              </a:spcBef>
              <a:spcAft>
                <a:spcPct val="0"/>
              </a:spcAft>
              <a:buClr>
                <a:schemeClr val="tx2"/>
              </a:buClr>
              <a:buFont typeface="Wingdings" pitchFamily="2" charset="2"/>
              <a:buChar char="§"/>
              <a:defRPr sz="2400">
                <a:solidFill>
                  <a:schemeClr val="tx1"/>
                </a:solidFill>
                <a:latin typeface="楷体" pitchFamily="49" charset="-122"/>
                <a:ea typeface="楷体" pitchFamily="49" charset="-122"/>
              </a:defRPr>
            </a:lvl2pPr>
            <a:lvl3pPr marL="1143000" indent="-228600" algn="l" rtl="0" eaLnBrk="0" fontAlgn="base" hangingPunct="0">
              <a:spcBef>
                <a:spcPct val="20000"/>
              </a:spcBef>
              <a:spcAft>
                <a:spcPct val="0"/>
              </a:spcAft>
              <a:buChar char="•"/>
              <a:defRPr sz="2000">
                <a:solidFill>
                  <a:schemeClr val="tx1"/>
                </a:solidFill>
                <a:latin typeface="楷体" pitchFamily="49" charset="-122"/>
                <a:ea typeface="楷体" pitchFamily="49" charset="-122"/>
              </a:defRPr>
            </a:lvl3pPr>
            <a:lvl4pPr marL="1600200" indent="-228600" algn="l" rtl="0" eaLnBrk="0" fontAlgn="base" hangingPunct="0">
              <a:spcBef>
                <a:spcPct val="20000"/>
              </a:spcBef>
              <a:spcAft>
                <a:spcPct val="0"/>
              </a:spcAft>
              <a:buChar char="–"/>
              <a:defRPr>
                <a:solidFill>
                  <a:schemeClr val="tx1"/>
                </a:solidFill>
                <a:latin typeface="楷体" pitchFamily="49" charset="-122"/>
                <a:ea typeface="楷体" pitchFamily="49" charset="-122"/>
              </a:defRPr>
            </a:lvl4pPr>
            <a:lvl5pPr marL="2057400" indent="-228600" algn="l" rtl="0" eaLnBrk="0" fontAlgn="base" hangingPunct="0">
              <a:spcBef>
                <a:spcPct val="20000"/>
              </a:spcBef>
              <a:spcAft>
                <a:spcPct val="0"/>
              </a:spcAft>
              <a:buChar char="»"/>
              <a:defRPr>
                <a:solidFill>
                  <a:schemeClr val="tx1"/>
                </a:solidFill>
                <a:latin typeface="楷体" pitchFamily="49" charset="-122"/>
                <a:ea typeface="楷体" pitchFamily="49" charset="-122"/>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zh-CN" altLang="en-US" sz="1800" kern="0" dirty="0" smtClean="0"/>
              <a:t>二战中美国陆军和海军使用。</a:t>
            </a:r>
            <a:r>
              <a:rPr lang="en-US" altLang="zh-CN" sz="1800" kern="0" dirty="0" smtClean="0"/>
              <a:t>25</a:t>
            </a:r>
            <a:r>
              <a:rPr lang="zh-CN" altLang="en-US" sz="1800" kern="0" dirty="0" smtClean="0"/>
              <a:t>个可选取的纸条按预先编排的顺序编号和使用。加密强度相当于</a:t>
            </a:r>
            <a:r>
              <a:rPr lang="en-US" altLang="zh-CN" sz="1800" kern="0" dirty="0" smtClean="0"/>
              <a:t>M-94</a:t>
            </a:r>
            <a:r>
              <a:rPr lang="zh-CN" altLang="en-US" sz="1800" kern="0" dirty="0" smtClean="0"/>
              <a:t>。</a:t>
            </a:r>
            <a:endParaRPr lang="zh-CN" altLang="en-US" sz="1800" kern="0" dirty="0"/>
          </a:p>
        </p:txBody>
      </p:sp>
      <p:pic>
        <p:nvPicPr>
          <p:cNvPr id="15" name="Picture 1" descr="C:\Documents and Settings\Eric Lee\桌面\4.gif"/>
          <p:cNvPicPr>
            <a:picLocks noChangeAspect="1" noChangeArrowheads="1"/>
          </p:cNvPicPr>
          <p:nvPr/>
        </p:nvPicPr>
        <p:blipFill>
          <a:blip r:embed="rId8" cstate="print"/>
          <a:srcRect/>
          <a:stretch>
            <a:fillRect/>
          </a:stretch>
        </p:blipFill>
        <p:spPr bwMode="auto">
          <a:xfrm>
            <a:off x="3347864" y="4209077"/>
            <a:ext cx="2180152" cy="1939372"/>
          </a:xfrm>
          <a:prstGeom prst="rect">
            <a:avLst/>
          </a:prstGeom>
          <a:noFill/>
        </p:spPr>
      </p:pic>
      <p:sp>
        <p:nvSpPr>
          <p:cNvPr id="16" name="标题 1"/>
          <p:cNvSpPr txBox="1">
            <a:spLocks/>
          </p:cNvSpPr>
          <p:nvPr/>
        </p:nvSpPr>
        <p:spPr bwMode="auto">
          <a:xfrm>
            <a:off x="6551001" y="4086822"/>
            <a:ext cx="1987624"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a:bodyPr>
          <a:lstStyle>
            <a:lvl1pPr algn="ctr" rtl="0" eaLnBrk="0" fontAlgn="base" hangingPunct="0">
              <a:spcBef>
                <a:spcPct val="0"/>
              </a:spcBef>
              <a:spcAft>
                <a:spcPct val="0"/>
              </a:spcAft>
              <a:defRPr sz="4200" b="1" i="1">
                <a:solidFill>
                  <a:schemeClr val="tx1"/>
                </a:solidFill>
                <a:latin typeface="楷体" pitchFamily="49" charset="-122"/>
                <a:ea typeface="楷体" pitchFamily="49" charset="-122"/>
                <a:cs typeface="+mj-cs"/>
              </a:defRPr>
            </a:lvl1pPr>
            <a:lvl2pPr algn="ctr" rtl="0" eaLnBrk="0" fontAlgn="base" hangingPunct="0">
              <a:spcBef>
                <a:spcPct val="0"/>
              </a:spcBef>
              <a:spcAft>
                <a:spcPct val="0"/>
              </a:spcAft>
              <a:defRPr sz="4200" b="1" i="1">
                <a:solidFill>
                  <a:schemeClr val="tx1"/>
                </a:solidFill>
                <a:latin typeface="Arial" charset="0"/>
              </a:defRPr>
            </a:lvl2pPr>
            <a:lvl3pPr algn="ctr" rtl="0" eaLnBrk="0" fontAlgn="base" hangingPunct="0">
              <a:spcBef>
                <a:spcPct val="0"/>
              </a:spcBef>
              <a:spcAft>
                <a:spcPct val="0"/>
              </a:spcAft>
              <a:defRPr sz="4200" b="1" i="1">
                <a:solidFill>
                  <a:schemeClr val="tx1"/>
                </a:solidFill>
                <a:latin typeface="Arial" charset="0"/>
              </a:defRPr>
            </a:lvl3pPr>
            <a:lvl4pPr algn="ctr" rtl="0" eaLnBrk="0" fontAlgn="base" hangingPunct="0">
              <a:spcBef>
                <a:spcPct val="0"/>
              </a:spcBef>
              <a:spcAft>
                <a:spcPct val="0"/>
              </a:spcAft>
              <a:defRPr sz="4200" b="1" i="1">
                <a:solidFill>
                  <a:schemeClr val="tx1"/>
                </a:solidFill>
                <a:latin typeface="Arial" charset="0"/>
              </a:defRPr>
            </a:lvl4pPr>
            <a:lvl5pPr algn="ctr" rtl="0" eaLnBrk="0" fontAlgn="base" hangingPunct="0">
              <a:spcBef>
                <a:spcPct val="0"/>
              </a:spcBef>
              <a:spcAft>
                <a:spcPct val="0"/>
              </a:spcAft>
              <a:defRPr sz="4200" b="1" i="1">
                <a:solidFill>
                  <a:schemeClr val="tx1"/>
                </a:solidFill>
                <a:latin typeface="Arial" charset="0"/>
              </a:defRPr>
            </a:lvl5pPr>
            <a:lvl6pPr marL="457200" algn="ctr" rtl="0" fontAlgn="base">
              <a:spcBef>
                <a:spcPct val="0"/>
              </a:spcBef>
              <a:spcAft>
                <a:spcPct val="0"/>
              </a:spcAft>
              <a:defRPr sz="4200" b="1" i="1">
                <a:solidFill>
                  <a:schemeClr val="tx1"/>
                </a:solidFill>
                <a:latin typeface="Arial" charset="0"/>
              </a:defRPr>
            </a:lvl6pPr>
            <a:lvl7pPr marL="914400" algn="ctr" rtl="0" fontAlgn="base">
              <a:spcBef>
                <a:spcPct val="0"/>
              </a:spcBef>
              <a:spcAft>
                <a:spcPct val="0"/>
              </a:spcAft>
              <a:defRPr sz="4200" b="1" i="1">
                <a:solidFill>
                  <a:schemeClr val="tx1"/>
                </a:solidFill>
                <a:latin typeface="Arial" charset="0"/>
              </a:defRPr>
            </a:lvl7pPr>
            <a:lvl8pPr marL="1371600" algn="ctr" rtl="0" fontAlgn="base">
              <a:spcBef>
                <a:spcPct val="0"/>
              </a:spcBef>
              <a:spcAft>
                <a:spcPct val="0"/>
              </a:spcAft>
              <a:defRPr sz="4200" b="1" i="1">
                <a:solidFill>
                  <a:schemeClr val="tx1"/>
                </a:solidFill>
                <a:latin typeface="Arial" charset="0"/>
              </a:defRPr>
            </a:lvl8pPr>
            <a:lvl9pPr marL="1828800" algn="ctr" rtl="0" fontAlgn="base">
              <a:spcBef>
                <a:spcPct val="0"/>
              </a:spcBef>
              <a:spcAft>
                <a:spcPct val="0"/>
              </a:spcAft>
              <a:defRPr sz="4200" b="1" i="1">
                <a:solidFill>
                  <a:schemeClr val="tx1"/>
                </a:solidFill>
                <a:latin typeface="Arial" charset="0"/>
              </a:defRPr>
            </a:lvl9pPr>
          </a:lstStyle>
          <a:p>
            <a:r>
              <a:rPr lang="en-US" altLang="zh-CN" sz="2400" kern="0" dirty="0" err="1" smtClean="0"/>
              <a:t>Kryha</a:t>
            </a:r>
            <a:r>
              <a:rPr lang="zh-CN" altLang="en-US" sz="2400" kern="0" dirty="0" smtClean="0"/>
              <a:t>密码机</a:t>
            </a:r>
            <a:endParaRPr lang="zh-CN" altLang="en-US" sz="2400" kern="0" dirty="0"/>
          </a:p>
        </p:txBody>
      </p:sp>
      <p:sp>
        <p:nvSpPr>
          <p:cNvPr id="17" name="文本占位符 7"/>
          <p:cNvSpPr txBox="1">
            <a:spLocks/>
          </p:cNvSpPr>
          <p:nvPr/>
        </p:nvSpPr>
        <p:spPr>
          <a:xfrm>
            <a:off x="5830686" y="4502589"/>
            <a:ext cx="3313314" cy="1374683"/>
          </a:xfrm>
          <a:prstGeom prst="rect">
            <a:avLst/>
          </a:prstGeom>
        </p:spPr>
        <p:txBody>
          <a:bodyPr>
            <a:normAutofit/>
          </a:bodyPr>
          <a:lstStyle>
            <a:lvl1pPr marL="342900" indent="-342900" algn="l" rtl="0" eaLnBrk="0" fontAlgn="base" hangingPunct="0">
              <a:spcBef>
                <a:spcPct val="20000"/>
              </a:spcBef>
              <a:spcAft>
                <a:spcPct val="0"/>
              </a:spcAft>
              <a:buClr>
                <a:schemeClr val="folHlink"/>
              </a:buClr>
              <a:buFont typeface="Wingdings" pitchFamily="2" charset="2"/>
              <a:buChar char="v"/>
              <a:defRPr sz="2800">
                <a:solidFill>
                  <a:schemeClr val="tx1"/>
                </a:solidFill>
                <a:latin typeface="楷体" pitchFamily="49" charset="-122"/>
                <a:ea typeface="楷体" pitchFamily="49" charset="-122"/>
                <a:cs typeface="+mn-cs"/>
              </a:defRPr>
            </a:lvl1pPr>
            <a:lvl2pPr marL="742950" indent="-285750" algn="l" rtl="0" eaLnBrk="0" fontAlgn="base" hangingPunct="0">
              <a:spcBef>
                <a:spcPct val="20000"/>
              </a:spcBef>
              <a:spcAft>
                <a:spcPct val="0"/>
              </a:spcAft>
              <a:buClr>
                <a:schemeClr val="tx2"/>
              </a:buClr>
              <a:buFont typeface="Wingdings" pitchFamily="2" charset="2"/>
              <a:buChar char="§"/>
              <a:defRPr sz="2400">
                <a:solidFill>
                  <a:schemeClr val="tx1"/>
                </a:solidFill>
                <a:latin typeface="楷体" pitchFamily="49" charset="-122"/>
                <a:ea typeface="楷体" pitchFamily="49" charset="-122"/>
              </a:defRPr>
            </a:lvl2pPr>
            <a:lvl3pPr marL="1143000" indent="-228600" algn="l" rtl="0" eaLnBrk="0" fontAlgn="base" hangingPunct="0">
              <a:spcBef>
                <a:spcPct val="20000"/>
              </a:spcBef>
              <a:spcAft>
                <a:spcPct val="0"/>
              </a:spcAft>
              <a:buChar char="•"/>
              <a:defRPr sz="2000">
                <a:solidFill>
                  <a:schemeClr val="tx1"/>
                </a:solidFill>
                <a:latin typeface="楷体" pitchFamily="49" charset="-122"/>
                <a:ea typeface="楷体" pitchFamily="49" charset="-122"/>
              </a:defRPr>
            </a:lvl3pPr>
            <a:lvl4pPr marL="1600200" indent="-228600" algn="l" rtl="0" eaLnBrk="0" fontAlgn="base" hangingPunct="0">
              <a:spcBef>
                <a:spcPct val="20000"/>
              </a:spcBef>
              <a:spcAft>
                <a:spcPct val="0"/>
              </a:spcAft>
              <a:buChar char="–"/>
              <a:defRPr>
                <a:solidFill>
                  <a:schemeClr val="tx1"/>
                </a:solidFill>
                <a:latin typeface="楷体" pitchFamily="49" charset="-122"/>
                <a:ea typeface="楷体" pitchFamily="49" charset="-122"/>
              </a:defRPr>
            </a:lvl4pPr>
            <a:lvl5pPr marL="2057400" indent="-228600" algn="l" rtl="0" eaLnBrk="0" fontAlgn="base" hangingPunct="0">
              <a:spcBef>
                <a:spcPct val="20000"/>
              </a:spcBef>
              <a:spcAft>
                <a:spcPct val="0"/>
              </a:spcAft>
              <a:buChar char="»"/>
              <a:defRPr>
                <a:solidFill>
                  <a:schemeClr val="tx1"/>
                </a:solidFill>
                <a:latin typeface="楷体" pitchFamily="49" charset="-122"/>
                <a:ea typeface="楷体" pitchFamily="49" charset="-122"/>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US" altLang="zh-CN" sz="1800" kern="0" dirty="0" smtClean="0"/>
              <a:t>1926</a:t>
            </a:r>
            <a:r>
              <a:rPr lang="zh-CN" altLang="en-US" sz="1800" kern="0" dirty="0" smtClean="0"/>
              <a:t>年由</a:t>
            </a:r>
            <a:r>
              <a:rPr lang="en-US" altLang="zh-CN" sz="1800" kern="0" dirty="0" smtClean="0"/>
              <a:t>Alexander von </a:t>
            </a:r>
            <a:r>
              <a:rPr lang="en-US" altLang="zh-CN" sz="1800" kern="0" dirty="0" err="1" smtClean="0"/>
              <a:t>Kryha</a:t>
            </a:r>
            <a:r>
              <a:rPr lang="zh-CN" altLang="en-US" sz="1800" kern="0" dirty="0" smtClean="0"/>
              <a:t>发明，密钥长度</a:t>
            </a:r>
            <a:r>
              <a:rPr lang="en-US" altLang="zh-CN" sz="1800" kern="0" dirty="0" smtClean="0"/>
              <a:t>442</a:t>
            </a:r>
            <a:r>
              <a:rPr lang="zh-CN" altLang="en-US" sz="1800" kern="0" dirty="0" smtClean="0"/>
              <a:t>，周期固定，一个有数量不等的齿的轮子引导密文轮不规则地运动。</a:t>
            </a:r>
            <a:endParaRPr lang="zh-CN" altLang="en-US" sz="1800" kern="0" dirty="0"/>
          </a:p>
        </p:txBody>
      </p:sp>
      <p:pic>
        <p:nvPicPr>
          <p:cNvPr id="18" name="Picture 1" descr="C:\Documents and Settings\Eric Lee\桌面\5.gif"/>
          <p:cNvPicPr>
            <a:picLocks noChangeAspect="1" noChangeArrowheads="1"/>
          </p:cNvPicPr>
          <p:nvPr/>
        </p:nvPicPr>
        <p:blipFill>
          <a:blip r:embed="rId9" cstate="print"/>
          <a:srcRect/>
          <a:stretch>
            <a:fillRect/>
          </a:stretch>
        </p:blipFill>
        <p:spPr bwMode="auto">
          <a:xfrm>
            <a:off x="6372631" y="1259878"/>
            <a:ext cx="2344365" cy="2959342"/>
          </a:xfrm>
          <a:prstGeom prst="rect">
            <a:avLst/>
          </a:prstGeom>
          <a:noFill/>
        </p:spPr>
      </p:pic>
    </p:spTree>
    <p:extLst>
      <p:ext uri="{BB962C8B-B14F-4D97-AF65-F5344CB8AC3E}">
        <p14:creationId xmlns:p14="http://schemas.microsoft.com/office/powerpoint/2010/main" val="9557092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lnSpcReduction="10000"/>
          </a:bodyPr>
          <a:lstStyle/>
          <a:p>
            <a:pPr>
              <a:buNone/>
            </a:pPr>
            <a:r>
              <a:rPr lang="en-US" altLang="zh-CN" b="1" dirty="0" smtClean="0">
                <a:solidFill>
                  <a:srgbClr val="FF0000"/>
                </a:solidFill>
              </a:rPr>
              <a:t>3</a:t>
            </a:r>
            <a:r>
              <a:rPr lang="zh-CN" altLang="en-US" b="1" dirty="0" smtClean="0">
                <a:solidFill>
                  <a:srgbClr val="FF0000"/>
                </a:solidFill>
              </a:rPr>
              <a:t>、维吉尼亚密码（</a:t>
            </a:r>
            <a:r>
              <a:rPr lang="en-AU" altLang="zh-CN" b="1" dirty="0" err="1" smtClean="0">
                <a:solidFill>
                  <a:srgbClr val="FF0000"/>
                </a:solidFill>
                <a:latin typeface="+mn-lt"/>
                <a:ea typeface="+mn-ea"/>
              </a:rPr>
              <a:t>Vigenère</a:t>
            </a:r>
            <a:r>
              <a:rPr lang="zh-CN" altLang="en-US" b="1" dirty="0" smtClean="0">
                <a:solidFill>
                  <a:srgbClr val="FF0000"/>
                </a:solidFill>
                <a:latin typeface="+mn-lt"/>
                <a:ea typeface="+mn-ea"/>
              </a:rPr>
              <a:t> </a:t>
            </a:r>
            <a:r>
              <a:rPr lang="en-US" altLang="zh-CN" b="1" dirty="0" smtClean="0">
                <a:solidFill>
                  <a:srgbClr val="FF0000"/>
                </a:solidFill>
                <a:latin typeface="+mn-lt"/>
                <a:ea typeface="+mn-ea"/>
              </a:rPr>
              <a:t>Cipher</a:t>
            </a:r>
            <a:r>
              <a:rPr lang="zh-CN" altLang="en-US" b="1" dirty="0" smtClean="0">
                <a:solidFill>
                  <a:srgbClr val="FF0000"/>
                </a:solidFill>
              </a:rPr>
              <a:t>）</a:t>
            </a:r>
            <a:endParaRPr lang="en-US" altLang="zh-CN" b="1" dirty="0" smtClean="0">
              <a:solidFill>
                <a:srgbClr val="FF0000"/>
              </a:solidFill>
            </a:endParaRPr>
          </a:p>
          <a:p>
            <a:r>
              <a:rPr lang="zh-CN" altLang="en-US" dirty="0" smtClean="0"/>
              <a:t>是最简单的多表替换密钥，由多个凯撒替换表循环构成</a:t>
            </a:r>
            <a:endParaRPr lang="en-US" altLang="zh-CN" dirty="0" smtClean="0"/>
          </a:p>
          <a:p>
            <a:endParaRPr lang="en-US" altLang="zh-CN" dirty="0" smtClean="0"/>
          </a:p>
          <a:p>
            <a:r>
              <a:rPr lang="zh-CN" altLang="en-US" dirty="0" smtClean="0"/>
              <a:t>密钥：</a:t>
            </a:r>
            <a:endParaRPr lang="en-US" altLang="zh-CN" dirty="0" smtClean="0"/>
          </a:p>
          <a:p>
            <a:pPr lvl="1"/>
            <a:r>
              <a:rPr lang="en-US" altLang="zh-CN" dirty="0" smtClean="0"/>
              <a:t>K</a:t>
            </a:r>
            <a:r>
              <a:rPr lang="zh-CN" altLang="en-US" dirty="0" smtClean="0"/>
              <a:t>＝</a:t>
            </a:r>
            <a:r>
              <a:rPr lang="en-US" altLang="zh-CN" dirty="0" smtClean="0"/>
              <a:t>k</a:t>
            </a:r>
            <a:r>
              <a:rPr lang="en-US" altLang="zh-CN" baseline="-25000" dirty="0" smtClean="0"/>
              <a:t>0</a:t>
            </a:r>
            <a:r>
              <a:rPr lang="en-US" altLang="zh-CN" dirty="0" smtClean="0"/>
              <a:t>k</a:t>
            </a:r>
            <a:r>
              <a:rPr lang="en-US" altLang="zh-CN" baseline="-25000" dirty="0" smtClean="0"/>
              <a:t>1</a:t>
            </a:r>
            <a:r>
              <a:rPr lang="en-US" altLang="zh-CN" dirty="0" smtClean="0"/>
              <a:t>…k</a:t>
            </a:r>
            <a:r>
              <a:rPr lang="en-US" altLang="zh-CN" baseline="-25000" dirty="0" smtClean="0"/>
              <a:t>d-1</a:t>
            </a:r>
          </a:p>
          <a:p>
            <a:pPr lvl="1"/>
            <a:r>
              <a:rPr lang="zh-CN" altLang="en-US" dirty="0" smtClean="0"/>
              <a:t>第</a:t>
            </a:r>
            <a:r>
              <a:rPr lang="en-US" altLang="zh-CN" dirty="0" err="1" smtClean="0"/>
              <a:t>i</a:t>
            </a:r>
            <a:r>
              <a:rPr lang="zh-CN" altLang="en-US" dirty="0" smtClean="0"/>
              <a:t>位密钥</a:t>
            </a:r>
            <a:r>
              <a:rPr lang="en-US" altLang="zh-CN" dirty="0" err="1" smtClean="0"/>
              <a:t>k</a:t>
            </a:r>
            <a:r>
              <a:rPr lang="en-US" altLang="zh-CN" baseline="-25000" dirty="0" err="1" smtClean="0"/>
              <a:t>i</a:t>
            </a:r>
            <a:r>
              <a:rPr lang="zh-CN" altLang="en-US" dirty="0" smtClean="0"/>
              <a:t>表示采用</a:t>
            </a:r>
            <a:r>
              <a:rPr lang="en-US" altLang="zh-CN" dirty="0" smtClean="0"/>
              <a:t>k=</a:t>
            </a:r>
            <a:r>
              <a:rPr lang="en-US" altLang="zh-CN" dirty="0" err="1" smtClean="0"/>
              <a:t>k</a:t>
            </a:r>
            <a:r>
              <a:rPr lang="en-US" altLang="zh-CN" baseline="-25000" dirty="0" err="1" smtClean="0"/>
              <a:t>i</a:t>
            </a:r>
            <a:r>
              <a:rPr lang="zh-CN" altLang="en-US" dirty="0" smtClean="0"/>
              <a:t>的凯撒替换表</a:t>
            </a:r>
            <a:endParaRPr lang="en-US" altLang="zh-CN" dirty="0" smtClean="0"/>
          </a:p>
          <a:p>
            <a:pPr lvl="1"/>
            <a:r>
              <a:rPr lang="zh-CN" altLang="en-US" dirty="0" smtClean="0"/>
              <a:t>密钥重复使用</a:t>
            </a:r>
            <a:endParaRPr lang="en-US" altLang="zh-CN" dirty="0" smtClean="0"/>
          </a:p>
          <a:p>
            <a:endParaRPr lang="en-US" altLang="zh-CN" dirty="0" smtClean="0"/>
          </a:p>
          <a:p>
            <a:r>
              <a:rPr lang="zh-CN" altLang="en-US" dirty="0" smtClean="0"/>
              <a:t>加密算法：</a:t>
            </a:r>
            <a:r>
              <a:rPr lang="en-AU" altLang="zh-CN" dirty="0" smtClean="0">
                <a:latin typeface="+mn-ea"/>
              </a:rPr>
              <a:t>C</a:t>
            </a:r>
            <a:r>
              <a:rPr lang="en-US" altLang="zh-CN" baseline="-25000" dirty="0" err="1" smtClean="0">
                <a:latin typeface="+mn-ea"/>
              </a:rPr>
              <a:t>i</a:t>
            </a:r>
            <a:r>
              <a:rPr lang="en-AU" altLang="zh-CN" dirty="0" smtClean="0">
                <a:latin typeface="+mn-ea"/>
              </a:rPr>
              <a:t> = E(</a:t>
            </a:r>
            <a:r>
              <a:rPr lang="en-US" altLang="zh-CN" dirty="0" smtClean="0">
                <a:latin typeface="+mn-ea"/>
              </a:rPr>
              <a:t>p</a:t>
            </a:r>
            <a:r>
              <a:rPr lang="en-US" altLang="zh-CN" baseline="-25000" dirty="0" smtClean="0">
                <a:latin typeface="+mn-ea"/>
              </a:rPr>
              <a:t>i</a:t>
            </a:r>
            <a:r>
              <a:rPr lang="en-AU" altLang="zh-CN" dirty="0" smtClean="0">
                <a:latin typeface="+mn-ea"/>
              </a:rPr>
              <a:t>) = (</a:t>
            </a:r>
            <a:r>
              <a:rPr lang="en-US" altLang="zh-CN" dirty="0" smtClean="0">
                <a:latin typeface="+mn-ea"/>
              </a:rPr>
              <a:t>p</a:t>
            </a:r>
            <a:r>
              <a:rPr lang="en-US" altLang="zh-CN" baseline="-25000" dirty="0" smtClean="0">
                <a:latin typeface="+mn-ea"/>
              </a:rPr>
              <a:t>i</a:t>
            </a:r>
            <a:r>
              <a:rPr lang="en-AU" altLang="zh-CN" dirty="0" smtClean="0">
                <a:latin typeface="+mn-ea"/>
              </a:rPr>
              <a:t>+</a:t>
            </a:r>
            <a:r>
              <a:rPr lang="en-AU" altLang="zh-CN" dirty="0" err="1" smtClean="0">
                <a:latin typeface="+mn-ea"/>
              </a:rPr>
              <a:t>k</a:t>
            </a:r>
            <a:r>
              <a:rPr lang="en-AU" altLang="zh-CN" baseline="-25000" dirty="0" err="1" smtClean="0">
                <a:latin typeface="+mn-ea"/>
              </a:rPr>
              <a:t>i</a:t>
            </a:r>
            <a:r>
              <a:rPr lang="en-AU" altLang="zh-CN" baseline="-25000" dirty="0" smtClean="0">
                <a:latin typeface="+mn-ea"/>
              </a:rPr>
              <a:t> </a:t>
            </a:r>
            <a:r>
              <a:rPr lang="en-US" altLang="zh-CN" baseline="-25000" dirty="0" smtClean="0">
                <a:latin typeface="+mn-ea"/>
              </a:rPr>
              <a:t>mod d</a:t>
            </a:r>
            <a:r>
              <a:rPr lang="en-AU" altLang="zh-CN" dirty="0" smtClean="0">
                <a:latin typeface="+mn-ea"/>
              </a:rPr>
              <a:t>) mod 26</a:t>
            </a:r>
          </a:p>
          <a:p>
            <a:r>
              <a:rPr lang="zh-CN" altLang="en-US" dirty="0" smtClean="0">
                <a:latin typeface="+mn-ea"/>
              </a:rPr>
              <a:t>解密算法：</a:t>
            </a:r>
            <a:r>
              <a:rPr lang="en-US" altLang="zh-CN" dirty="0" smtClean="0">
                <a:latin typeface="+mn-ea"/>
              </a:rPr>
              <a:t>p</a:t>
            </a:r>
            <a:r>
              <a:rPr lang="en-US" altLang="zh-CN" baseline="-25000" dirty="0" smtClean="0">
                <a:latin typeface="+mn-ea"/>
              </a:rPr>
              <a:t>i</a:t>
            </a:r>
            <a:r>
              <a:rPr lang="en-AU" altLang="zh-CN" dirty="0" smtClean="0">
                <a:latin typeface="+mn-ea"/>
              </a:rPr>
              <a:t> = D(C</a:t>
            </a:r>
            <a:r>
              <a:rPr lang="en-US" altLang="zh-CN" baseline="-25000" dirty="0" err="1" smtClean="0">
                <a:latin typeface="+mn-ea"/>
              </a:rPr>
              <a:t>i</a:t>
            </a:r>
            <a:r>
              <a:rPr lang="en-AU" altLang="zh-CN" dirty="0" smtClean="0">
                <a:latin typeface="+mn-ea"/>
              </a:rPr>
              <a:t>) = (C</a:t>
            </a:r>
            <a:r>
              <a:rPr lang="en-US" altLang="zh-CN" baseline="-25000" dirty="0" err="1" smtClean="0">
                <a:latin typeface="+mn-ea"/>
              </a:rPr>
              <a:t>i</a:t>
            </a:r>
            <a:r>
              <a:rPr lang="en-AU" altLang="zh-CN" dirty="0" smtClean="0">
                <a:latin typeface="+mn-ea"/>
              </a:rPr>
              <a:t>-</a:t>
            </a:r>
            <a:r>
              <a:rPr lang="en-AU" altLang="zh-CN" dirty="0" err="1" smtClean="0">
                <a:latin typeface="+mn-ea"/>
              </a:rPr>
              <a:t>k</a:t>
            </a:r>
            <a:r>
              <a:rPr lang="en-AU" altLang="zh-CN" baseline="-25000" dirty="0" err="1" smtClean="0">
                <a:latin typeface="+mn-ea"/>
              </a:rPr>
              <a:t>i</a:t>
            </a:r>
            <a:r>
              <a:rPr lang="en-AU" altLang="zh-CN" baseline="-25000" dirty="0" smtClean="0">
                <a:latin typeface="+mn-ea"/>
              </a:rPr>
              <a:t> mod d</a:t>
            </a:r>
            <a:r>
              <a:rPr lang="en-AU" altLang="zh-CN" dirty="0" smtClean="0">
                <a:latin typeface="+mn-ea"/>
              </a:rPr>
              <a:t>) mod 26</a:t>
            </a:r>
          </a:p>
          <a:p>
            <a:endParaRPr lang="en-US" altLang="zh-CN"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29</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2. </a:t>
            </a:r>
            <a:r>
              <a:rPr lang="zh-CN" altLang="en-US" sz="1000" dirty="0" smtClean="0"/>
              <a:t>置换技术</a:t>
            </a:r>
            <a:endParaRPr lang="zh-CN" altLang="en-US" sz="1000" dirty="0"/>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3. </a:t>
            </a:r>
            <a:r>
              <a:rPr lang="zh-CN" altLang="en-US" sz="1000" dirty="0" smtClean="0"/>
              <a:t>乘积密码</a:t>
            </a:r>
            <a:endParaRPr lang="zh-CN" altLang="en-US" sz="1000" dirty="0"/>
          </a:p>
        </p:txBody>
      </p:sp>
      <p:sp>
        <p:nvSpPr>
          <p:cNvPr id="10" name="流程图: 可选过程 9">
            <a:hlinkClick r:id="rId5"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14486910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经典对称密码体制</a:t>
            </a:r>
            <a:endParaRPr lang="zh-CN" altLang="en-US" dirty="0"/>
          </a:p>
        </p:txBody>
      </p:sp>
      <p:sp>
        <p:nvSpPr>
          <p:cNvPr id="3" name="内容占位符 2"/>
          <p:cNvSpPr>
            <a:spLocks noGrp="1"/>
          </p:cNvSpPr>
          <p:nvPr>
            <p:ph idx="1"/>
          </p:nvPr>
        </p:nvSpPr>
        <p:spPr/>
        <p:txBody>
          <a:bodyPr>
            <a:noAutofit/>
          </a:bodyPr>
          <a:lstStyle/>
          <a:p>
            <a:endParaRPr lang="en-US" altLang="zh-CN" dirty="0" smtClean="0">
              <a:latin typeface="+mn-ea"/>
            </a:endParaRPr>
          </a:p>
          <a:p>
            <a:endParaRPr lang="en-US" altLang="zh-CN" dirty="0" smtClean="0">
              <a:latin typeface="+mn-ea"/>
            </a:endParaRPr>
          </a:p>
          <a:p>
            <a:endParaRPr lang="en-US" altLang="zh-CN" dirty="0" smtClean="0">
              <a:latin typeface="+mn-ea"/>
            </a:endParaRPr>
          </a:p>
          <a:p>
            <a:pPr lvl="1"/>
            <a:endParaRPr lang="en-US" altLang="zh-CN" dirty="0" smtClean="0">
              <a:latin typeface="+mn-ea"/>
            </a:endParaRPr>
          </a:p>
          <a:p>
            <a:pPr lvl="1"/>
            <a:endParaRPr lang="en-US" altLang="zh-CN" dirty="0" smtClean="0">
              <a:latin typeface="+mn-ea"/>
            </a:endParaRPr>
          </a:p>
          <a:p>
            <a:pPr lvl="1"/>
            <a:endParaRPr lang="en-US" altLang="zh-CN" dirty="0" smtClean="0">
              <a:latin typeface="+mn-ea"/>
            </a:endParaRPr>
          </a:p>
          <a:p>
            <a:r>
              <a:rPr lang="zh-CN" altLang="en-US" sz="2400" dirty="0" smtClean="0">
                <a:latin typeface="+mn-ea"/>
              </a:rPr>
              <a:t>对称加密系统由五部分组成：</a:t>
            </a:r>
            <a:endParaRPr lang="en-US" sz="2400" dirty="0" smtClean="0">
              <a:latin typeface="+mn-ea"/>
            </a:endParaRPr>
          </a:p>
          <a:p>
            <a:pPr lvl="1"/>
            <a:r>
              <a:rPr lang="en-US" sz="2000" dirty="0" smtClean="0"/>
              <a:t>Plaintext (Message)</a:t>
            </a:r>
            <a:r>
              <a:rPr lang="zh-CN" altLang="en-US" sz="2000" dirty="0" smtClean="0"/>
              <a:t>：明文</a:t>
            </a:r>
          </a:p>
          <a:p>
            <a:pPr lvl="1"/>
            <a:r>
              <a:rPr lang="en-US" sz="2000" dirty="0" smtClean="0"/>
              <a:t>Encryption  algorithm</a:t>
            </a:r>
            <a:r>
              <a:rPr lang="zh-CN" altLang="en-US" sz="2000" dirty="0" smtClean="0"/>
              <a:t>：加密算法</a:t>
            </a:r>
          </a:p>
          <a:p>
            <a:pPr lvl="1"/>
            <a:r>
              <a:rPr lang="en-US" sz="2000" dirty="0" smtClean="0"/>
              <a:t>Secret Key</a:t>
            </a:r>
            <a:r>
              <a:rPr lang="zh-CN" altLang="en-US" sz="2000" dirty="0" smtClean="0"/>
              <a:t>：密钥</a:t>
            </a:r>
          </a:p>
          <a:p>
            <a:pPr lvl="1"/>
            <a:r>
              <a:rPr lang="en-US" sz="2000" dirty="0" err="1" smtClean="0"/>
              <a:t>Ciphertext</a:t>
            </a:r>
            <a:r>
              <a:rPr lang="zh-CN" altLang="en-US" sz="2000" dirty="0" smtClean="0"/>
              <a:t>：密文</a:t>
            </a:r>
          </a:p>
          <a:p>
            <a:pPr lvl="1"/>
            <a:r>
              <a:rPr lang="en-US" sz="2000" dirty="0" smtClean="0"/>
              <a:t>Decryption algorithm</a:t>
            </a:r>
            <a:r>
              <a:rPr lang="zh-CN" altLang="en-US" sz="2000" dirty="0" smtClean="0"/>
              <a:t>：解密算法</a:t>
            </a:r>
          </a:p>
        </p:txBody>
      </p:sp>
      <p:grpSp>
        <p:nvGrpSpPr>
          <p:cNvPr id="45" name="组合 44"/>
          <p:cNvGrpSpPr/>
          <p:nvPr/>
        </p:nvGrpSpPr>
        <p:grpSpPr>
          <a:xfrm>
            <a:off x="1115616" y="1340768"/>
            <a:ext cx="6858048" cy="2561510"/>
            <a:chOff x="1357290" y="3880028"/>
            <a:chExt cx="6858048" cy="2561510"/>
          </a:xfrm>
        </p:grpSpPr>
        <p:sp>
          <p:nvSpPr>
            <p:cNvPr id="25" name="TextBox 24"/>
            <p:cNvSpPr txBox="1"/>
            <p:nvPr/>
          </p:nvSpPr>
          <p:spPr>
            <a:xfrm>
              <a:off x="1357290" y="4714884"/>
              <a:ext cx="785818"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dirty="0" smtClean="0">
                  <a:latin typeface="楷体" pitchFamily="49" charset="-122"/>
                  <a:ea typeface="楷体" pitchFamily="49" charset="-122"/>
                </a:rPr>
                <a:t>信源</a:t>
              </a:r>
              <a:endParaRPr lang="en-US" dirty="0">
                <a:latin typeface="楷体" pitchFamily="49" charset="-122"/>
                <a:ea typeface="楷体" pitchFamily="49" charset="-122"/>
              </a:endParaRPr>
            </a:p>
          </p:txBody>
        </p:sp>
        <p:sp>
          <p:nvSpPr>
            <p:cNvPr id="26" name="TextBox 25"/>
            <p:cNvSpPr txBox="1"/>
            <p:nvPr/>
          </p:nvSpPr>
          <p:spPr>
            <a:xfrm>
              <a:off x="3143240" y="6072206"/>
              <a:ext cx="100013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dirty="0" smtClean="0">
                  <a:latin typeface="楷体" pitchFamily="49" charset="-122"/>
                  <a:ea typeface="楷体" pitchFamily="49" charset="-122"/>
                </a:rPr>
                <a:t>密钥源</a:t>
              </a:r>
              <a:endParaRPr lang="en-US" dirty="0">
                <a:latin typeface="楷体" pitchFamily="49" charset="-122"/>
                <a:ea typeface="楷体" pitchFamily="49" charset="-122"/>
              </a:endParaRPr>
            </a:p>
          </p:txBody>
        </p:sp>
        <p:sp>
          <p:nvSpPr>
            <p:cNvPr id="27" name="TextBox 26"/>
            <p:cNvSpPr txBox="1"/>
            <p:nvPr/>
          </p:nvSpPr>
          <p:spPr>
            <a:xfrm>
              <a:off x="3071802" y="4714884"/>
              <a:ext cx="1143008"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dirty="0" smtClean="0">
                  <a:latin typeface="楷体" pitchFamily="49" charset="-122"/>
                  <a:ea typeface="楷体" pitchFamily="49" charset="-122"/>
                </a:rPr>
                <a:t>加密器</a:t>
              </a:r>
              <a:r>
                <a:rPr lang="en-US" altLang="zh-CN" dirty="0" smtClean="0">
                  <a:latin typeface="楷体" pitchFamily="49" charset="-122"/>
                  <a:ea typeface="楷体" pitchFamily="49" charset="-122"/>
                </a:rPr>
                <a:t>E</a:t>
              </a:r>
              <a:endParaRPr lang="en-US" baseline="-25000" dirty="0">
                <a:latin typeface="楷体" pitchFamily="49" charset="-122"/>
                <a:ea typeface="楷体" pitchFamily="49" charset="-122"/>
              </a:endParaRPr>
            </a:p>
          </p:txBody>
        </p:sp>
        <p:sp>
          <p:nvSpPr>
            <p:cNvPr id="28" name="TextBox 27"/>
            <p:cNvSpPr txBox="1"/>
            <p:nvPr/>
          </p:nvSpPr>
          <p:spPr>
            <a:xfrm>
              <a:off x="6143636" y="4714884"/>
              <a:ext cx="128588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dirty="0" smtClean="0">
                  <a:latin typeface="楷体" pitchFamily="49" charset="-122"/>
                  <a:ea typeface="楷体" pitchFamily="49" charset="-122"/>
                </a:rPr>
                <a:t>解密器</a:t>
              </a:r>
              <a:r>
                <a:rPr lang="en-US" altLang="zh-CN" dirty="0" smtClean="0">
                  <a:latin typeface="楷体" pitchFamily="49" charset="-122"/>
                  <a:ea typeface="楷体" pitchFamily="49" charset="-122"/>
                </a:rPr>
                <a:t>D</a:t>
              </a:r>
              <a:endParaRPr lang="en-US" baseline="-25000" dirty="0">
                <a:latin typeface="楷体" pitchFamily="49" charset="-122"/>
                <a:ea typeface="楷体" pitchFamily="49" charset="-122"/>
              </a:endParaRPr>
            </a:p>
          </p:txBody>
        </p:sp>
        <p:cxnSp>
          <p:nvCxnSpPr>
            <p:cNvPr id="29" name="直接箭头连接符 28"/>
            <p:cNvCxnSpPr>
              <a:stCxn id="25" idx="3"/>
              <a:endCxn id="27" idx="1"/>
            </p:cNvCxnSpPr>
            <p:nvPr/>
          </p:nvCxnSpPr>
          <p:spPr>
            <a:xfrm>
              <a:off x="2143108" y="4899550"/>
              <a:ext cx="928694"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2143108" y="4559866"/>
              <a:ext cx="761747" cy="369332"/>
            </a:xfrm>
            <a:prstGeom prst="rect">
              <a:avLst/>
            </a:prstGeom>
            <a:noFill/>
          </p:spPr>
          <p:txBody>
            <a:bodyPr wrap="none" rtlCol="0">
              <a:spAutoFit/>
            </a:bodyPr>
            <a:lstStyle/>
            <a:p>
              <a:r>
                <a:rPr lang="zh-CN" altLang="en-US" dirty="0" smtClean="0">
                  <a:latin typeface="楷体" pitchFamily="49" charset="-122"/>
                  <a:ea typeface="楷体" pitchFamily="49" charset="-122"/>
                </a:rPr>
                <a:t>明文</a:t>
              </a:r>
              <a:r>
                <a:rPr lang="en-US" altLang="zh-CN" dirty="0" smtClean="0">
                  <a:latin typeface="楷体" pitchFamily="49" charset="-122"/>
                  <a:ea typeface="楷体" pitchFamily="49" charset="-122"/>
                </a:rPr>
                <a:t>P</a:t>
              </a:r>
              <a:endParaRPr lang="en-US" dirty="0">
                <a:latin typeface="楷体" pitchFamily="49" charset="-122"/>
                <a:ea typeface="楷体" pitchFamily="49" charset="-122"/>
              </a:endParaRPr>
            </a:p>
          </p:txBody>
        </p:sp>
        <p:cxnSp>
          <p:nvCxnSpPr>
            <p:cNvPr id="31" name="直接箭头连接符 30"/>
            <p:cNvCxnSpPr>
              <a:stCxn id="26" idx="0"/>
              <a:endCxn id="27" idx="2"/>
            </p:cNvCxnSpPr>
            <p:nvPr/>
          </p:nvCxnSpPr>
          <p:spPr>
            <a:xfrm flipV="1">
              <a:off x="3643306" y="5084216"/>
              <a:ext cx="0" cy="98799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899799" y="5584282"/>
              <a:ext cx="761747" cy="369332"/>
            </a:xfrm>
            <a:prstGeom prst="rect">
              <a:avLst/>
            </a:prstGeom>
            <a:noFill/>
          </p:spPr>
          <p:txBody>
            <a:bodyPr wrap="none" rtlCol="0">
              <a:spAutoFit/>
            </a:bodyPr>
            <a:lstStyle/>
            <a:p>
              <a:r>
                <a:rPr lang="zh-CN" altLang="en-US" dirty="0" smtClean="0">
                  <a:latin typeface="楷体" pitchFamily="49" charset="-122"/>
                  <a:ea typeface="楷体" pitchFamily="49" charset="-122"/>
                </a:rPr>
                <a:t>密钥</a:t>
              </a:r>
              <a:r>
                <a:rPr lang="en-US" altLang="zh-CN" dirty="0" smtClean="0">
                  <a:latin typeface="楷体" pitchFamily="49" charset="-122"/>
                  <a:ea typeface="楷体" pitchFamily="49" charset="-122"/>
                </a:rPr>
                <a:t>K</a:t>
              </a:r>
              <a:endParaRPr lang="en-US" dirty="0">
                <a:latin typeface="楷体" pitchFamily="49" charset="-122"/>
                <a:ea typeface="楷体" pitchFamily="49" charset="-122"/>
              </a:endParaRPr>
            </a:p>
          </p:txBody>
        </p:sp>
        <p:cxnSp>
          <p:nvCxnSpPr>
            <p:cNvPr id="33" name="直接箭头连接符 32"/>
            <p:cNvCxnSpPr>
              <a:endCxn id="28" idx="2"/>
            </p:cNvCxnSpPr>
            <p:nvPr/>
          </p:nvCxnSpPr>
          <p:spPr>
            <a:xfrm flipV="1">
              <a:off x="6785784" y="5084216"/>
              <a:ext cx="794" cy="63159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3643306" y="5715016"/>
              <a:ext cx="3143272"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27" idx="3"/>
              <a:endCxn id="28" idx="1"/>
            </p:cNvCxnSpPr>
            <p:nvPr/>
          </p:nvCxnSpPr>
          <p:spPr>
            <a:xfrm>
              <a:off x="4214810" y="4899550"/>
              <a:ext cx="1928826"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214810" y="4488428"/>
              <a:ext cx="761747" cy="369332"/>
            </a:xfrm>
            <a:prstGeom prst="rect">
              <a:avLst/>
            </a:prstGeom>
            <a:noFill/>
          </p:spPr>
          <p:txBody>
            <a:bodyPr wrap="none" rtlCol="0">
              <a:spAutoFit/>
            </a:bodyPr>
            <a:lstStyle/>
            <a:p>
              <a:r>
                <a:rPr lang="zh-CN" altLang="en-US" dirty="0" smtClean="0">
                  <a:latin typeface="楷体" pitchFamily="49" charset="-122"/>
                  <a:ea typeface="楷体" pitchFamily="49" charset="-122"/>
                </a:rPr>
                <a:t>密文</a:t>
              </a:r>
              <a:r>
                <a:rPr lang="en-US" altLang="zh-CN" dirty="0" smtClean="0">
                  <a:latin typeface="楷体" pitchFamily="49" charset="-122"/>
                  <a:ea typeface="楷体" pitchFamily="49" charset="-122"/>
                </a:rPr>
                <a:t>C</a:t>
              </a:r>
              <a:endParaRPr lang="en-US" dirty="0">
                <a:latin typeface="楷体" pitchFamily="49" charset="-122"/>
                <a:ea typeface="楷体" pitchFamily="49" charset="-122"/>
              </a:endParaRPr>
            </a:p>
          </p:txBody>
        </p:sp>
        <p:cxnSp>
          <p:nvCxnSpPr>
            <p:cNvPr id="37" name="直接箭头连接符 36"/>
            <p:cNvCxnSpPr>
              <a:stCxn id="28" idx="3"/>
            </p:cNvCxnSpPr>
            <p:nvPr/>
          </p:nvCxnSpPr>
          <p:spPr>
            <a:xfrm>
              <a:off x="7429520" y="4899550"/>
              <a:ext cx="785818" cy="17506"/>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7429520" y="4516946"/>
              <a:ext cx="761747" cy="369332"/>
            </a:xfrm>
            <a:prstGeom prst="rect">
              <a:avLst/>
            </a:prstGeom>
            <a:noFill/>
          </p:spPr>
          <p:txBody>
            <a:bodyPr wrap="none" rtlCol="0">
              <a:spAutoFit/>
            </a:bodyPr>
            <a:lstStyle/>
            <a:p>
              <a:r>
                <a:rPr lang="zh-CN" altLang="en-US" dirty="0" smtClean="0">
                  <a:latin typeface="楷体" pitchFamily="49" charset="-122"/>
                  <a:ea typeface="楷体" pitchFamily="49" charset="-122"/>
                </a:rPr>
                <a:t>明文</a:t>
              </a:r>
              <a:r>
                <a:rPr lang="en-US" altLang="zh-CN" dirty="0" smtClean="0">
                  <a:latin typeface="楷体" pitchFamily="49" charset="-122"/>
                  <a:ea typeface="楷体" pitchFamily="49" charset="-122"/>
                </a:rPr>
                <a:t>P</a:t>
              </a:r>
              <a:endParaRPr lang="en-US" dirty="0">
                <a:latin typeface="楷体" pitchFamily="49" charset="-122"/>
                <a:ea typeface="楷体" pitchFamily="49" charset="-122"/>
              </a:endParaRPr>
            </a:p>
          </p:txBody>
        </p:sp>
        <p:cxnSp>
          <p:nvCxnSpPr>
            <p:cNvPr id="39" name="直接箭头连接符 38"/>
            <p:cNvCxnSpPr/>
            <p:nvPr/>
          </p:nvCxnSpPr>
          <p:spPr>
            <a:xfrm rot="5400000" flipH="1" flipV="1">
              <a:off x="4825940" y="4555348"/>
              <a:ext cx="681854" cy="79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4500562" y="3880028"/>
              <a:ext cx="1338828" cy="369332"/>
            </a:xfrm>
            <a:prstGeom prst="rect">
              <a:avLst/>
            </a:prstGeom>
            <a:noFill/>
          </p:spPr>
          <p:txBody>
            <a:bodyPr wrap="none" rtlCol="0">
              <a:spAutoFit/>
            </a:bodyPr>
            <a:lstStyle/>
            <a:p>
              <a:r>
                <a:rPr lang="zh-CN" altLang="en-US" dirty="0" smtClean="0">
                  <a:latin typeface="楷体" pitchFamily="49" charset="-122"/>
                  <a:ea typeface="楷体" pitchFamily="49" charset="-122"/>
                </a:rPr>
                <a:t>密码分析员</a:t>
              </a:r>
              <a:endParaRPr lang="en-US" dirty="0">
                <a:latin typeface="楷体" pitchFamily="49" charset="-122"/>
                <a:ea typeface="楷体" pitchFamily="49" charset="-122"/>
              </a:endParaRPr>
            </a:p>
          </p:txBody>
        </p:sp>
        <p:sp>
          <p:nvSpPr>
            <p:cNvPr id="41" name="圆柱形 40"/>
            <p:cNvSpPr/>
            <p:nvPr/>
          </p:nvSpPr>
          <p:spPr>
            <a:xfrm rot="16200000">
              <a:off x="5179223" y="4464851"/>
              <a:ext cx="142876" cy="2500330"/>
            </a:xfrm>
            <a:prstGeom prst="can">
              <a:avLst>
                <a:gd name="adj" fmla="val 40851"/>
              </a:avLst>
            </a:prstGeom>
            <a:gradFill>
              <a:gsLst>
                <a:gs pos="0">
                  <a:srgbClr val="000000"/>
                </a:gs>
                <a:gs pos="39999">
                  <a:srgbClr val="0A128C"/>
                </a:gs>
                <a:gs pos="70000">
                  <a:srgbClr val="181CC7"/>
                </a:gs>
                <a:gs pos="88000">
                  <a:srgbClr val="7005D4"/>
                </a:gs>
                <a:gs pos="100000">
                  <a:srgbClr val="8C3D91"/>
                </a:gs>
              </a:gsLst>
              <a:lin ang="108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itchFamily="49" charset="-122"/>
                <a:ea typeface="楷体" pitchFamily="49" charset="-122"/>
              </a:endParaRPr>
            </a:p>
          </p:txBody>
        </p:sp>
        <p:sp>
          <p:nvSpPr>
            <p:cNvPr id="42" name="TextBox 41"/>
            <p:cNvSpPr txBox="1"/>
            <p:nvPr/>
          </p:nvSpPr>
          <p:spPr>
            <a:xfrm>
              <a:off x="4500562" y="5017012"/>
              <a:ext cx="1107996" cy="369332"/>
            </a:xfrm>
            <a:prstGeom prst="rect">
              <a:avLst/>
            </a:prstGeom>
            <a:noFill/>
          </p:spPr>
          <p:txBody>
            <a:bodyPr wrap="none" rtlCol="0">
              <a:spAutoFit/>
            </a:bodyPr>
            <a:lstStyle/>
            <a:p>
              <a:r>
                <a:rPr lang="zh-CN" altLang="en-US" dirty="0" smtClean="0">
                  <a:latin typeface="楷体" pitchFamily="49" charset="-122"/>
                  <a:ea typeface="楷体" pitchFamily="49" charset="-122"/>
                </a:rPr>
                <a:t>公开信道</a:t>
              </a:r>
              <a:endParaRPr lang="en-US" dirty="0">
                <a:latin typeface="楷体" pitchFamily="49" charset="-122"/>
                <a:ea typeface="楷体" pitchFamily="49" charset="-122"/>
              </a:endParaRPr>
            </a:p>
          </p:txBody>
        </p:sp>
        <p:sp>
          <p:nvSpPr>
            <p:cNvPr id="43" name="TextBox 42"/>
            <p:cNvSpPr txBox="1"/>
            <p:nvPr/>
          </p:nvSpPr>
          <p:spPr>
            <a:xfrm>
              <a:off x="4678450" y="5774312"/>
              <a:ext cx="1107996" cy="369332"/>
            </a:xfrm>
            <a:prstGeom prst="rect">
              <a:avLst/>
            </a:prstGeom>
            <a:noFill/>
          </p:spPr>
          <p:txBody>
            <a:bodyPr wrap="none" rtlCol="0">
              <a:spAutoFit/>
            </a:bodyPr>
            <a:lstStyle/>
            <a:p>
              <a:r>
                <a:rPr lang="zh-CN" altLang="en-US" dirty="0" smtClean="0">
                  <a:latin typeface="楷体" pitchFamily="49" charset="-122"/>
                  <a:ea typeface="楷体" pitchFamily="49" charset="-122"/>
                </a:rPr>
                <a:t>秘密信道</a:t>
              </a:r>
              <a:endParaRPr lang="en-US" dirty="0">
                <a:latin typeface="楷体" pitchFamily="49" charset="-122"/>
                <a:ea typeface="楷体" pitchFamily="49" charset="-122"/>
              </a:endParaRPr>
            </a:p>
          </p:txBody>
        </p:sp>
        <p:sp>
          <p:nvSpPr>
            <p:cNvPr id="44" name="圆柱形 43"/>
            <p:cNvSpPr/>
            <p:nvPr/>
          </p:nvSpPr>
          <p:spPr>
            <a:xfrm rot="16200000">
              <a:off x="5072066" y="4131238"/>
              <a:ext cx="142876" cy="1571636"/>
            </a:xfrm>
            <a:prstGeom prst="can">
              <a:avLst>
                <a:gd name="adj" fmla="val 40851"/>
              </a:avLst>
            </a:prstGeom>
            <a:gradFill>
              <a:gsLst>
                <a:gs pos="0">
                  <a:srgbClr val="FFF200"/>
                </a:gs>
                <a:gs pos="45000">
                  <a:srgbClr val="FF7A00"/>
                </a:gs>
                <a:gs pos="70000">
                  <a:srgbClr val="FF0300"/>
                </a:gs>
                <a:gs pos="100000">
                  <a:srgbClr val="4D0808"/>
                </a:gs>
              </a:gsLst>
              <a:lin ang="108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itchFamily="49" charset="-122"/>
                <a:ea typeface="楷体" pitchFamily="49" charset="-122"/>
              </a:endParaRPr>
            </a:p>
          </p:txBody>
        </p:sp>
      </p:gr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3</a:t>
            </a:fld>
            <a:endParaRPr lang="en-US" altLang="zh-CN" dirty="0"/>
          </a:p>
        </p:txBody>
      </p:sp>
      <p:sp>
        <p:nvSpPr>
          <p:cNvPr id="46" name="流程图: 可选过程 45">
            <a:hlinkClick r:id="rId2"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lvl="0"/>
            <a:r>
              <a:rPr lang="en-US" altLang="zh-CN" sz="1000" dirty="0" smtClean="0"/>
              <a:t>1. </a:t>
            </a:r>
            <a:r>
              <a:rPr lang="zh-CN" altLang="en-US" sz="1000" dirty="0" smtClean="0">
                <a:latin typeface="楷体" pitchFamily="49" charset="-122"/>
                <a:ea typeface="楷体" pitchFamily="49" charset="-122"/>
              </a:rPr>
              <a:t>代换</a:t>
            </a:r>
            <a:r>
              <a:rPr lang="zh-CN" altLang="en-US" sz="1000" dirty="0">
                <a:latin typeface="楷体" pitchFamily="49" charset="-122"/>
                <a:ea typeface="楷体" pitchFamily="49" charset="-122"/>
              </a:rPr>
              <a:t>技术</a:t>
            </a:r>
            <a:endParaRPr lang="en-US" altLang="zh-CN" sz="1000" dirty="0">
              <a:latin typeface="楷体" pitchFamily="49" charset="-122"/>
              <a:ea typeface="楷体" pitchFamily="49" charset="-122"/>
            </a:endParaRPr>
          </a:p>
        </p:txBody>
      </p:sp>
      <p:sp>
        <p:nvSpPr>
          <p:cNvPr id="47" name="流程图: 可选过程 46">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2. </a:t>
            </a:r>
            <a:r>
              <a:rPr lang="zh-CN" altLang="en-US" sz="1000" dirty="0" smtClean="0">
                <a:latin typeface="楷体" pitchFamily="49" charset="-122"/>
                <a:ea typeface="楷体" pitchFamily="49" charset="-122"/>
              </a:rPr>
              <a:t>置换</a:t>
            </a:r>
            <a:r>
              <a:rPr lang="zh-CN" altLang="en-US" sz="1000" dirty="0">
                <a:latin typeface="楷体" pitchFamily="49" charset="-122"/>
                <a:ea typeface="楷体" pitchFamily="49" charset="-122"/>
              </a:rPr>
              <a:t>技术</a:t>
            </a:r>
            <a:endParaRPr lang="en-US" altLang="zh-CN" sz="1000" dirty="0">
              <a:latin typeface="楷体" pitchFamily="49" charset="-122"/>
              <a:ea typeface="楷体" pitchFamily="49" charset="-122"/>
            </a:endParaRPr>
          </a:p>
        </p:txBody>
      </p:sp>
      <p:sp>
        <p:nvSpPr>
          <p:cNvPr id="48" name="流程图: 可选过程 47">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en-US" sz="1000" dirty="0" smtClean="0">
                <a:latin typeface="楷体" pitchFamily="49" charset="-122"/>
                <a:ea typeface="楷体" pitchFamily="49" charset="-122"/>
              </a:rPr>
              <a:t>乘积</a:t>
            </a:r>
            <a:r>
              <a:rPr lang="zh-CN" altLang="en-US" sz="1000" dirty="0">
                <a:latin typeface="楷体" pitchFamily="49" charset="-122"/>
                <a:ea typeface="楷体" pitchFamily="49" charset="-122"/>
              </a:rPr>
              <a:t>密码</a:t>
            </a:r>
            <a:endParaRPr lang="en-US" altLang="zh-CN" sz="1000" dirty="0">
              <a:latin typeface="楷体" pitchFamily="49" charset="-122"/>
              <a:ea typeface="楷体" pitchFamily="49" charset="-122"/>
            </a:endParaRPr>
          </a:p>
        </p:txBody>
      </p:sp>
      <p:sp>
        <p:nvSpPr>
          <p:cNvPr id="49" name="流程图: 可选过程 48">
            <a:hlinkClick r:id="rId5" action="ppaction://hlinksldjump"/>
          </p:cNvPr>
          <p:cNvSpPr/>
          <p:nvPr/>
        </p:nvSpPr>
        <p:spPr>
          <a:xfrm>
            <a:off x="4298455"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信息</a:t>
            </a:r>
            <a:r>
              <a:rPr lang="zh-CN" altLang="en-US" sz="1000" dirty="0">
                <a:latin typeface="楷体" pitchFamily="49" charset="-122"/>
                <a:ea typeface="楷体" pitchFamily="49" charset="-122"/>
              </a:rPr>
              <a:t>隐藏技术</a:t>
            </a:r>
          </a:p>
        </p:txBody>
      </p:sp>
    </p:spTree>
    <p:extLst>
      <p:ext uri="{BB962C8B-B14F-4D97-AF65-F5344CB8AC3E}">
        <p14:creationId xmlns:p14="http://schemas.microsoft.com/office/powerpoint/2010/main" val="26986504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endParaRPr lang="zh-CN" altLang="en-US"/>
          </a:p>
        </p:txBody>
      </p:sp>
      <p:sp>
        <p:nvSpPr>
          <p:cNvPr id="5" name="内容占位符 4"/>
          <p:cNvSpPr>
            <a:spLocks noGrp="1"/>
          </p:cNvSpPr>
          <p:nvPr>
            <p:ph idx="1"/>
          </p:nvPr>
        </p:nvSpPr>
        <p:spPr/>
        <p:txBody>
          <a:bodyPr/>
          <a:lstStyle/>
          <a:p>
            <a:r>
              <a:rPr lang="zh-CN" altLang="en-US" dirty="0" smtClean="0"/>
              <a:t>例如：</a:t>
            </a:r>
            <a:endParaRPr lang="en-US" altLang="zh-CN" dirty="0" smtClean="0"/>
          </a:p>
          <a:p>
            <a:pPr>
              <a:buNone/>
            </a:pPr>
            <a:endParaRPr lang="en-US" altLang="zh-CN" dirty="0" smtClean="0"/>
          </a:p>
          <a:p>
            <a:pPr>
              <a:buNone/>
            </a:pPr>
            <a:r>
              <a:rPr lang="en-US" altLang="zh-CN" dirty="0" smtClean="0"/>
              <a:t>	</a:t>
            </a:r>
            <a:r>
              <a:rPr lang="zh-CN" altLang="en-US" dirty="0" smtClean="0"/>
              <a:t>密钥</a:t>
            </a:r>
            <a:r>
              <a:rPr lang="en-US" altLang="zh-CN" dirty="0" smtClean="0">
                <a:latin typeface="+mn-ea"/>
              </a:rPr>
              <a:t>deceptive</a:t>
            </a:r>
          </a:p>
          <a:p>
            <a:pPr lvl="1" fontAlgn="base">
              <a:buNone/>
            </a:pPr>
            <a:endParaRPr lang="en-US" altLang="zh-CN" dirty="0" smtClean="0"/>
          </a:p>
          <a:p>
            <a:pPr lvl="1" fontAlgn="base">
              <a:buNone/>
            </a:pPr>
            <a:r>
              <a:rPr lang="zh-CN" altLang="en-US" sz="2800" dirty="0" smtClean="0"/>
              <a:t>密钥：</a:t>
            </a:r>
            <a:r>
              <a:rPr lang="en-AU" altLang="zh-CN" sz="2800" dirty="0" err="1" smtClean="0">
                <a:latin typeface="+mn-ea"/>
              </a:rPr>
              <a:t>deceptivedeceptivedeceptive</a:t>
            </a:r>
            <a:endParaRPr lang="en-AU" altLang="zh-CN" sz="2800" dirty="0" smtClean="0">
              <a:latin typeface="+mn-ea"/>
            </a:endParaRPr>
          </a:p>
          <a:p>
            <a:pPr lvl="1" fontAlgn="base">
              <a:buNone/>
            </a:pPr>
            <a:r>
              <a:rPr lang="zh-CN" altLang="en-US" sz="2800" dirty="0" smtClean="0"/>
              <a:t>明文：</a:t>
            </a:r>
            <a:r>
              <a:rPr lang="en-AU" altLang="zh-CN" sz="2800" dirty="0" err="1" smtClean="0">
                <a:latin typeface="+mn-ea"/>
              </a:rPr>
              <a:t>wearediscoveredsaveyourself</a:t>
            </a:r>
            <a:endParaRPr lang="en-AU" altLang="zh-CN" sz="2800" dirty="0" smtClean="0">
              <a:latin typeface="+mn-ea"/>
            </a:endParaRPr>
          </a:p>
          <a:p>
            <a:pPr lvl="1" fontAlgn="base">
              <a:buNone/>
            </a:pPr>
            <a:r>
              <a:rPr lang="zh-CN" altLang="en-US" sz="2800" dirty="0" smtClean="0"/>
              <a:t>密文：</a:t>
            </a:r>
            <a:r>
              <a:rPr lang="en-AU" altLang="zh-CN" sz="2800" dirty="0" smtClean="0">
                <a:latin typeface="+mn-ea"/>
              </a:rPr>
              <a:t>ZICVTWQNGRZGVTWAVZHCQYGLMGJ</a:t>
            </a:r>
          </a:p>
        </p:txBody>
      </p:sp>
      <p:cxnSp>
        <p:nvCxnSpPr>
          <p:cNvPr id="3" name="直接连接符 2"/>
          <p:cNvCxnSpPr/>
          <p:nvPr/>
        </p:nvCxnSpPr>
        <p:spPr>
          <a:xfrm>
            <a:off x="3665569" y="2780928"/>
            <a:ext cx="0" cy="2448272"/>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266679" y="2780928"/>
            <a:ext cx="0" cy="2448272"/>
          </a:xfrm>
          <a:prstGeom prst="line">
            <a:avLst/>
          </a:prstGeom>
        </p:spPr>
        <p:style>
          <a:lnRef idx="1">
            <a:schemeClr val="accent1"/>
          </a:lnRef>
          <a:fillRef idx="0">
            <a:schemeClr val="accent1"/>
          </a:fillRef>
          <a:effectRef idx="0">
            <a:schemeClr val="accent1"/>
          </a:effectRef>
          <a:fontRef idx="minor">
            <a:schemeClr val="tx1"/>
          </a:fontRef>
        </p:style>
      </p:cxn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8" name="灯片编号占位符 7"/>
          <p:cNvSpPr>
            <a:spLocks noGrp="1"/>
          </p:cNvSpPr>
          <p:nvPr>
            <p:ph type="sldNum" sz="quarter" idx="10"/>
          </p:nvPr>
        </p:nvSpPr>
        <p:spPr/>
        <p:txBody>
          <a:bodyPr/>
          <a:lstStyle/>
          <a:p>
            <a:pPr>
              <a:defRPr/>
            </a:pPr>
            <a:fld id="{17B7F836-6F9F-42A8-9450-B93EA774C316}" type="slidenum">
              <a:rPr lang="zh-CN" altLang="en-US" smtClean="0"/>
              <a:pPr>
                <a:defRPr/>
              </a:pPr>
              <a:t>30</a:t>
            </a:fld>
            <a:endParaRPr lang="en-US" altLang="zh-CN" dirty="0"/>
          </a:p>
        </p:txBody>
      </p:sp>
      <p:sp>
        <p:nvSpPr>
          <p:cNvPr id="9" name="流程图: 可选过程 8">
            <a:hlinkClick r:id="rId2"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10" name="流程图: 可选过程 9">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2. </a:t>
            </a:r>
            <a:r>
              <a:rPr lang="zh-CN" altLang="en-US" sz="1000" dirty="0" smtClean="0"/>
              <a:t>置换技术</a:t>
            </a:r>
            <a:endParaRPr lang="zh-CN" altLang="en-US" sz="1000" dirty="0"/>
          </a:p>
        </p:txBody>
      </p:sp>
      <p:sp>
        <p:nvSpPr>
          <p:cNvPr id="11" name="流程图: 可选过程 10">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3. </a:t>
            </a:r>
            <a:r>
              <a:rPr lang="zh-CN" altLang="en-US" sz="1000" dirty="0" smtClean="0"/>
              <a:t>乘积密码</a:t>
            </a:r>
            <a:endParaRPr lang="zh-CN" altLang="en-US" sz="1000" dirty="0"/>
          </a:p>
        </p:txBody>
      </p:sp>
      <p:sp>
        <p:nvSpPr>
          <p:cNvPr id="12" name="流程图: 可选过程 11">
            <a:hlinkClick r:id="rId5"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17828540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辅助工具</a:t>
            </a:r>
            <a:endParaRPr lang="zh-CN" altLang="en-US" dirty="0"/>
          </a:p>
        </p:txBody>
      </p:sp>
      <p:sp>
        <p:nvSpPr>
          <p:cNvPr id="3" name="内容占位符 2"/>
          <p:cNvSpPr>
            <a:spLocks noGrp="1"/>
          </p:cNvSpPr>
          <p:nvPr>
            <p:ph idx="1"/>
          </p:nvPr>
        </p:nvSpPr>
        <p:spPr/>
        <p:txBody>
          <a:bodyPr>
            <a:normAutofit/>
          </a:bodyPr>
          <a:lstStyle/>
          <a:p>
            <a:r>
              <a:rPr lang="en-US" altLang="zh-CN" sz="2400" dirty="0" smtClean="0"/>
              <a:t>Saint-Cyr</a:t>
            </a:r>
            <a:r>
              <a:rPr lang="zh-CN" altLang="en-US" sz="2400" dirty="0" smtClean="0"/>
              <a:t>滑轨</a:t>
            </a:r>
            <a:endParaRPr lang="en-US" altLang="zh-CN" sz="2400" dirty="0" smtClean="0"/>
          </a:p>
          <a:p>
            <a:pPr lvl="1"/>
            <a:r>
              <a:rPr lang="zh-CN" altLang="en-US" sz="2000" dirty="0" smtClean="0"/>
              <a:t>带有重复字母表的滑轨</a:t>
            </a:r>
            <a:endParaRPr lang="en-US" altLang="zh-CN" sz="2000" dirty="0" smtClean="0"/>
          </a:p>
          <a:p>
            <a:r>
              <a:rPr lang="zh-CN" altLang="en-US" sz="2400" dirty="0" smtClean="0"/>
              <a:t>密码盘</a:t>
            </a:r>
            <a:endParaRPr lang="en-US" altLang="zh-CN" sz="2400" dirty="0" smtClean="0"/>
          </a:p>
          <a:p>
            <a:r>
              <a:rPr lang="zh-CN" altLang="en-US" sz="2400" dirty="0" smtClean="0"/>
              <a:t>密码表</a:t>
            </a:r>
            <a:endParaRPr lang="zh-CN" altLang="en-US" sz="2400" dirty="0"/>
          </a:p>
        </p:txBody>
      </p:sp>
      <p:pic>
        <p:nvPicPr>
          <p:cNvPr id="58369" name="Picture 1" descr="C:\Documents and Settings\Eric Lee\桌面\6.gif"/>
          <p:cNvPicPr>
            <a:picLocks noChangeAspect="1" noChangeArrowheads="1"/>
          </p:cNvPicPr>
          <p:nvPr/>
        </p:nvPicPr>
        <p:blipFill>
          <a:blip r:embed="rId2" cstate="print"/>
          <a:srcRect/>
          <a:stretch>
            <a:fillRect/>
          </a:stretch>
        </p:blipFill>
        <p:spPr bwMode="auto">
          <a:xfrm>
            <a:off x="1835696" y="2348880"/>
            <a:ext cx="6116445" cy="3600400"/>
          </a:xfrm>
          <a:prstGeom prst="rect">
            <a:avLst/>
          </a:prstGeom>
          <a:noFill/>
        </p:spPr>
      </p:pic>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31</a:t>
            </a:fld>
            <a:endParaRPr lang="en-US" altLang="zh-CN" dirty="0"/>
          </a:p>
        </p:txBody>
      </p:sp>
      <p:sp>
        <p:nvSpPr>
          <p:cNvPr id="7" name="流程图: 可选过程 6">
            <a:hlinkClick r:id="rId3"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8" name="流程图: 可选过程 7">
            <a:hlinkClick r:id="rId4"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2. </a:t>
            </a:r>
            <a:r>
              <a:rPr lang="zh-CN" altLang="en-US" sz="1000" dirty="0" smtClean="0"/>
              <a:t>置换技术</a:t>
            </a:r>
            <a:endParaRPr lang="zh-CN" altLang="en-US" sz="1000" dirty="0"/>
          </a:p>
        </p:txBody>
      </p:sp>
      <p:sp>
        <p:nvSpPr>
          <p:cNvPr id="9" name="流程图: 可选过程 8">
            <a:hlinkClick r:id="rId5"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3. </a:t>
            </a:r>
            <a:r>
              <a:rPr lang="zh-CN" altLang="en-US" sz="1000" dirty="0" smtClean="0"/>
              <a:t>乘积密码</a:t>
            </a:r>
            <a:endParaRPr lang="zh-CN" altLang="en-US" sz="1000" dirty="0"/>
          </a:p>
        </p:txBody>
      </p:sp>
      <p:sp>
        <p:nvSpPr>
          <p:cNvPr id="10" name="流程图: 可选过程 9">
            <a:hlinkClick r:id="rId6"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9519802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normAutofit/>
          </a:bodyPr>
          <a:lstStyle/>
          <a:p>
            <a:r>
              <a:rPr lang="zh-CN" altLang="en-US" dirty="0" smtClean="0"/>
              <a:t>安全性：</a:t>
            </a:r>
            <a:endParaRPr lang="en-US" altLang="zh-CN" dirty="0" smtClean="0"/>
          </a:p>
          <a:p>
            <a:pPr lvl="1"/>
            <a:r>
              <a:rPr lang="zh-CN" altLang="en-US" dirty="0" smtClean="0"/>
              <a:t>对不同位置的同一明文字母，会用多个密钥加密</a:t>
            </a:r>
            <a:endParaRPr lang="en-US" altLang="zh-CN" dirty="0" smtClean="0"/>
          </a:p>
          <a:p>
            <a:pPr lvl="1"/>
            <a:r>
              <a:rPr lang="zh-CN" altLang="en-US" dirty="0" smtClean="0"/>
              <a:t>字母的出现频率被模糊，但并未完全消失</a:t>
            </a:r>
            <a:endParaRPr lang="en-US" altLang="zh-CN" dirty="0" smtClean="0"/>
          </a:p>
          <a:p>
            <a:pPr lvl="1"/>
            <a:endParaRPr lang="en-US" altLang="zh-CN" dirty="0" smtClean="0"/>
          </a:p>
          <a:p>
            <a:pPr lvl="1"/>
            <a:r>
              <a:rPr lang="zh-CN" altLang="en-US" dirty="0" smtClean="0"/>
              <a:t>若获得了替换表的个数（密钥长）</a:t>
            </a:r>
            <a:r>
              <a:rPr lang="en-US" altLang="zh-CN" dirty="0" smtClean="0"/>
              <a:t>d</a:t>
            </a:r>
            <a:r>
              <a:rPr lang="zh-CN" altLang="en-US" dirty="0" smtClean="0"/>
              <a:t>，则可以逐个分析</a:t>
            </a:r>
            <a:endParaRPr lang="en-US" altLang="zh-CN" dirty="0" smtClean="0"/>
          </a:p>
          <a:p>
            <a:pPr lvl="1"/>
            <a:r>
              <a:rPr lang="zh-CN" altLang="en-US" dirty="0" smtClean="0"/>
              <a:t>分析位于</a:t>
            </a:r>
            <a:r>
              <a:rPr lang="en-US" altLang="zh-CN" dirty="0" smtClean="0"/>
              <a:t>i,i+d,i+2d,…</a:t>
            </a:r>
            <a:r>
              <a:rPr lang="zh-CN" altLang="en-US" dirty="0" smtClean="0"/>
              <a:t>的密文，获得密钥</a:t>
            </a:r>
            <a:r>
              <a:rPr lang="en-US" altLang="zh-CN" dirty="0" err="1" smtClean="0"/>
              <a:t>k</a:t>
            </a:r>
            <a:r>
              <a:rPr lang="en-US" altLang="zh-CN" baseline="-25000" dirty="0" err="1" smtClean="0"/>
              <a:t>i</a:t>
            </a:r>
            <a:endParaRPr lang="en-US" altLang="zh-CN" baseline="-25000" dirty="0" smtClean="0"/>
          </a:p>
          <a:p>
            <a:endParaRPr lang="en-US" altLang="zh-CN" dirty="0" smtClean="0"/>
          </a:p>
          <a:p>
            <a:pPr lvl="1"/>
            <a:r>
              <a:rPr lang="zh-CN" altLang="en-US" dirty="0" smtClean="0"/>
              <a:t>例：</a:t>
            </a:r>
            <a:endParaRPr lang="en-US" altLang="zh-CN" dirty="0" smtClean="0"/>
          </a:p>
          <a:p>
            <a:pPr lvl="2"/>
            <a:r>
              <a:rPr lang="zh-CN" altLang="en-US" dirty="0" smtClean="0"/>
              <a:t>密钥：</a:t>
            </a:r>
            <a:r>
              <a:rPr lang="en-AU" altLang="zh-CN" dirty="0" smtClean="0">
                <a:latin typeface="+mn-ea"/>
              </a:rPr>
              <a:t>deceptive</a:t>
            </a:r>
            <a:r>
              <a:rPr lang="zh-CN" altLang="en-US" dirty="0" smtClean="0">
                <a:latin typeface="+mn-ea"/>
              </a:rPr>
              <a:t>，</a:t>
            </a:r>
            <a:r>
              <a:rPr lang="en-US" altLang="zh-CN" dirty="0" smtClean="0">
                <a:latin typeface="+mn-ea"/>
              </a:rPr>
              <a:t>d=9</a:t>
            </a:r>
            <a:r>
              <a:rPr lang="zh-CN" altLang="en-US" dirty="0" smtClean="0"/>
              <a:t>明文</a:t>
            </a:r>
            <a:endParaRPr lang="en-US" altLang="zh-CN" dirty="0" smtClean="0"/>
          </a:p>
          <a:p>
            <a:pPr lvl="2" algn="l"/>
            <a:r>
              <a:rPr lang="zh-CN" altLang="en-US" dirty="0" smtClean="0"/>
              <a:t>密文：</a:t>
            </a:r>
            <a:r>
              <a:rPr lang="en-AU" altLang="zh-CN" dirty="0" smtClean="0">
                <a:latin typeface="+mn-ea"/>
              </a:rPr>
              <a:t>ZICVTWQNGRZGVTWAVZHCQYGLMGJ</a:t>
            </a:r>
          </a:p>
          <a:p>
            <a:pPr lvl="2"/>
            <a:r>
              <a:rPr lang="zh-CN" altLang="en-US" dirty="0" smtClean="0"/>
              <a:t>重排列，在每一列上进行字频攻击</a:t>
            </a:r>
            <a:endParaRPr lang="en-US" altLang="zh-CN" dirty="0" smtClean="0"/>
          </a:p>
        </p:txBody>
      </p:sp>
      <p:sp>
        <p:nvSpPr>
          <p:cNvPr id="6" name="矩形 5"/>
          <p:cNvSpPr/>
          <p:nvPr/>
        </p:nvSpPr>
        <p:spPr>
          <a:xfrm>
            <a:off x="6084168" y="4941168"/>
            <a:ext cx="1656184" cy="1200329"/>
          </a:xfrm>
          <a:prstGeom prst="rect">
            <a:avLst/>
          </a:prstGeom>
          <a:ln>
            <a:solidFill>
              <a:schemeClr val="tx1"/>
            </a:solidFill>
          </a:ln>
        </p:spPr>
        <p:txBody>
          <a:bodyPr wrap="square">
            <a:spAutoFit/>
          </a:bodyPr>
          <a:lstStyle/>
          <a:p>
            <a:pPr algn="just"/>
            <a:r>
              <a:rPr lang="en-AU" altLang="zh-CN" sz="2400" b="1" dirty="0" smtClean="0">
                <a:solidFill>
                  <a:srgbClr val="FF0000"/>
                </a:solidFill>
                <a:latin typeface="楷体" pitchFamily="49" charset="-122"/>
                <a:ea typeface="楷体" pitchFamily="49" charset="-122"/>
              </a:rPr>
              <a:t>Z</a:t>
            </a:r>
            <a:r>
              <a:rPr lang="en-AU" altLang="zh-CN" sz="2400" b="1" dirty="0" smtClean="0">
                <a:solidFill>
                  <a:srgbClr val="0000FF"/>
                </a:solidFill>
                <a:latin typeface="楷体" pitchFamily="49" charset="-122"/>
                <a:ea typeface="楷体" pitchFamily="49" charset="-122"/>
              </a:rPr>
              <a:t>ICVTWQNG</a:t>
            </a:r>
          </a:p>
          <a:p>
            <a:pPr algn="just"/>
            <a:r>
              <a:rPr lang="en-AU" altLang="zh-CN" sz="2400" b="1" dirty="0" smtClean="0">
                <a:solidFill>
                  <a:srgbClr val="FF0000"/>
                </a:solidFill>
                <a:latin typeface="楷体" pitchFamily="49" charset="-122"/>
                <a:ea typeface="楷体" pitchFamily="49" charset="-122"/>
              </a:rPr>
              <a:t>R</a:t>
            </a:r>
            <a:r>
              <a:rPr lang="en-AU" altLang="zh-CN" sz="2400" b="1" dirty="0" smtClean="0">
                <a:solidFill>
                  <a:srgbClr val="0000FF"/>
                </a:solidFill>
                <a:latin typeface="楷体" pitchFamily="49" charset="-122"/>
                <a:ea typeface="楷体" pitchFamily="49" charset="-122"/>
              </a:rPr>
              <a:t>ZGVTWAVZ</a:t>
            </a:r>
          </a:p>
          <a:p>
            <a:pPr algn="just"/>
            <a:r>
              <a:rPr lang="en-AU" altLang="zh-CN" sz="2400" b="1" dirty="0" smtClean="0">
                <a:solidFill>
                  <a:srgbClr val="FF0000"/>
                </a:solidFill>
                <a:latin typeface="楷体" pitchFamily="49" charset="-122"/>
                <a:ea typeface="楷体" pitchFamily="49" charset="-122"/>
              </a:rPr>
              <a:t>H</a:t>
            </a:r>
            <a:r>
              <a:rPr lang="en-AU" altLang="zh-CN" sz="2400" b="1" dirty="0" smtClean="0">
                <a:solidFill>
                  <a:srgbClr val="0000FF"/>
                </a:solidFill>
                <a:latin typeface="楷体" pitchFamily="49" charset="-122"/>
                <a:ea typeface="楷体" pitchFamily="49" charset="-122"/>
              </a:rPr>
              <a:t>CQYGLMGJ</a:t>
            </a:r>
            <a:endParaRPr lang="zh-CN" altLang="en-US" sz="2400" b="1" dirty="0">
              <a:solidFill>
                <a:srgbClr val="0000FF"/>
              </a:solidFill>
              <a:latin typeface="楷体" pitchFamily="49" charset="-122"/>
              <a:ea typeface="楷体" pitchFamily="49" charset="-122"/>
            </a:endParaRP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32</a:t>
            </a:fld>
            <a:endParaRPr lang="en-US" altLang="zh-CN" dirty="0"/>
          </a:p>
        </p:txBody>
      </p:sp>
      <p:sp>
        <p:nvSpPr>
          <p:cNvPr id="8" name="流程图: 可选过程 7">
            <a:hlinkClick r:id="rId2"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9" name="流程图: 可选过程 8">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2. </a:t>
            </a:r>
            <a:r>
              <a:rPr lang="zh-CN" altLang="en-US" sz="1000" dirty="0" smtClean="0"/>
              <a:t>置换技术</a:t>
            </a:r>
            <a:endParaRPr lang="zh-CN" altLang="en-US" sz="1000" dirty="0"/>
          </a:p>
        </p:txBody>
      </p:sp>
      <p:sp>
        <p:nvSpPr>
          <p:cNvPr id="10" name="流程图: 可选过程 9">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3. </a:t>
            </a:r>
            <a:r>
              <a:rPr lang="zh-CN" altLang="en-US" sz="1000" dirty="0" smtClean="0"/>
              <a:t>乘积密码</a:t>
            </a:r>
            <a:endParaRPr lang="zh-CN" altLang="en-US" sz="1000" dirty="0"/>
          </a:p>
        </p:txBody>
      </p:sp>
      <p:sp>
        <p:nvSpPr>
          <p:cNvPr id="11" name="流程图: 可选过程 10">
            <a:hlinkClick r:id="rId5"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9723157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Kasiski</a:t>
            </a:r>
            <a:r>
              <a:rPr lang="zh-CN" altLang="en-US" dirty="0" smtClean="0"/>
              <a:t>方法</a:t>
            </a:r>
            <a:endParaRPr lang="zh-CN" altLang="en-US" dirty="0"/>
          </a:p>
        </p:txBody>
      </p:sp>
      <p:sp>
        <p:nvSpPr>
          <p:cNvPr id="3" name="内容占位符 2"/>
          <p:cNvSpPr>
            <a:spLocks noGrp="1"/>
          </p:cNvSpPr>
          <p:nvPr>
            <p:ph idx="1"/>
          </p:nvPr>
        </p:nvSpPr>
        <p:spPr/>
        <p:txBody>
          <a:bodyPr>
            <a:normAutofit/>
          </a:bodyPr>
          <a:lstStyle/>
          <a:p>
            <a:r>
              <a:rPr lang="zh-CN" altLang="en-US" dirty="0" smtClean="0"/>
              <a:t>密文中</a:t>
            </a:r>
            <a:r>
              <a:rPr lang="zh-CN" altLang="en-US" dirty="0"/>
              <a:t>的</a:t>
            </a:r>
            <a:r>
              <a:rPr lang="zh-CN" altLang="en-US" dirty="0" smtClean="0"/>
              <a:t>重复字段</a:t>
            </a:r>
            <a:endParaRPr lang="en-US" altLang="zh-CN" dirty="0" smtClean="0"/>
          </a:p>
          <a:p>
            <a:pPr lvl="1"/>
            <a:r>
              <a:rPr lang="zh-CN" altLang="en-US" dirty="0" smtClean="0"/>
              <a:t>明文中常存在重复字段</a:t>
            </a:r>
            <a:endParaRPr lang="en-US" altLang="zh-CN" dirty="0" smtClean="0"/>
          </a:p>
          <a:p>
            <a:pPr lvl="1"/>
            <a:r>
              <a:rPr lang="zh-CN" altLang="en-US" dirty="0" smtClean="0"/>
              <a:t>当重复字段的间隔是</a:t>
            </a:r>
            <a:r>
              <a:rPr lang="en-US" altLang="zh-CN" dirty="0" smtClean="0"/>
              <a:t>d</a:t>
            </a:r>
            <a:r>
              <a:rPr lang="zh-CN" altLang="en-US" dirty="0" smtClean="0"/>
              <a:t>的整数倍时，将得到重复的密文</a:t>
            </a:r>
            <a:endParaRPr lang="en-US" altLang="zh-CN" dirty="0" smtClean="0"/>
          </a:p>
          <a:p>
            <a:pPr lvl="1"/>
            <a:r>
              <a:rPr lang="zh-CN" altLang="en-US" dirty="0" smtClean="0"/>
              <a:t>不同的明文获得相同密文的巧合很少发生</a:t>
            </a:r>
            <a:endParaRPr lang="en-US" altLang="zh-CN" dirty="0" smtClean="0"/>
          </a:p>
          <a:p>
            <a:pPr lvl="1"/>
            <a:endParaRPr lang="en-US" altLang="zh-CN" dirty="0" smtClean="0"/>
          </a:p>
          <a:p>
            <a:r>
              <a:rPr lang="en-US" altLang="zh-CN" dirty="0" err="1" smtClean="0"/>
              <a:t>Kasiski</a:t>
            </a:r>
            <a:r>
              <a:rPr lang="zh-CN" altLang="en-US" dirty="0" smtClean="0"/>
              <a:t>方法</a:t>
            </a:r>
            <a:endParaRPr lang="en-US" altLang="zh-CN" dirty="0" smtClean="0"/>
          </a:p>
          <a:p>
            <a:pPr lvl="1"/>
            <a:r>
              <a:rPr lang="zh-CN" altLang="en-US" dirty="0" smtClean="0"/>
              <a:t>在密文中寻找重复字段</a:t>
            </a:r>
            <a:endParaRPr lang="en-US" altLang="zh-CN" dirty="0" smtClean="0"/>
          </a:p>
          <a:p>
            <a:pPr lvl="1"/>
            <a:r>
              <a:rPr lang="zh-CN" altLang="en-US" dirty="0" smtClean="0"/>
              <a:t>计算重复字段的间距</a:t>
            </a:r>
            <a:endParaRPr lang="en-US" altLang="zh-CN" dirty="0" smtClean="0"/>
          </a:p>
          <a:p>
            <a:pPr lvl="1"/>
            <a:r>
              <a:rPr lang="zh-CN" altLang="en-US" dirty="0" smtClean="0"/>
              <a:t>密钥长度</a:t>
            </a:r>
            <a:r>
              <a:rPr lang="en-US" altLang="zh-CN" dirty="0" smtClean="0"/>
              <a:t>d</a:t>
            </a:r>
            <a:r>
              <a:rPr lang="zh-CN" altLang="en-US" dirty="0" smtClean="0"/>
              <a:t>应是这些间距的公约数</a:t>
            </a:r>
            <a:endParaRPr lang="en-US" altLang="zh-CN" dirty="0" smtClean="0"/>
          </a:p>
          <a:p>
            <a:pPr lvl="1"/>
            <a:endParaRPr lang="en-US" altLang="zh-CN"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33</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2. </a:t>
            </a:r>
            <a:r>
              <a:rPr lang="zh-CN" altLang="en-US" sz="1000" dirty="0" smtClean="0"/>
              <a:t>置换技术</a:t>
            </a:r>
            <a:endParaRPr lang="zh-CN" altLang="en-US" sz="1000" dirty="0"/>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3. </a:t>
            </a:r>
            <a:r>
              <a:rPr lang="zh-CN" altLang="en-US" sz="1000" dirty="0" smtClean="0"/>
              <a:t>乘积密码</a:t>
            </a:r>
            <a:endParaRPr lang="zh-CN" altLang="en-US" sz="1000" dirty="0"/>
          </a:p>
        </p:txBody>
      </p:sp>
      <p:sp>
        <p:nvSpPr>
          <p:cNvPr id="10" name="流程图: 可选过程 9">
            <a:hlinkClick r:id="rId5"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363845276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10000"/>
          </a:bodyPr>
          <a:lstStyle/>
          <a:p>
            <a:r>
              <a:rPr lang="zh-CN" altLang="en-US" dirty="0" smtClean="0"/>
              <a:t>例：一段</a:t>
            </a:r>
            <a:r>
              <a:rPr lang="en-US" altLang="zh-CN" dirty="0" err="1" smtClean="0">
                <a:latin typeface="+mn-lt"/>
              </a:rPr>
              <a:t>Vigenère</a:t>
            </a:r>
            <a:r>
              <a:rPr lang="zh-CN" altLang="en-US" dirty="0" smtClean="0"/>
              <a:t>密码加密的密文：</a:t>
            </a:r>
            <a:endParaRPr lang="en-US" altLang="zh-CN" dirty="0" smtClean="0"/>
          </a:p>
          <a:p>
            <a:pPr lvl="1">
              <a:buNone/>
            </a:pPr>
            <a:endParaRPr lang="en-US" altLang="zh-CN" sz="1800" dirty="0" smtClean="0">
              <a:solidFill>
                <a:srgbClr val="FF0000"/>
              </a:solidFill>
              <a:latin typeface="+mn-ea"/>
              <a:ea typeface="+mn-ea"/>
            </a:endParaRPr>
          </a:p>
          <a:p>
            <a:pPr lvl="1">
              <a:buNone/>
            </a:pPr>
            <a:r>
              <a:rPr lang="en-US" altLang="zh-CN" sz="1800" dirty="0" smtClean="0">
                <a:solidFill>
                  <a:srgbClr val="FF0000"/>
                </a:solidFill>
                <a:latin typeface="+mn-ea"/>
                <a:ea typeface="+mn-ea"/>
              </a:rPr>
              <a:t>CHR</a:t>
            </a:r>
            <a:r>
              <a:rPr lang="en-US" altLang="zh-CN" sz="1800" dirty="0" smtClean="0">
                <a:latin typeface="+mn-ea"/>
                <a:ea typeface="+mn-ea"/>
              </a:rPr>
              <a:t>EEVOAHM AERATBIAXX WTNXBEEOPH BSBQMQEQER BWRVXUOAKX AOSXXWEAHB</a:t>
            </a:r>
          </a:p>
          <a:p>
            <a:pPr lvl="1">
              <a:buNone/>
            </a:pPr>
            <a:r>
              <a:rPr lang="en-US" altLang="zh-CN" sz="1800" dirty="0" smtClean="0">
                <a:latin typeface="+mn-ea"/>
                <a:ea typeface="+mn-ea"/>
              </a:rPr>
              <a:t>WQIMMQMNKG RFVGXWTRZX WIAXLXFPSK AUTEMNDCMG TSXMXBTUIA DNGMGPSREL</a:t>
            </a:r>
          </a:p>
          <a:p>
            <a:pPr lvl="1">
              <a:buNone/>
            </a:pPr>
            <a:r>
              <a:rPr lang="en-US" altLang="zh-CN" sz="1800" dirty="0" smtClean="0">
                <a:latin typeface="+mn-ea"/>
                <a:ea typeface="+mn-ea"/>
              </a:rPr>
              <a:t>XNJELXVRVP RTULHDNQWT WDTYGBPHXT FALJHASVBF XNGLL</a:t>
            </a:r>
            <a:r>
              <a:rPr lang="en-US" altLang="zh-CN" sz="1800" dirty="0" smtClean="0">
                <a:solidFill>
                  <a:srgbClr val="FF0000"/>
                </a:solidFill>
                <a:latin typeface="+mn-ea"/>
                <a:ea typeface="+mn-ea"/>
              </a:rPr>
              <a:t>CHR</a:t>
            </a:r>
            <a:r>
              <a:rPr lang="en-US" altLang="zh-CN" sz="1800" dirty="0" smtClean="0">
                <a:latin typeface="+mn-ea"/>
                <a:ea typeface="+mn-ea"/>
              </a:rPr>
              <a:t>ZB WELEKMSJIK</a:t>
            </a:r>
          </a:p>
          <a:p>
            <a:pPr lvl="1">
              <a:buNone/>
            </a:pPr>
            <a:r>
              <a:rPr lang="en-US" altLang="zh-CN" sz="1800" dirty="0" smtClean="0">
                <a:latin typeface="+mn-ea"/>
                <a:ea typeface="+mn-ea"/>
              </a:rPr>
              <a:t>NBHWRJGNMG JSGLXFEYPH AGNRBIEQJT AMRVLCRREM NDGLXRRIMG NSNRW</a:t>
            </a:r>
            <a:r>
              <a:rPr lang="en-US" altLang="zh-CN" sz="1800" dirty="0" smtClean="0">
                <a:solidFill>
                  <a:srgbClr val="FF0000"/>
                </a:solidFill>
                <a:latin typeface="+mn-ea"/>
                <a:ea typeface="+mn-ea"/>
              </a:rPr>
              <a:t>CHR</a:t>
            </a:r>
            <a:r>
              <a:rPr lang="en-US" altLang="zh-CN" sz="1800" dirty="0" smtClean="0">
                <a:latin typeface="+mn-ea"/>
                <a:ea typeface="+mn-ea"/>
              </a:rPr>
              <a:t>QH</a:t>
            </a:r>
          </a:p>
          <a:p>
            <a:pPr lvl="1">
              <a:buNone/>
            </a:pPr>
            <a:r>
              <a:rPr lang="en-US" altLang="zh-CN" sz="1800" dirty="0" smtClean="0">
                <a:latin typeface="+mn-ea"/>
                <a:ea typeface="+mn-ea"/>
              </a:rPr>
              <a:t>AEYEVTAQEB BIPEEWEVKA KOEWADREMX MTBHH</a:t>
            </a:r>
            <a:r>
              <a:rPr lang="en-US" altLang="zh-CN" sz="1800" dirty="0" smtClean="0">
                <a:solidFill>
                  <a:srgbClr val="FF0000"/>
                </a:solidFill>
                <a:latin typeface="+mn-ea"/>
                <a:ea typeface="+mn-ea"/>
              </a:rPr>
              <a:t>CHR</a:t>
            </a:r>
            <a:r>
              <a:rPr lang="en-US" altLang="zh-CN" sz="1800" dirty="0" smtClean="0">
                <a:latin typeface="+mn-ea"/>
                <a:ea typeface="+mn-ea"/>
              </a:rPr>
              <a:t>TK DNVRI</a:t>
            </a:r>
            <a:r>
              <a:rPr lang="en-US" altLang="zh-CN" sz="1800" dirty="0" smtClean="0">
                <a:solidFill>
                  <a:srgbClr val="FF0000"/>
                </a:solidFill>
                <a:latin typeface="+mn-ea"/>
                <a:ea typeface="+mn-ea"/>
              </a:rPr>
              <a:t>CHR</a:t>
            </a:r>
            <a:r>
              <a:rPr lang="en-US" altLang="zh-CN" sz="1800" dirty="0" smtClean="0">
                <a:latin typeface="+mn-ea"/>
                <a:ea typeface="+mn-ea"/>
              </a:rPr>
              <a:t>CL QOHPWQAIIW</a:t>
            </a:r>
          </a:p>
          <a:p>
            <a:pPr lvl="1">
              <a:buNone/>
            </a:pPr>
            <a:r>
              <a:rPr lang="en-US" altLang="zh-CN" sz="1800" dirty="0" smtClean="0">
                <a:latin typeface="+mn-ea"/>
                <a:ea typeface="+mn-ea"/>
              </a:rPr>
              <a:t>XNRMGWOIIF KEE</a:t>
            </a:r>
            <a:endParaRPr lang="en-US" altLang="zh-CN" dirty="0" smtClean="0"/>
          </a:p>
          <a:p>
            <a:pPr lvl="1"/>
            <a:endParaRPr lang="en-US" altLang="zh-CN" sz="2000" dirty="0" smtClean="0"/>
          </a:p>
          <a:p>
            <a:pPr lvl="1"/>
            <a:r>
              <a:rPr lang="en-US" altLang="zh-CN" sz="2000" dirty="0" smtClean="0">
                <a:latin typeface="+mn-ea"/>
                <a:ea typeface="+mn-ea"/>
              </a:rPr>
              <a:t>CHR</a:t>
            </a:r>
            <a:r>
              <a:rPr lang="zh-CN" altLang="en-US" sz="2000" dirty="0" smtClean="0"/>
              <a:t>共出现</a:t>
            </a:r>
            <a:r>
              <a:rPr lang="en-US" altLang="zh-CN" sz="2000" dirty="0" smtClean="0"/>
              <a:t>5</a:t>
            </a:r>
            <a:r>
              <a:rPr lang="zh-CN" altLang="en-US" sz="2000" dirty="0" smtClean="0"/>
              <a:t>次，位置在</a:t>
            </a:r>
            <a:r>
              <a:rPr lang="en-US" altLang="zh-CN" sz="2000" dirty="0" smtClean="0"/>
              <a:t>1,166,236,276,286</a:t>
            </a:r>
            <a:r>
              <a:rPr lang="zh-CN" altLang="en-US" sz="2000" dirty="0" smtClean="0"/>
              <a:t>。间隔为</a:t>
            </a:r>
            <a:r>
              <a:rPr lang="en-US" altLang="zh-CN" sz="2000" dirty="0" smtClean="0"/>
              <a:t>165,70,40,10</a:t>
            </a:r>
            <a:r>
              <a:rPr lang="zh-CN" altLang="en-US" sz="2000" dirty="0" smtClean="0"/>
              <a:t>，最大公约数是</a:t>
            </a:r>
            <a:r>
              <a:rPr lang="en-US" altLang="zh-CN" sz="2000" dirty="0" smtClean="0"/>
              <a:t>5</a:t>
            </a:r>
            <a:r>
              <a:rPr lang="zh-CN" altLang="en-US" sz="2000" dirty="0" smtClean="0"/>
              <a:t>。</a:t>
            </a:r>
            <a:endParaRPr lang="en-US" altLang="zh-CN" sz="2000" dirty="0" smtClean="0"/>
          </a:p>
          <a:p>
            <a:pPr lvl="1"/>
            <a:endParaRPr lang="en-US" altLang="zh-CN" sz="2000" dirty="0"/>
          </a:p>
          <a:p>
            <a:r>
              <a:rPr lang="zh-CN" altLang="en-US" dirty="0"/>
              <a:t>缺点：</a:t>
            </a:r>
            <a:endParaRPr lang="en-US" altLang="zh-CN" dirty="0"/>
          </a:p>
          <a:p>
            <a:pPr lvl="1"/>
            <a:r>
              <a:rPr lang="zh-CN" altLang="en-US" dirty="0"/>
              <a:t>查找算法运算量大，耗时长</a:t>
            </a:r>
            <a:endParaRPr lang="en-US" altLang="zh-CN" dirty="0"/>
          </a:p>
          <a:p>
            <a:pPr lvl="1"/>
            <a:r>
              <a:rPr lang="zh-CN" altLang="en-US" dirty="0"/>
              <a:t>偶</a:t>
            </a:r>
            <a:r>
              <a:rPr lang="zh-CN" altLang="en-US" dirty="0" smtClean="0"/>
              <a:t>尔</a:t>
            </a:r>
            <a:r>
              <a:rPr lang="zh-CN" altLang="en-US" dirty="0"/>
              <a:t>发生的巧合影响机器判断</a:t>
            </a:r>
          </a:p>
          <a:p>
            <a:pPr lvl="1"/>
            <a:endParaRPr lang="en-US" altLang="zh-CN" sz="2000"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34</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2. </a:t>
            </a:r>
            <a:r>
              <a:rPr lang="zh-CN" altLang="en-US" sz="1000" dirty="0" smtClean="0"/>
              <a:t>置换技术</a:t>
            </a:r>
            <a:endParaRPr lang="zh-CN" altLang="en-US" sz="1000" dirty="0"/>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3. </a:t>
            </a:r>
            <a:r>
              <a:rPr lang="zh-CN" altLang="en-US" sz="1000" dirty="0" smtClean="0"/>
              <a:t>乘积密码</a:t>
            </a:r>
            <a:endParaRPr lang="zh-CN" altLang="en-US" sz="1000" dirty="0"/>
          </a:p>
        </p:txBody>
      </p:sp>
      <p:sp>
        <p:nvSpPr>
          <p:cNvPr id="10" name="流程图: 可选过程 9">
            <a:hlinkClick r:id="rId5"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211974049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重合指数法</a:t>
            </a:r>
            <a:r>
              <a:rPr lang="en-US" altLang="zh-CN" dirty="0" smtClean="0"/>
              <a:t>(Index of Coincidence)</a:t>
            </a:r>
            <a:endParaRPr lang="zh-CN" altLang="en-US" dirty="0"/>
          </a:p>
        </p:txBody>
      </p:sp>
      <p:sp>
        <p:nvSpPr>
          <p:cNvPr id="3" name="内容占位符 2"/>
          <p:cNvSpPr>
            <a:spLocks noGrp="1"/>
          </p:cNvSpPr>
          <p:nvPr>
            <p:ph idx="1"/>
          </p:nvPr>
        </p:nvSpPr>
        <p:spPr/>
        <p:txBody>
          <a:bodyPr/>
          <a:lstStyle/>
          <a:p>
            <a:r>
              <a:rPr lang="zh-CN" altLang="en-US" dirty="0" smtClean="0">
                <a:solidFill>
                  <a:srgbClr val="FF0000"/>
                </a:solidFill>
              </a:rPr>
              <a:t>定义</a:t>
            </a:r>
            <a:r>
              <a:rPr lang="zh-CN" altLang="en-US" dirty="0" smtClean="0"/>
              <a:t>：设</a:t>
            </a:r>
            <a:r>
              <a:rPr lang="en-US" altLang="zh-CN" dirty="0" smtClean="0"/>
              <a:t>x=x</a:t>
            </a:r>
            <a:r>
              <a:rPr lang="en-US" altLang="zh-CN" baseline="-25000" dirty="0" smtClean="0"/>
              <a:t>1</a:t>
            </a:r>
            <a:r>
              <a:rPr lang="en-US" altLang="zh-CN" dirty="0" smtClean="0"/>
              <a:t>x</a:t>
            </a:r>
            <a:r>
              <a:rPr lang="en-US" altLang="zh-CN" baseline="-25000" dirty="0" smtClean="0"/>
              <a:t>2</a:t>
            </a:r>
            <a:r>
              <a:rPr lang="en-US" altLang="zh-CN" dirty="0" smtClean="0"/>
              <a:t>…</a:t>
            </a:r>
            <a:r>
              <a:rPr lang="en-US" altLang="zh-CN" dirty="0" err="1" smtClean="0"/>
              <a:t>x</a:t>
            </a:r>
            <a:r>
              <a:rPr lang="en-US" altLang="zh-CN" baseline="-25000" dirty="0" err="1" smtClean="0"/>
              <a:t>n</a:t>
            </a:r>
            <a:r>
              <a:rPr lang="zh-CN" altLang="en-US" dirty="0" smtClean="0"/>
              <a:t>是</a:t>
            </a:r>
            <a:r>
              <a:rPr lang="en-US" altLang="zh-CN" dirty="0" smtClean="0"/>
              <a:t>n</a:t>
            </a:r>
            <a:r>
              <a:rPr lang="zh-CN" altLang="en-US" dirty="0" smtClean="0"/>
              <a:t>个字母的一个串，</a:t>
            </a:r>
            <a:r>
              <a:rPr lang="en-US" altLang="zh-CN" dirty="0" smtClean="0"/>
              <a:t>x</a:t>
            </a:r>
            <a:r>
              <a:rPr lang="zh-CN" altLang="en-US" dirty="0" smtClean="0"/>
              <a:t>的重合指数定义为</a:t>
            </a:r>
            <a:r>
              <a:rPr lang="en-US" altLang="zh-CN" dirty="0" smtClean="0"/>
              <a:t>x</a:t>
            </a:r>
            <a:r>
              <a:rPr lang="zh-CN" altLang="en-US" dirty="0" smtClean="0"/>
              <a:t>中两个随机元素相同的概率，记为</a:t>
            </a:r>
            <a:r>
              <a:rPr lang="en-US" altLang="zh-CN" dirty="0" err="1" smtClean="0"/>
              <a:t>I</a:t>
            </a:r>
            <a:r>
              <a:rPr lang="en-US" altLang="zh-CN" baseline="-25000" dirty="0" err="1" smtClean="0"/>
              <a:t>c</a:t>
            </a:r>
            <a:r>
              <a:rPr lang="en-US" altLang="zh-CN" dirty="0" smtClean="0"/>
              <a:t>(x)</a:t>
            </a:r>
            <a:r>
              <a:rPr lang="zh-CN" altLang="en-US" dirty="0" smtClean="0"/>
              <a:t>。</a:t>
            </a:r>
            <a:endParaRPr lang="en-US" altLang="zh-CN" dirty="0" smtClean="0"/>
          </a:p>
          <a:p>
            <a:endParaRPr lang="en-US" altLang="zh-CN" dirty="0" smtClean="0"/>
          </a:p>
          <a:p>
            <a:r>
              <a:rPr lang="zh-CN" altLang="en-US" dirty="0" smtClean="0"/>
              <a:t>重合指数的计算：</a:t>
            </a:r>
            <a:endParaRPr lang="en-US" altLang="zh-CN" dirty="0" smtClean="0"/>
          </a:p>
          <a:p>
            <a:pPr lvl="1"/>
            <a:r>
              <a:rPr lang="zh-CN" altLang="en-US" dirty="0" smtClean="0"/>
              <a:t>假设</a:t>
            </a:r>
            <a:r>
              <a:rPr lang="en-US" altLang="zh-CN" dirty="0" smtClean="0"/>
              <a:t>f</a:t>
            </a:r>
            <a:r>
              <a:rPr lang="en-US" altLang="zh-CN" baseline="-25000" dirty="0" smtClean="0"/>
              <a:t>0</a:t>
            </a:r>
            <a:r>
              <a:rPr lang="zh-CN" altLang="en-US" dirty="0" smtClean="0"/>
              <a:t>，</a:t>
            </a:r>
            <a:r>
              <a:rPr lang="en-US" altLang="zh-CN" dirty="0" smtClean="0"/>
              <a:t>f</a:t>
            </a:r>
            <a:r>
              <a:rPr lang="en-US" altLang="zh-CN" baseline="-25000" dirty="0" smtClean="0"/>
              <a:t>1</a:t>
            </a:r>
            <a:r>
              <a:rPr lang="zh-CN" altLang="en-US" dirty="0" smtClean="0"/>
              <a:t>，</a:t>
            </a:r>
            <a:r>
              <a:rPr lang="en-US" altLang="zh-CN" dirty="0" smtClean="0"/>
              <a:t>…</a:t>
            </a:r>
            <a:r>
              <a:rPr lang="zh-CN" altLang="en-US" dirty="0" smtClean="0"/>
              <a:t>，</a:t>
            </a:r>
            <a:r>
              <a:rPr lang="en-US" altLang="zh-CN" dirty="0" smtClean="0"/>
              <a:t>f</a:t>
            </a:r>
            <a:r>
              <a:rPr lang="en-US" altLang="zh-CN" baseline="-25000" dirty="0" smtClean="0"/>
              <a:t>25</a:t>
            </a:r>
            <a:r>
              <a:rPr lang="zh-CN" altLang="en-US" dirty="0" smtClean="0"/>
              <a:t>分别表示</a:t>
            </a:r>
            <a:r>
              <a:rPr lang="en-US" altLang="zh-CN" dirty="0" smtClean="0"/>
              <a:t>x</a:t>
            </a:r>
            <a:r>
              <a:rPr lang="zh-CN" altLang="en-US" dirty="0" smtClean="0"/>
              <a:t>中字母</a:t>
            </a:r>
            <a:r>
              <a:rPr lang="en-US" altLang="zh-CN" dirty="0" smtClean="0"/>
              <a:t>A</a:t>
            </a:r>
            <a:r>
              <a:rPr lang="zh-CN" altLang="en-US" dirty="0" smtClean="0"/>
              <a:t>，</a:t>
            </a:r>
            <a:r>
              <a:rPr lang="en-US" altLang="zh-CN" dirty="0" smtClean="0"/>
              <a:t>B</a:t>
            </a:r>
            <a:r>
              <a:rPr lang="zh-CN" altLang="en-US" dirty="0" smtClean="0"/>
              <a:t>，</a:t>
            </a:r>
            <a:r>
              <a:rPr lang="en-US" altLang="zh-CN" dirty="0" smtClean="0"/>
              <a:t>…</a:t>
            </a:r>
            <a:r>
              <a:rPr lang="zh-CN" altLang="en-US" dirty="0" smtClean="0"/>
              <a:t>，</a:t>
            </a:r>
            <a:r>
              <a:rPr lang="en-US" altLang="zh-CN" dirty="0" smtClean="0"/>
              <a:t>Z</a:t>
            </a:r>
            <a:r>
              <a:rPr lang="zh-CN" altLang="en-US" dirty="0" smtClean="0"/>
              <a:t>出现的频度（次数），则在</a:t>
            </a:r>
            <a:r>
              <a:rPr lang="en-US" altLang="zh-CN" dirty="0" smtClean="0"/>
              <a:t>x</a:t>
            </a:r>
            <a:r>
              <a:rPr lang="zh-CN" altLang="en-US" dirty="0" smtClean="0"/>
              <a:t>中任选两个元素都为</a:t>
            </a:r>
            <a:r>
              <a:rPr lang="en-US" altLang="zh-CN" dirty="0" err="1" smtClean="0"/>
              <a:t>i</a:t>
            </a:r>
            <a:r>
              <a:rPr lang="zh-CN" altLang="en-US" dirty="0" smtClean="0"/>
              <a:t>的方法有</a:t>
            </a:r>
            <a:r>
              <a:rPr lang="en-US" altLang="zh-CN" dirty="0" smtClean="0"/>
              <a:t>C</a:t>
            </a:r>
            <a:r>
              <a:rPr lang="en-US" altLang="zh-CN" baseline="-25000" dirty="0" smtClean="0"/>
              <a:t>fi</a:t>
            </a:r>
            <a:r>
              <a:rPr lang="en-US" altLang="zh-CN" baseline="30000" dirty="0" smtClean="0"/>
              <a:t>2</a:t>
            </a:r>
            <a:r>
              <a:rPr lang="zh-CN" altLang="en-US" dirty="0" smtClean="0"/>
              <a:t>种，因此</a:t>
            </a:r>
            <a:endParaRPr lang="en-US" altLang="zh-CN" dirty="0" smtClean="0"/>
          </a:p>
        </p:txBody>
      </p:sp>
      <p:graphicFrame>
        <p:nvGraphicFramePr>
          <p:cNvPr id="6" name="对象 5"/>
          <p:cNvGraphicFramePr>
            <a:graphicFrameLocks noChangeAspect="1"/>
          </p:cNvGraphicFramePr>
          <p:nvPr>
            <p:extLst>
              <p:ext uri="{D42A27DB-BD31-4B8C-83A1-F6EECF244321}">
                <p14:modId xmlns:p14="http://schemas.microsoft.com/office/powerpoint/2010/main" val="2308011030"/>
              </p:ext>
            </p:extLst>
          </p:nvPr>
        </p:nvGraphicFramePr>
        <p:xfrm>
          <a:off x="2843808" y="4725144"/>
          <a:ext cx="3514548" cy="1296144"/>
        </p:xfrm>
        <a:graphic>
          <a:graphicData uri="http://schemas.openxmlformats.org/presentationml/2006/ole">
            <mc:AlternateContent xmlns:mc="http://schemas.openxmlformats.org/markup-compatibility/2006">
              <mc:Choice xmlns:v="urn:schemas-microsoft-com:vml" Requires="v">
                <p:oleObj spid="_x0000_s3273" name="Equation" r:id="rId3" imgW="1790640" imgH="660240" progId="Equation.DSMT4">
                  <p:embed/>
                </p:oleObj>
              </mc:Choice>
              <mc:Fallback>
                <p:oleObj name="Equation" r:id="rId3" imgW="1790640" imgH="6602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808" y="4725144"/>
                        <a:ext cx="3514548" cy="1296144"/>
                      </a:xfrm>
                      <a:prstGeom prst="rect">
                        <a:avLst/>
                      </a:prstGeom>
                      <a:noFill/>
                      <a:extLst/>
                    </p:spPr>
                  </p:pic>
                </p:oleObj>
              </mc:Fallback>
            </mc:AlternateContent>
          </a:graphicData>
        </a:graphic>
      </p:graphicFrame>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35</a:t>
            </a:fld>
            <a:endParaRPr lang="en-US" altLang="zh-CN" dirty="0"/>
          </a:p>
        </p:txBody>
      </p:sp>
      <p:sp>
        <p:nvSpPr>
          <p:cNvPr id="8" name="流程图: 可选过程 7">
            <a:hlinkClick r:id="rId5"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9" name="流程图: 可选过程 8">
            <a:hlinkClick r:id="rId6"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2. </a:t>
            </a:r>
            <a:r>
              <a:rPr lang="zh-CN" altLang="en-US" sz="1000" dirty="0" smtClean="0"/>
              <a:t>置换技术</a:t>
            </a:r>
            <a:endParaRPr lang="zh-CN" altLang="en-US" sz="1000" dirty="0"/>
          </a:p>
        </p:txBody>
      </p:sp>
      <p:sp>
        <p:nvSpPr>
          <p:cNvPr id="10" name="流程图: 可选过程 9">
            <a:hlinkClick r:id="rId7"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3. </a:t>
            </a:r>
            <a:r>
              <a:rPr lang="zh-CN" altLang="en-US" sz="1000" dirty="0" smtClean="0"/>
              <a:t>乘积密码</a:t>
            </a:r>
            <a:endParaRPr lang="zh-CN" altLang="en-US" sz="1000" dirty="0"/>
          </a:p>
        </p:txBody>
      </p:sp>
      <p:sp>
        <p:nvSpPr>
          <p:cNvPr id="11" name="流程图: 可选过程 10">
            <a:hlinkClick r:id="rId8"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255443464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sz="2400" dirty="0" smtClean="0"/>
              <a:t>英文中</a:t>
            </a:r>
            <a:r>
              <a:rPr lang="en-US" altLang="zh-CN" sz="2400" dirty="0" smtClean="0"/>
              <a:t>A</a:t>
            </a:r>
            <a:r>
              <a:rPr lang="zh-CN" altLang="en-US" sz="2400" dirty="0" smtClean="0"/>
              <a:t>，</a:t>
            </a:r>
            <a:r>
              <a:rPr lang="en-US" altLang="zh-CN" sz="2400" dirty="0" smtClean="0"/>
              <a:t>B</a:t>
            </a:r>
            <a:r>
              <a:rPr lang="zh-CN" altLang="en-US" sz="2400" dirty="0" smtClean="0"/>
              <a:t>，</a:t>
            </a:r>
            <a:r>
              <a:rPr lang="en-US" altLang="zh-CN" sz="2400" dirty="0" smtClean="0"/>
              <a:t>…</a:t>
            </a:r>
            <a:r>
              <a:rPr lang="zh-CN" altLang="en-US" sz="2400" dirty="0" smtClean="0"/>
              <a:t>，</a:t>
            </a:r>
            <a:r>
              <a:rPr lang="en-US" altLang="zh-CN" sz="2400" dirty="0" smtClean="0"/>
              <a:t>Z</a:t>
            </a:r>
            <a:r>
              <a:rPr lang="zh-CN" altLang="en-US" sz="2400" dirty="0" smtClean="0"/>
              <a:t>的出现频率记为</a:t>
            </a:r>
            <a:r>
              <a:rPr lang="en-US" altLang="zh-CN" sz="2400" dirty="0" smtClean="0"/>
              <a:t>p</a:t>
            </a:r>
            <a:r>
              <a:rPr lang="en-US" altLang="zh-CN" sz="2400" baseline="-25000" dirty="0" smtClean="0"/>
              <a:t>0</a:t>
            </a:r>
            <a:r>
              <a:rPr lang="zh-CN" altLang="en-US" sz="2400" dirty="0" smtClean="0"/>
              <a:t>，</a:t>
            </a:r>
            <a:r>
              <a:rPr lang="en-US" altLang="zh-CN" sz="2400" dirty="0" smtClean="0"/>
              <a:t>p</a:t>
            </a:r>
            <a:r>
              <a:rPr lang="en-US" altLang="zh-CN" sz="2400" baseline="-25000" dirty="0" smtClean="0"/>
              <a:t>1</a:t>
            </a:r>
            <a:r>
              <a:rPr lang="zh-CN" altLang="en-US" sz="2400" dirty="0" smtClean="0"/>
              <a:t>，</a:t>
            </a:r>
            <a:r>
              <a:rPr lang="en-US" altLang="zh-CN" sz="2400" dirty="0" smtClean="0"/>
              <a:t>…</a:t>
            </a:r>
            <a:r>
              <a:rPr lang="zh-CN" altLang="en-US" sz="2400" dirty="0" smtClean="0"/>
              <a:t>，</a:t>
            </a:r>
            <a:r>
              <a:rPr lang="en-US" altLang="zh-CN" sz="2400" dirty="0" smtClean="0"/>
              <a:t>p</a:t>
            </a:r>
            <a:r>
              <a:rPr lang="en-US" altLang="zh-CN" sz="2400" baseline="-25000" dirty="0" smtClean="0"/>
              <a:t>25</a:t>
            </a:r>
            <a:r>
              <a:rPr lang="zh-CN" altLang="en-US" sz="2400" dirty="0" smtClean="0"/>
              <a:t>，统计结果为</a:t>
            </a:r>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r>
              <a:rPr lang="zh-CN" altLang="en-US" sz="2400" dirty="0" smtClean="0"/>
              <a:t>期望</a:t>
            </a:r>
            <a:endParaRPr lang="zh-CN" altLang="en-US" sz="2400" dirty="0"/>
          </a:p>
        </p:txBody>
      </p:sp>
      <p:graphicFrame>
        <p:nvGraphicFramePr>
          <p:cNvPr id="6" name="表格 5"/>
          <p:cNvGraphicFramePr>
            <a:graphicFrameLocks noGrp="1"/>
          </p:cNvGraphicFramePr>
          <p:nvPr>
            <p:extLst>
              <p:ext uri="{D42A27DB-BD31-4B8C-83A1-F6EECF244321}">
                <p14:modId xmlns:p14="http://schemas.microsoft.com/office/powerpoint/2010/main" val="276389473"/>
              </p:ext>
            </p:extLst>
          </p:nvPr>
        </p:nvGraphicFramePr>
        <p:xfrm>
          <a:off x="683568" y="2132856"/>
          <a:ext cx="8064896" cy="3038728"/>
        </p:xfrm>
        <a:graphic>
          <a:graphicData uri="http://schemas.openxmlformats.org/drawingml/2006/table">
            <a:tbl>
              <a:tblPr firstRow="1" bandRow="1">
                <a:tableStyleId>{5C22544A-7EE6-4342-B048-85BDC9FD1C3A}</a:tableStyleId>
              </a:tblPr>
              <a:tblGrid>
                <a:gridCol w="1008112"/>
                <a:gridCol w="1008112"/>
                <a:gridCol w="1008112"/>
                <a:gridCol w="1008112"/>
                <a:gridCol w="1008112"/>
                <a:gridCol w="1008112"/>
                <a:gridCol w="1008112"/>
                <a:gridCol w="1008112"/>
              </a:tblGrid>
              <a:tr h="442848">
                <a:tc>
                  <a:txBody>
                    <a:bodyPr/>
                    <a:lstStyle/>
                    <a:p>
                      <a:pPr algn="ctr"/>
                      <a:r>
                        <a:rPr lang="zh-CN" altLang="en-US" sz="1600" dirty="0" smtClean="0">
                          <a:solidFill>
                            <a:schemeClr val="bg1"/>
                          </a:solidFill>
                        </a:rPr>
                        <a:t>字母</a:t>
                      </a:r>
                      <a:endParaRPr lang="zh-CN" altLang="en-US" sz="1600" dirty="0">
                        <a:solidFill>
                          <a:schemeClr val="bg1"/>
                        </a:solidFill>
                      </a:endParaRPr>
                    </a:p>
                  </a:txBody>
                  <a:tcPr anchor="ctr"/>
                </a:tc>
                <a:tc>
                  <a:txBody>
                    <a:bodyPr/>
                    <a:lstStyle/>
                    <a:p>
                      <a:pPr algn="ctr"/>
                      <a:r>
                        <a:rPr lang="zh-CN" altLang="en-US" sz="1600" dirty="0" smtClean="0">
                          <a:solidFill>
                            <a:schemeClr val="bg1"/>
                          </a:solidFill>
                        </a:rPr>
                        <a:t>频率</a:t>
                      </a:r>
                      <a:endParaRPr lang="zh-CN" altLang="en-US" sz="1600" dirty="0">
                        <a:solidFill>
                          <a:schemeClr val="bg1"/>
                        </a:solidFill>
                      </a:endParaRPr>
                    </a:p>
                  </a:txBody>
                  <a:tcPr anchor="ctr"/>
                </a:tc>
                <a:tc>
                  <a:txBody>
                    <a:bodyPr/>
                    <a:lstStyle/>
                    <a:p>
                      <a:pPr algn="ctr"/>
                      <a:r>
                        <a:rPr lang="zh-CN" altLang="en-US" sz="1600" dirty="0" smtClean="0">
                          <a:solidFill>
                            <a:schemeClr val="bg1"/>
                          </a:solidFill>
                        </a:rPr>
                        <a:t>字母</a:t>
                      </a:r>
                      <a:endParaRPr lang="zh-CN" altLang="en-US" sz="1600" dirty="0">
                        <a:solidFill>
                          <a:schemeClr val="bg1"/>
                        </a:solidFill>
                      </a:endParaRPr>
                    </a:p>
                  </a:txBody>
                  <a:tcPr anchor="ctr"/>
                </a:tc>
                <a:tc>
                  <a:txBody>
                    <a:bodyPr/>
                    <a:lstStyle/>
                    <a:p>
                      <a:pPr algn="ctr"/>
                      <a:r>
                        <a:rPr lang="zh-CN" altLang="en-US" sz="1600" dirty="0" smtClean="0">
                          <a:solidFill>
                            <a:schemeClr val="bg1"/>
                          </a:solidFill>
                        </a:rPr>
                        <a:t>频率</a:t>
                      </a:r>
                      <a:endParaRPr lang="zh-CN" altLang="en-US" sz="1600" dirty="0">
                        <a:solidFill>
                          <a:schemeClr val="bg1"/>
                        </a:solidFill>
                      </a:endParaRPr>
                    </a:p>
                  </a:txBody>
                  <a:tcPr anchor="ctr"/>
                </a:tc>
                <a:tc>
                  <a:txBody>
                    <a:bodyPr/>
                    <a:lstStyle/>
                    <a:p>
                      <a:pPr algn="ctr"/>
                      <a:r>
                        <a:rPr lang="zh-CN" altLang="en-US" sz="1600" dirty="0" smtClean="0">
                          <a:solidFill>
                            <a:schemeClr val="bg1"/>
                          </a:solidFill>
                        </a:rPr>
                        <a:t>字母</a:t>
                      </a:r>
                      <a:endParaRPr lang="zh-CN" altLang="en-US" sz="1600" dirty="0">
                        <a:solidFill>
                          <a:schemeClr val="bg1"/>
                        </a:solidFill>
                      </a:endParaRPr>
                    </a:p>
                  </a:txBody>
                  <a:tcPr anchor="ctr"/>
                </a:tc>
                <a:tc>
                  <a:txBody>
                    <a:bodyPr/>
                    <a:lstStyle/>
                    <a:p>
                      <a:pPr algn="ctr"/>
                      <a:r>
                        <a:rPr lang="zh-CN" altLang="en-US" sz="1600" dirty="0" smtClean="0">
                          <a:solidFill>
                            <a:schemeClr val="bg1"/>
                          </a:solidFill>
                        </a:rPr>
                        <a:t>频率</a:t>
                      </a:r>
                      <a:endParaRPr lang="zh-CN" altLang="en-US" sz="1600" dirty="0">
                        <a:solidFill>
                          <a:schemeClr val="bg1"/>
                        </a:solidFill>
                      </a:endParaRPr>
                    </a:p>
                  </a:txBody>
                  <a:tcPr anchor="ctr"/>
                </a:tc>
                <a:tc>
                  <a:txBody>
                    <a:bodyPr/>
                    <a:lstStyle/>
                    <a:p>
                      <a:pPr algn="ctr"/>
                      <a:r>
                        <a:rPr lang="zh-CN" altLang="en-US" sz="1600" dirty="0" smtClean="0">
                          <a:solidFill>
                            <a:schemeClr val="bg1"/>
                          </a:solidFill>
                        </a:rPr>
                        <a:t>字母</a:t>
                      </a:r>
                      <a:endParaRPr lang="zh-CN" altLang="en-US" sz="1600" dirty="0">
                        <a:solidFill>
                          <a:schemeClr val="bg1"/>
                        </a:solidFill>
                      </a:endParaRPr>
                    </a:p>
                  </a:txBody>
                  <a:tcPr anchor="ctr"/>
                </a:tc>
                <a:tc>
                  <a:txBody>
                    <a:bodyPr/>
                    <a:lstStyle/>
                    <a:p>
                      <a:pPr algn="ctr"/>
                      <a:r>
                        <a:rPr lang="zh-CN" altLang="en-US" sz="1600" dirty="0" smtClean="0">
                          <a:solidFill>
                            <a:schemeClr val="bg1"/>
                          </a:solidFill>
                        </a:rPr>
                        <a:t>频率</a:t>
                      </a:r>
                      <a:endParaRPr lang="zh-CN" altLang="en-US" sz="1600" dirty="0">
                        <a:solidFill>
                          <a:schemeClr val="bg1"/>
                        </a:solidFill>
                      </a:endParaRPr>
                    </a:p>
                  </a:txBody>
                  <a:tcPr anchor="ctr"/>
                </a:tc>
              </a:tr>
              <a:tr h="370840">
                <a:tc>
                  <a:txBody>
                    <a:bodyPr/>
                    <a:lstStyle/>
                    <a:p>
                      <a:pPr algn="ctr"/>
                      <a:r>
                        <a:rPr lang="en-US" altLang="zh-CN" sz="1600" dirty="0" smtClean="0"/>
                        <a:t>A</a:t>
                      </a:r>
                      <a:endParaRPr lang="zh-CN" altLang="en-US" sz="1600" dirty="0"/>
                    </a:p>
                  </a:txBody>
                  <a:tcPr anchor="ctr"/>
                </a:tc>
                <a:tc>
                  <a:txBody>
                    <a:bodyPr/>
                    <a:lstStyle/>
                    <a:p>
                      <a:pPr algn="ctr"/>
                      <a:r>
                        <a:rPr lang="en-US" altLang="zh-CN" sz="1600" dirty="0" smtClean="0"/>
                        <a:t>0.08167</a:t>
                      </a:r>
                      <a:endParaRPr lang="zh-CN" altLang="en-US" sz="1600" dirty="0"/>
                    </a:p>
                  </a:txBody>
                  <a:tcPr anchor="ctr"/>
                </a:tc>
                <a:tc>
                  <a:txBody>
                    <a:bodyPr/>
                    <a:lstStyle/>
                    <a:p>
                      <a:pPr algn="ctr"/>
                      <a:r>
                        <a:rPr lang="en-US" altLang="zh-CN" sz="1600" dirty="0" smtClean="0"/>
                        <a:t>H</a:t>
                      </a:r>
                      <a:endParaRPr lang="zh-CN" altLang="en-US" sz="1600" dirty="0"/>
                    </a:p>
                  </a:txBody>
                  <a:tcPr anchor="ctr"/>
                </a:tc>
                <a:tc>
                  <a:txBody>
                    <a:bodyPr/>
                    <a:lstStyle/>
                    <a:p>
                      <a:pPr algn="ctr"/>
                      <a:r>
                        <a:rPr lang="en-US" altLang="zh-CN" sz="1600" dirty="0" smtClean="0"/>
                        <a:t>0.06094</a:t>
                      </a:r>
                      <a:endParaRPr lang="zh-CN" altLang="en-US" sz="1600" dirty="0"/>
                    </a:p>
                  </a:txBody>
                  <a:tcPr anchor="ctr"/>
                </a:tc>
                <a:tc>
                  <a:txBody>
                    <a:bodyPr/>
                    <a:lstStyle/>
                    <a:p>
                      <a:pPr algn="ctr"/>
                      <a:r>
                        <a:rPr lang="en-US" altLang="zh-CN" sz="1600" dirty="0" smtClean="0"/>
                        <a:t>O</a:t>
                      </a:r>
                      <a:endParaRPr lang="zh-CN" altLang="en-US" sz="1600" dirty="0"/>
                    </a:p>
                  </a:txBody>
                  <a:tcPr anchor="ctr"/>
                </a:tc>
                <a:tc>
                  <a:txBody>
                    <a:bodyPr/>
                    <a:lstStyle/>
                    <a:p>
                      <a:pPr algn="ctr"/>
                      <a:r>
                        <a:rPr lang="en-US" altLang="zh-CN" sz="1600" dirty="0" smtClean="0"/>
                        <a:t>0.07507</a:t>
                      </a:r>
                      <a:endParaRPr lang="zh-CN" altLang="en-US" sz="1600" dirty="0"/>
                    </a:p>
                  </a:txBody>
                  <a:tcPr anchor="ctr"/>
                </a:tc>
                <a:tc>
                  <a:txBody>
                    <a:bodyPr/>
                    <a:lstStyle/>
                    <a:p>
                      <a:pPr algn="ctr"/>
                      <a:r>
                        <a:rPr lang="en-US" altLang="zh-CN" sz="1600" dirty="0" smtClean="0"/>
                        <a:t>V</a:t>
                      </a:r>
                      <a:endParaRPr lang="zh-CN" altLang="en-US" sz="1600" dirty="0"/>
                    </a:p>
                  </a:txBody>
                  <a:tcPr anchor="ctr"/>
                </a:tc>
                <a:tc>
                  <a:txBody>
                    <a:bodyPr/>
                    <a:lstStyle/>
                    <a:p>
                      <a:pPr algn="ctr"/>
                      <a:r>
                        <a:rPr lang="en-US" altLang="zh-CN" sz="1600" dirty="0" smtClean="0"/>
                        <a:t>0.00978</a:t>
                      </a:r>
                      <a:endParaRPr lang="zh-CN" altLang="en-US" sz="1600" dirty="0"/>
                    </a:p>
                  </a:txBody>
                  <a:tcPr anchor="ctr"/>
                </a:tc>
              </a:tr>
              <a:tr h="370840">
                <a:tc>
                  <a:txBody>
                    <a:bodyPr/>
                    <a:lstStyle/>
                    <a:p>
                      <a:pPr algn="ctr"/>
                      <a:r>
                        <a:rPr lang="en-US" altLang="zh-CN" sz="1600" dirty="0" smtClean="0"/>
                        <a:t>B</a:t>
                      </a:r>
                      <a:endParaRPr lang="zh-CN" altLang="en-US" sz="1600" dirty="0"/>
                    </a:p>
                  </a:txBody>
                  <a:tcPr anchor="ctr"/>
                </a:tc>
                <a:tc>
                  <a:txBody>
                    <a:bodyPr/>
                    <a:lstStyle/>
                    <a:p>
                      <a:pPr algn="ctr"/>
                      <a:r>
                        <a:rPr lang="en-US" altLang="zh-CN" sz="1600" dirty="0" smtClean="0"/>
                        <a:t>0.01492</a:t>
                      </a:r>
                      <a:endParaRPr lang="zh-CN" altLang="en-US" sz="1600" dirty="0"/>
                    </a:p>
                  </a:txBody>
                  <a:tcPr anchor="ctr"/>
                </a:tc>
                <a:tc>
                  <a:txBody>
                    <a:bodyPr/>
                    <a:lstStyle/>
                    <a:p>
                      <a:pPr algn="ctr"/>
                      <a:r>
                        <a:rPr lang="en-US" altLang="zh-CN" sz="1600" dirty="0" smtClean="0"/>
                        <a:t>I</a:t>
                      </a:r>
                      <a:endParaRPr lang="zh-CN" altLang="en-US" sz="1600" dirty="0"/>
                    </a:p>
                  </a:txBody>
                  <a:tcPr anchor="ctr"/>
                </a:tc>
                <a:tc>
                  <a:txBody>
                    <a:bodyPr/>
                    <a:lstStyle/>
                    <a:p>
                      <a:pPr algn="ctr"/>
                      <a:r>
                        <a:rPr lang="en-US" altLang="zh-CN" sz="1600" dirty="0" smtClean="0"/>
                        <a:t>0.06996</a:t>
                      </a:r>
                      <a:endParaRPr lang="zh-CN" altLang="en-US" sz="1600" dirty="0"/>
                    </a:p>
                  </a:txBody>
                  <a:tcPr anchor="ctr"/>
                </a:tc>
                <a:tc>
                  <a:txBody>
                    <a:bodyPr/>
                    <a:lstStyle/>
                    <a:p>
                      <a:pPr algn="ctr"/>
                      <a:r>
                        <a:rPr lang="en-US" altLang="zh-CN" sz="1600" dirty="0" smtClean="0"/>
                        <a:t>P</a:t>
                      </a:r>
                      <a:endParaRPr lang="zh-CN" altLang="en-US" sz="1600" dirty="0"/>
                    </a:p>
                  </a:txBody>
                  <a:tcPr anchor="ctr"/>
                </a:tc>
                <a:tc>
                  <a:txBody>
                    <a:bodyPr/>
                    <a:lstStyle/>
                    <a:p>
                      <a:pPr algn="ctr"/>
                      <a:r>
                        <a:rPr lang="en-US" altLang="zh-CN" sz="1600" dirty="0" smtClean="0"/>
                        <a:t>0.01929</a:t>
                      </a:r>
                      <a:endParaRPr lang="zh-CN" altLang="en-US" sz="1600" dirty="0"/>
                    </a:p>
                  </a:txBody>
                  <a:tcPr anchor="ctr"/>
                </a:tc>
                <a:tc>
                  <a:txBody>
                    <a:bodyPr/>
                    <a:lstStyle/>
                    <a:p>
                      <a:pPr algn="ctr"/>
                      <a:r>
                        <a:rPr lang="en-US" altLang="zh-CN" sz="1600" dirty="0" smtClean="0"/>
                        <a:t>W</a:t>
                      </a:r>
                      <a:endParaRPr lang="zh-CN" altLang="en-US" sz="1600" dirty="0"/>
                    </a:p>
                  </a:txBody>
                  <a:tcPr anchor="ctr"/>
                </a:tc>
                <a:tc>
                  <a:txBody>
                    <a:bodyPr/>
                    <a:lstStyle/>
                    <a:p>
                      <a:pPr algn="ctr"/>
                      <a:r>
                        <a:rPr lang="en-US" altLang="zh-CN" sz="1600" dirty="0" smtClean="0"/>
                        <a:t>0.02360</a:t>
                      </a:r>
                      <a:endParaRPr lang="zh-CN" altLang="en-US" sz="1600" dirty="0"/>
                    </a:p>
                  </a:txBody>
                  <a:tcPr anchor="ctr"/>
                </a:tc>
              </a:tr>
              <a:tr h="370840">
                <a:tc>
                  <a:txBody>
                    <a:bodyPr/>
                    <a:lstStyle/>
                    <a:p>
                      <a:pPr algn="ctr"/>
                      <a:r>
                        <a:rPr lang="en-US" altLang="zh-CN" sz="1600" dirty="0" smtClean="0"/>
                        <a:t>C</a:t>
                      </a:r>
                      <a:endParaRPr lang="zh-CN" altLang="en-US" sz="1600" dirty="0"/>
                    </a:p>
                  </a:txBody>
                  <a:tcPr anchor="ctr"/>
                </a:tc>
                <a:tc>
                  <a:txBody>
                    <a:bodyPr/>
                    <a:lstStyle/>
                    <a:p>
                      <a:pPr algn="ctr"/>
                      <a:r>
                        <a:rPr lang="en-US" altLang="zh-CN" sz="1600" dirty="0" smtClean="0"/>
                        <a:t>0.02782</a:t>
                      </a:r>
                      <a:endParaRPr lang="zh-CN" altLang="en-US" sz="1600" dirty="0"/>
                    </a:p>
                  </a:txBody>
                  <a:tcPr anchor="ctr"/>
                </a:tc>
                <a:tc>
                  <a:txBody>
                    <a:bodyPr/>
                    <a:lstStyle/>
                    <a:p>
                      <a:pPr algn="ctr"/>
                      <a:r>
                        <a:rPr lang="en-US" altLang="zh-CN" sz="1600" dirty="0" smtClean="0"/>
                        <a:t>J</a:t>
                      </a:r>
                      <a:endParaRPr lang="zh-CN" altLang="en-US" sz="1600" dirty="0"/>
                    </a:p>
                  </a:txBody>
                  <a:tcPr anchor="ctr"/>
                </a:tc>
                <a:tc>
                  <a:txBody>
                    <a:bodyPr/>
                    <a:lstStyle/>
                    <a:p>
                      <a:pPr algn="ctr"/>
                      <a:r>
                        <a:rPr lang="en-US" altLang="zh-CN" sz="1600" dirty="0" smtClean="0"/>
                        <a:t>0.00153</a:t>
                      </a:r>
                      <a:endParaRPr lang="zh-CN" altLang="en-US" sz="1600" dirty="0"/>
                    </a:p>
                  </a:txBody>
                  <a:tcPr anchor="ctr"/>
                </a:tc>
                <a:tc>
                  <a:txBody>
                    <a:bodyPr/>
                    <a:lstStyle/>
                    <a:p>
                      <a:pPr algn="ctr"/>
                      <a:r>
                        <a:rPr lang="en-US" altLang="zh-CN" sz="1600" dirty="0" smtClean="0"/>
                        <a:t>Q</a:t>
                      </a:r>
                      <a:endParaRPr lang="zh-CN" altLang="en-US" sz="1600" dirty="0"/>
                    </a:p>
                  </a:txBody>
                  <a:tcPr anchor="ctr"/>
                </a:tc>
                <a:tc>
                  <a:txBody>
                    <a:bodyPr/>
                    <a:lstStyle/>
                    <a:p>
                      <a:pPr algn="ctr"/>
                      <a:r>
                        <a:rPr lang="en-US" altLang="zh-CN" sz="1600" dirty="0" smtClean="0"/>
                        <a:t>0.00095</a:t>
                      </a:r>
                      <a:endParaRPr lang="zh-CN" altLang="en-US" sz="1600" dirty="0"/>
                    </a:p>
                  </a:txBody>
                  <a:tcPr anchor="ctr"/>
                </a:tc>
                <a:tc>
                  <a:txBody>
                    <a:bodyPr/>
                    <a:lstStyle/>
                    <a:p>
                      <a:pPr algn="ctr"/>
                      <a:r>
                        <a:rPr lang="en-US" altLang="zh-CN" sz="1600" dirty="0" smtClean="0"/>
                        <a:t>X</a:t>
                      </a:r>
                      <a:endParaRPr lang="zh-CN" altLang="en-US" sz="1600" dirty="0"/>
                    </a:p>
                  </a:txBody>
                  <a:tcPr anchor="ctr"/>
                </a:tc>
                <a:tc>
                  <a:txBody>
                    <a:bodyPr/>
                    <a:lstStyle/>
                    <a:p>
                      <a:pPr algn="ctr"/>
                      <a:r>
                        <a:rPr lang="en-US" altLang="zh-CN" sz="1600" dirty="0" smtClean="0"/>
                        <a:t>0.00150</a:t>
                      </a:r>
                      <a:endParaRPr lang="zh-CN" altLang="en-US" sz="1600" dirty="0"/>
                    </a:p>
                  </a:txBody>
                  <a:tcPr anchor="ctr"/>
                </a:tc>
              </a:tr>
              <a:tr h="370840">
                <a:tc>
                  <a:txBody>
                    <a:bodyPr/>
                    <a:lstStyle/>
                    <a:p>
                      <a:pPr algn="ctr"/>
                      <a:r>
                        <a:rPr lang="en-US" altLang="zh-CN" sz="1600" dirty="0" smtClean="0"/>
                        <a:t>D</a:t>
                      </a:r>
                      <a:endParaRPr lang="zh-CN" altLang="en-US" sz="1600" dirty="0"/>
                    </a:p>
                  </a:txBody>
                  <a:tcPr anchor="ctr"/>
                </a:tc>
                <a:tc>
                  <a:txBody>
                    <a:bodyPr/>
                    <a:lstStyle/>
                    <a:p>
                      <a:pPr algn="ctr"/>
                      <a:r>
                        <a:rPr lang="en-US" altLang="zh-CN" sz="1600" dirty="0" smtClean="0"/>
                        <a:t>0.04253</a:t>
                      </a:r>
                      <a:endParaRPr lang="zh-CN" altLang="en-US" sz="1600" dirty="0"/>
                    </a:p>
                  </a:txBody>
                  <a:tcPr anchor="ctr"/>
                </a:tc>
                <a:tc>
                  <a:txBody>
                    <a:bodyPr/>
                    <a:lstStyle/>
                    <a:p>
                      <a:pPr algn="ctr"/>
                      <a:r>
                        <a:rPr lang="en-US" altLang="zh-CN" sz="1600" dirty="0" smtClean="0"/>
                        <a:t>K</a:t>
                      </a:r>
                      <a:endParaRPr lang="zh-CN" altLang="en-US" sz="1600" dirty="0"/>
                    </a:p>
                  </a:txBody>
                  <a:tcPr anchor="ctr"/>
                </a:tc>
                <a:tc>
                  <a:txBody>
                    <a:bodyPr/>
                    <a:lstStyle/>
                    <a:p>
                      <a:pPr algn="ctr"/>
                      <a:r>
                        <a:rPr lang="en-US" altLang="zh-CN" sz="1600" dirty="0" smtClean="0"/>
                        <a:t>0.00772</a:t>
                      </a:r>
                      <a:endParaRPr lang="zh-CN" altLang="en-US" sz="1600" dirty="0"/>
                    </a:p>
                  </a:txBody>
                  <a:tcPr anchor="ctr"/>
                </a:tc>
                <a:tc>
                  <a:txBody>
                    <a:bodyPr/>
                    <a:lstStyle/>
                    <a:p>
                      <a:pPr algn="ctr"/>
                      <a:r>
                        <a:rPr lang="en-US" altLang="zh-CN" sz="1600" dirty="0" smtClean="0"/>
                        <a:t>R</a:t>
                      </a:r>
                      <a:endParaRPr lang="zh-CN" altLang="en-US" sz="1600" dirty="0"/>
                    </a:p>
                  </a:txBody>
                  <a:tcPr anchor="ctr"/>
                </a:tc>
                <a:tc>
                  <a:txBody>
                    <a:bodyPr/>
                    <a:lstStyle/>
                    <a:p>
                      <a:pPr algn="ctr"/>
                      <a:r>
                        <a:rPr lang="en-US" altLang="zh-CN" sz="1600" dirty="0" smtClean="0"/>
                        <a:t>0.05987</a:t>
                      </a:r>
                      <a:endParaRPr lang="zh-CN" altLang="en-US" sz="1600" dirty="0"/>
                    </a:p>
                  </a:txBody>
                  <a:tcPr anchor="ctr"/>
                </a:tc>
                <a:tc>
                  <a:txBody>
                    <a:bodyPr/>
                    <a:lstStyle/>
                    <a:p>
                      <a:pPr algn="ctr"/>
                      <a:r>
                        <a:rPr lang="en-US" altLang="zh-CN" sz="1600" dirty="0" smtClean="0"/>
                        <a:t>Y</a:t>
                      </a:r>
                      <a:endParaRPr lang="zh-CN" altLang="en-US" sz="1600" dirty="0"/>
                    </a:p>
                  </a:txBody>
                  <a:tcPr anchor="ctr"/>
                </a:tc>
                <a:tc>
                  <a:txBody>
                    <a:bodyPr/>
                    <a:lstStyle/>
                    <a:p>
                      <a:pPr algn="ctr"/>
                      <a:r>
                        <a:rPr lang="en-US" altLang="zh-CN" sz="1600" dirty="0" smtClean="0"/>
                        <a:t>0.01974</a:t>
                      </a:r>
                      <a:endParaRPr lang="zh-CN" altLang="en-US" sz="1600" dirty="0"/>
                    </a:p>
                  </a:txBody>
                  <a:tcPr anchor="ctr"/>
                </a:tc>
              </a:tr>
              <a:tr h="370840">
                <a:tc>
                  <a:txBody>
                    <a:bodyPr/>
                    <a:lstStyle/>
                    <a:p>
                      <a:pPr algn="ctr"/>
                      <a:r>
                        <a:rPr lang="en-US" altLang="zh-CN" sz="1600" dirty="0" smtClean="0"/>
                        <a:t>E</a:t>
                      </a:r>
                      <a:endParaRPr lang="zh-CN" altLang="en-US" sz="1600" dirty="0"/>
                    </a:p>
                  </a:txBody>
                  <a:tcPr anchor="ctr"/>
                </a:tc>
                <a:tc>
                  <a:txBody>
                    <a:bodyPr/>
                    <a:lstStyle/>
                    <a:p>
                      <a:pPr algn="ctr"/>
                      <a:r>
                        <a:rPr lang="en-US" altLang="zh-CN" sz="1600" dirty="0" smtClean="0"/>
                        <a:t>0.12702</a:t>
                      </a:r>
                      <a:endParaRPr lang="zh-CN" altLang="en-US" sz="1600" dirty="0"/>
                    </a:p>
                  </a:txBody>
                  <a:tcPr anchor="ctr"/>
                </a:tc>
                <a:tc>
                  <a:txBody>
                    <a:bodyPr/>
                    <a:lstStyle/>
                    <a:p>
                      <a:pPr algn="ctr"/>
                      <a:r>
                        <a:rPr lang="en-US" altLang="zh-CN" sz="1600" dirty="0" smtClean="0"/>
                        <a:t>L</a:t>
                      </a:r>
                      <a:endParaRPr lang="zh-CN" altLang="en-US" sz="1600" dirty="0"/>
                    </a:p>
                  </a:txBody>
                  <a:tcPr anchor="ctr"/>
                </a:tc>
                <a:tc>
                  <a:txBody>
                    <a:bodyPr/>
                    <a:lstStyle/>
                    <a:p>
                      <a:pPr algn="ctr"/>
                      <a:r>
                        <a:rPr lang="en-US" altLang="zh-CN" sz="1600" dirty="0" smtClean="0"/>
                        <a:t>0.04025</a:t>
                      </a:r>
                      <a:endParaRPr lang="zh-CN" altLang="en-US" sz="1600" dirty="0"/>
                    </a:p>
                  </a:txBody>
                  <a:tcPr anchor="ctr"/>
                </a:tc>
                <a:tc>
                  <a:txBody>
                    <a:bodyPr/>
                    <a:lstStyle/>
                    <a:p>
                      <a:pPr algn="ctr"/>
                      <a:r>
                        <a:rPr lang="en-US" altLang="zh-CN" sz="1600" dirty="0" smtClean="0"/>
                        <a:t>S</a:t>
                      </a:r>
                      <a:endParaRPr lang="zh-CN" altLang="en-US" sz="1600" dirty="0"/>
                    </a:p>
                  </a:txBody>
                  <a:tcPr anchor="ctr"/>
                </a:tc>
                <a:tc>
                  <a:txBody>
                    <a:bodyPr/>
                    <a:lstStyle/>
                    <a:p>
                      <a:pPr algn="ctr"/>
                      <a:r>
                        <a:rPr lang="en-US" altLang="zh-CN" sz="1600" dirty="0" smtClean="0"/>
                        <a:t>0.06327</a:t>
                      </a:r>
                      <a:endParaRPr lang="zh-CN" altLang="en-US" sz="1600" dirty="0"/>
                    </a:p>
                  </a:txBody>
                  <a:tcPr anchor="ctr"/>
                </a:tc>
                <a:tc>
                  <a:txBody>
                    <a:bodyPr/>
                    <a:lstStyle/>
                    <a:p>
                      <a:pPr algn="ctr"/>
                      <a:r>
                        <a:rPr lang="en-US" altLang="zh-CN" sz="1600" dirty="0" smtClean="0"/>
                        <a:t>Z</a:t>
                      </a:r>
                      <a:endParaRPr lang="zh-CN" altLang="en-US" sz="1600" dirty="0"/>
                    </a:p>
                  </a:txBody>
                  <a:tcPr anchor="ctr"/>
                </a:tc>
                <a:tc>
                  <a:txBody>
                    <a:bodyPr/>
                    <a:lstStyle/>
                    <a:p>
                      <a:pPr algn="ctr"/>
                      <a:r>
                        <a:rPr lang="en-US" altLang="zh-CN" sz="1600" dirty="0" smtClean="0"/>
                        <a:t>0.00074</a:t>
                      </a:r>
                      <a:endParaRPr lang="zh-CN" altLang="en-US" sz="1600" dirty="0"/>
                    </a:p>
                  </a:txBody>
                  <a:tcPr anchor="ctr"/>
                </a:tc>
              </a:tr>
              <a:tr h="370840">
                <a:tc>
                  <a:txBody>
                    <a:bodyPr/>
                    <a:lstStyle/>
                    <a:p>
                      <a:pPr algn="ctr"/>
                      <a:r>
                        <a:rPr lang="en-US" altLang="zh-CN" sz="1600" dirty="0" smtClean="0"/>
                        <a:t>F</a:t>
                      </a:r>
                      <a:endParaRPr lang="zh-CN" altLang="en-US" sz="1600" dirty="0"/>
                    </a:p>
                  </a:txBody>
                  <a:tcPr anchor="ctr"/>
                </a:tc>
                <a:tc>
                  <a:txBody>
                    <a:bodyPr/>
                    <a:lstStyle/>
                    <a:p>
                      <a:pPr algn="ctr"/>
                      <a:r>
                        <a:rPr lang="en-US" altLang="zh-CN" sz="1600" dirty="0" smtClean="0"/>
                        <a:t>0.02228</a:t>
                      </a:r>
                      <a:endParaRPr lang="zh-CN" altLang="en-US" sz="1600" dirty="0"/>
                    </a:p>
                  </a:txBody>
                  <a:tcPr anchor="ctr"/>
                </a:tc>
                <a:tc>
                  <a:txBody>
                    <a:bodyPr/>
                    <a:lstStyle/>
                    <a:p>
                      <a:pPr algn="ctr"/>
                      <a:r>
                        <a:rPr lang="en-US" altLang="zh-CN" sz="1600" dirty="0" smtClean="0"/>
                        <a:t>M</a:t>
                      </a:r>
                      <a:endParaRPr lang="zh-CN" altLang="en-US" sz="1600" dirty="0"/>
                    </a:p>
                  </a:txBody>
                  <a:tcPr anchor="ctr"/>
                </a:tc>
                <a:tc>
                  <a:txBody>
                    <a:bodyPr/>
                    <a:lstStyle/>
                    <a:p>
                      <a:pPr algn="ctr"/>
                      <a:r>
                        <a:rPr lang="en-US" altLang="zh-CN" sz="1600" dirty="0" smtClean="0"/>
                        <a:t>0.02406</a:t>
                      </a:r>
                      <a:endParaRPr lang="zh-CN" altLang="en-US" sz="1600" dirty="0"/>
                    </a:p>
                  </a:txBody>
                  <a:tcPr anchor="ctr"/>
                </a:tc>
                <a:tc>
                  <a:txBody>
                    <a:bodyPr/>
                    <a:lstStyle/>
                    <a:p>
                      <a:pPr algn="ctr"/>
                      <a:r>
                        <a:rPr lang="en-US" altLang="zh-CN" sz="1600" dirty="0" smtClean="0"/>
                        <a:t>T</a:t>
                      </a:r>
                      <a:endParaRPr lang="zh-CN" altLang="en-US" sz="1600" dirty="0"/>
                    </a:p>
                  </a:txBody>
                  <a:tcPr anchor="ctr"/>
                </a:tc>
                <a:tc>
                  <a:txBody>
                    <a:bodyPr/>
                    <a:lstStyle/>
                    <a:p>
                      <a:pPr algn="ctr"/>
                      <a:r>
                        <a:rPr lang="en-US" altLang="zh-CN" sz="1600" dirty="0" smtClean="0"/>
                        <a:t>0.09056</a:t>
                      </a:r>
                      <a:endParaRPr lang="zh-CN" altLang="en-US" sz="1600" dirty="0"/>
                    </a:p>
                  </a:txBody>
                  <a:tcPr anchor="ctr"/>
                </a:tc>
                <a:tc>
                  <a:txBody>
                    <a:bodyPr/>
                    <a:lstStyle/>
                    <a:p>
                      <a:pPr algn="ctr"/>
                      <a:endParaRPr lang="zh-CN" altLang="en-US" sz="1600" dirty="0"/>
                    </a:p>
                  </a:txBody>
                  <a:tcPr anchor="ctr"/>
                </a:tc>
                <a:tc>
                  <a:txBody>
                    <a:bodyPr/>
                    <a:lstStyle/>
                    <a:p>
                      <a:pPr algn="ctr"/>
                      <a:endParaRPr lang="zh-CN" altLang="en-US" sz="1600" dirty="0"/>
                    </a:p>
                  </a:txBody>
                  <a:tcPr anchor="ctr"/>
                </a:tc>
              </a:tr>
              <a:tr h="370840">
                <a:tc>
                  <a:txBody>
                    <a:bodyPr/>
                    <a:lstStyle/>
                    <a:p>
                      <a:pPr algn="ctr"/>
                      <a:r>
                        <a:rPr lang="en-US" altLang="zh-CN" sz="1600" dirty="0" smtClean="0"/>
                        <a:t>G</a:t>
                      </a:r>
                      <a:endParaRPr lang="zh-CN" altLang="en-US" sz="1600" dirty="0"/>
                    </a:p>
                  </a:txBody>
                  <a:tcPr anchor="ctr"/>
                </a:tc>
                <a:tc>
                  <a:txBody>
                    <a:bodyPr/>
                    <a:lstStyle/>
                    <a:p>
                      <a:pPr algn="ctr"/>
                      <a:r>
                        <a:rPr lang="en-US" altLang="zh-CN" sz="1600" dirty="0" smtClean="0"/>
                        <a:t>0.02015</a:t>
                      </a:r>
                      <a:endParaRPr lang="zh-CN" altLang="en-US" sz="1600" dirty="0"/>
                    </a:p>
                  </a:txBody>
                  <a:tcPr anchor="ctr"/>
                </a:tc>
                <a:tc>
                  <a:txBody>
                    <a:bodyPr/>
                    <a:lstStyle/>
                    <a:p>
                      <a:pPr algn="ctr"/>
                      <a:r>
                        <a:rPr lang="en-US" altLang="zh-CN" sz="1600" dirty="0" smtClean="0"/>
                        <a:t>N</a:t>
                      </a:r>
                      <a:endParaRPr lang="zh-CN" altLang="en-US" sz="1600" dirty="0"/>
                    </a:p>
                  </a:txBody>
                  <a:tcPr anchor="ctr"/>
                </a:tc>
                <a:tc>
                  <a:txBody>
                    <a:bodyPr/>
                    <a:lstStyle/>
                    <a:p>
                      <a:pPr algn="ctr"/>
                      <a:r>
                        <a:rPr lang="en-US" altLang="zh-CN" sz="1600" dirty="0" smtClean="0"/>
                        <a:t>0.06749</a:t>
                      </a:r>
                      <a:endParaRPr lang="zh-CN" altLang="en-US" sz="1600" dirty="0"/>
                    </a:p>
                  </a:txBody>
                  <a:tcPr anchor="ctr"/>
                </a:tc>
                <a:tc>
                  <a:txBody>
                    <a:bodyPr/>
                    <a:lstStyle/>
                    <a:p>
                      <a:pPr algn="ctr"/>
                      <a:r>
                        <a:rPr lang="en-US" altLang="zh-CN" sz="1600" dirty="0" smtClean="0"/>
                        <a:t>U</a:t>
                      </a:r>
                      <a:endParaRPr lang="zh-CN" altLang="en-US" sz="1600" dirty="0"/>
                    </a:p>
                  </a:txBody>
                  <a:tcPr anchor="ctr"/>
                </a:tc>
                <a:tc>
                  <a:txBody>
                    <a:bodyPr/>
                    <a:lstStyle/>
                    <a:p>
                      <a:pPr algn="ctr"/>
                      <a:r>
                        <a:rPr lang="en-US" altLang="zh-CN" sz="1600" dirty="0" smtClean="0"/>
                        <a:t>0.02758</a:t>
                      </a:r>
                      <a:endParaRPr lang="zh-CN" altLang="en-US" sz="1600" dirty="0"/>
                    </a:p>
                  </a:txBody>
                  <a:tcPr anchor="ctr"/>
                </a:tc>
                <a:tc>
                  <a:txBody>
                    <a:bodyPr/>
                    <a:lstStyle/>
                    <a:p>
                      <a:pPr algn="ctr"/>
                      <a:endParaRPr lang="zh-CN" altLang="en-US" sz="1600" dirty="0"/>
                    </a:p>
                  </a:txBody>
                  <a:tcPr anchor="ctr"/>
                </a:tc>
                <a:tc>
                  <a:txBody>
                    <a:bodyPr/>
                    <a:lstStyle/>
                    <a:p>
                      <a:pPr algn="ctr"/>
                      <a:endParaRPr lang="zh-CN" altLang="en-US" sz="1600" dirty="0"/>
                    </a:p>
                  </a:txBody>
                  <a:tcPr anchor="ctr"/>
                </a:tc>
              </a:tr>
            </a:tbl>
          </a:graphicData>
        </a:graphic>
      </p:graphicFrame>
      <p:graphicFrame>
        <p:nvGraphicFramePr>
          <p:cNvPr id="51202" name="Object 2"/>
          <p:cNvGraphicFramePr>
            <a:graphicFrameLocks noChangeAspect="1"/>
          </p:cNvGraphicFramePr>
          <p:nvPr>
            <p:extLst>
              <p:ext uri="{D42A27DB-BD31-4B8C-83A1-F6EECF244321}">
                <p14:modId xmlns:p14="http://schemas.microsoft.com/office/powerpoint/2010/main" val="2384685076"/>
              </p:ext>
            </p:extLst>
          </p:nvPr>
        </p:nvGraphicFramePr>
        <p:xfrm>
          <a:off x="1619672" y="5445224"/>
          <a:ext cx="2720973" cy="872033"/>
        </p:xfrm>
        <a:graphic>
          <a:graphicData uri="http://schemas.openxmlformats.org/presentationml/2006/ole">
            <mc:AlternateContent xmlns:mc="http://schemas.openxmlformats.org/markup-compatibility/2006">
              <mc:Choice xmlns:v="urn:schemas-microsoft-com:vml" Requires="v">
                <p:oleObj spid="_x0000_s4297" name="Equation" r:id="rId3" imgW="1346040" imgH="431640" progId="Equation.DSMT4">
                  <p:embed/>
                </p:oleObj>
              </mc:Choice>
              <mc:Fallback>
                <p:oleObj name="Equation" r:id="rId3" imgW="1346040" imgH="4316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5445224"/>
                        <a:ext cx="2720973" cy="8720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36</a:t>
            </a:fld>
            <a:endParaRPr lang="en-US" altLang="zh-CN" dirty="0"/>
          </a:p>
        </p:txBody>
      </p:sp>
      <p:sp>
        <p:nvSpPr>
          <p:cNvPr id="8" name="流程图: 可选过程 7">
            <a:hlinkClick r:id="rId5"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9" name="流程图: 可选过程 8">
            <a:hlinkClick r:id="rId6"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2. </a:t>
            </a:r>
            <a:r>
              <a:rPr lang="zh-CN" altLang="en-US" sz="1000" dirty="0" smtClean="0"/>
              <a:t>置换技术</a:t>
            </a:r>
            <a:endParaRPr lang="zh-CN" altLang="en-US" sz="1000" dirty="0"/>
          </a:p>
        </p:txBody>
      </p:sp>
      <p:sp>
        <p:nvSpPr>
          <p:cNvPr id="10" name="流程图: 可选过程 9">
            <a:hlinkClick r:id="rId7"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3. </a:t>
            </a:r>
            <a:r>
              <a:rPr lang="zh-CN" altLang="en-US" sz="1000" dirty="0" smtClean="0"/>
              <a:t>乘积密码</a:t>
            </a:r>
            <a:endParaRPr lang="zh-CN" altLang="en-US" sz="1000" dirty="0"/>
          </a:p>
        </p:txBody>
      </p:sp>
      <p:sp>
        <p:nvSpPr>
          <p:cNvPr id="11" name="流程图: 可选过程 10">
            <a:hlinkClick r:id="rId8"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52952809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对单表代换加密得到的密文，</a:t>
            </a:r>
            <a:endParaRPr lang="en-US" altLang="zh-CN" dirty="0" smtClean="0"/>
          </a:p>
          <a:p>
            <a:pPr lvl="1"/>
            <a:endParaRPr lang="en-US" altLang="zh-CN" dirty="0" smtClean="0"/>
          </a:p>
          <a:p>
            <a:pPr lvl="1"/>
            <a:endParaRPr lang="en-US" altLang="zh-CN" dirty="0" smtClean="0"/>
          </a:p>
          <a:p>
            <a:pPr lvl="1"/>
            <a:endParaRPr lang="en-US" altLang="zh-CN" dirty="0" smtClean="0"/>
          </a:p>
          <a:p>
            <a:pPr lvl="1"/>
            <a:r>
              <a:rPr lang="zh-CN" altLang="en-US" dirty="0" smtClean="0"/>
              <a:t>若</a:t>
            </a:r>
            <a:r>
              <a:rPr lang="en-US" altLang="zh-CN" dirty="0" smtClean="0"/>
              <a:t>x</a:t>
            </a:r>
            <a:r>
              <a:rPr lang="zh-CN" altLang="en-US" dirty="0" smtClean="0"/>
              <a:t>是经过单表代换所得到的密文，各个频率只是作了一个置换，但其平方和不会变。</a:t>
            </a:r>
            <a:endParaRPr lang="en-US" altLang="zh-CN" dirty="0" smtClean="0"/>
          </a:p>
          <a:p>
            <a:endParaRPr lang="en-US" altLang="zh-CN" dirty="0" smtClean="0"/>
          </a:p>
          <a:p>
            <a:r>
              <a:rPr lang="zh-CN" altLang="en-US" dirty="0" smtClean="0"/>
              <a:t>若</a:t>
            </a:r>
            <a:r>
              <a:rPr lang="en-US" altLang="zh-CN" dirty="0" smtClean="0"/>
              <a:t>Y</a:t>
            </a:r>
            <a:r>
              <a:rPr lang="zh-CN" altLang="en-US" dirty="0" smtClean="0"/>
              <a:t>是一个完全随机的串，则</a:t>
            </a:r>
            <a:endParaRPr lang="zh-CN" altLang="en-US" dirty="0"/>
          </a:p>
        </p:txBody>
      </p:sp>
      <p:graphicFrame>
        <p:nvGraphicFramePr>
          <p:cNvPr id="52227" name="Object 3"/>
          <p:cNvGraphicFramePr>
            <a:graphicFrameLocks noChangeAspect="1"/>
          </p:cNvGraphicFramePr>
          <p:nvPr/>
        </p:nvGraphicFramePr>
        <p:xfrm>
          <a:off x="3428992" y="2071678"/>
          <a:ext cx="2643205" cy="847109"/>
        </p:xfrm>
        <a:graphic>
          <a:graphicData uri="http://schemas.openxmlformats.org/presentationml/2006/ole">
            <mc:AlternateContent xmlns:mc="http://schemas.openxmlformats.org/markup-compatibility/2006">
              <mc:Choice xmlns:v="urn:schemas-microsoft-com:vml" Requires="v">
                <p:oleObj spid="_x0000_s5520" name="Equation" r:id="rId3" imgW="1346040" imgH="431640" progId="Equation.DSMT4">
                  <p:embed/>
                </p:oleObj>
              </mc:Choice>
              <mc:Fallback>
                <p:oleObj name="Equation" r:id="rId3" imgW="1346040" imgH="4316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8992" y="2071678"/>
                        <a:ext cx="2643205" cy="8471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3"/>
          <p:cNvGraphicFramePr>
            <a:graphicFrameLocks noChangeAspect="1"/>
          </p:cNvGraphicFramePr>
          <p:nvPr>
            <p:extLst>
              <p:ext uri="{D42A27DB-BD31-4B8C-83A1-F6EECF244321}">
                <p14:modId xmlns:p14="http://schemas.microsoft.com/office/powerpoint/2010/main" val="2741387494"/>
              </p:ext>
            </p:extLst>
          </p:nvPr>
        </p:nvGraphicFramePr>
        <p:xfrm>
          <a:off x="2915816" y="4941168"/>
          <a:ext cx="3611560" cy="882666"/>
        </p:xfrm>
        <a:graphic>
          <a:graphicData uri="http://schemas.openxmlformats.org/presentationml/2006/ole">
            <mc:AlternateContent xmlns:mc="http://schemas.openxmlformats.org/markup-compatibility/2006">
              <mc:Choice xmlns:v="urn:schemas-microsoft-com:vml" Requires="v">
                <p:oleObj spid="_x0000_s5521" name="Equation" r:id="rId5" imgW="1917360" imgH="469800" progId="Equation.DSMT4">
                  <p:embed/>
                </p:oleObj>
              </mc:Choice>
              <mc:Fallback>
                <p:oleObj name="Equation" r:id="rId5" imgW="1917360" imgH="469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5816" y="4941168"/>
                        <a:ext cx="3611560" cy="8826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37</a:t>
            </a:fld>
            <a:endParaRPr lang="en-US" altLang="zh-CN" dirty="0"/>
          </a:p>
        </p:txBody>
      </p:sp>
      <p:sp>
        <p:nvSpPr>
          <p:cNvPr id="9" name="流程图: 可选过程 8">
            <a:hlinkClick r:id="rId7"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10" name="流程图: 可选过程 9">
            <a:hlinkClick r:id="rId8"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2. </a:t>
            </a:r>
            <a:r>
              <a:rPr lang="zh-CN" altLang="en-US" sz="1000" dirty="0" smtClean="0"/>
              <a:t>置换技术</a:t>
            </a:r>
            <a:endParaRPr lang="zh-CN" altLang="en-US" sz="1000" dirty="0"/>
          </a:p>
        </p:txBody>
      </p:sp>
      <p:sp>
        <p:nvSpPr>
          <p:cNvPr id="11" name="流程图: 可选过程 10">
            <a:hlinkClick r:id="rId9"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3. </a:t>
            </a:r>
            <a:r>
              <a:rPr lang="zh-CN" altLang="en-US" sz="1000" dirty="0" smtClean="0"/>
              <a:t>乘积密码</a:t>
            </a:r>
            <a:endParaRPr lang="zh-CN" altLang="en-US" sz="1000" dirty="0"/>
          </a:p>
        </p:txBody>
      </p:sp>
      <p:sp>
        <p:nvSpPr>
          <p:cNvPr id="12" name="流程图: 可选过程 11">
            <a:hlinkClick r:id="rId10"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14884650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若</a:t>
            </a:r>
            <a:r>
              <a:rPr lang="en-US" altLang="zh-CN" dirty="0" smtClean="0"/>
              <a:t>Y</a:t>
            </a:r>
            <a:r>
              <a:rPr lang="zh-CN" altLang="en-US" dirty="0" smtClean="0"/>
              <a:t>是通过</a:t>
            </a:r>
            <a:r>
              <a:rPr lang="en-US" altLang="zh-CN" dirty="0" err="1" smtClean="0">
                <a:latin typeface="+mn-lt"/>
              </a:rPr>
              <a:t>Vigenère</a:t>
            </a:r>
            <a:r>
              <a:rPr lang="zh-CN" altLang="en-US" dirty="0" smtClean="0"/>
              <a:t>密码获得的密文，把</a:t>
            </a:r>
            <a:r>
              <a:rPr lang="en-US" altLang="zh-CN" dirty="0" smtClean="0"/>
              <a:t>Y</a:t>
            </a:r>
            <a:r>
              <a:rPr lang="zh-CN" altLang="en-US" dirty="0" smtClean="0"/>
              <a:t>分成</a:t>
            </a:r>
            <a:r>
              <a:rPr lang="en-US" altLang="zh-CN" dirty="0" smtClean="0"/>
              <a:t>d</a:t>
            </a:r>
            <a:r>
              <a:rPr lang="zh-CN" altLang="en-US" dirty="0" smtClean="0"/>
              <a:t>个长为</a:t>
            </a:r>
            <a:r>
              <a:rPr lang="en-US" altLang="zh-CN" dirty="0" smtClean="0"/>
              <a:t>n/d</a:t>
            </a:r>
            <a:r>
              <a:rPr lang="zh-CN" altLang="en-US" dirty="0" smtClean="0"/>
              <a:t>的子串，记为</a:t>
            </a:r>
            <a:r>
              <a:rPr lang="en-US" altLang="zh-CN" dirty="0" smtClean="0"/>
              <a:t>Y</a:t>
            </a:r>
            <a:r>
              <a:rPr lang="en-US" altLang="zh-CN" baseline="-25000" dirty="0" smtClean="0"/>
              <a:t>1</a:t>
            </a:r>
            <a:r>
              <a:rPr lang="zh-CN" altLang="en-US" dirty="0" smtClean="0"/>
              <a:t>，</a:t>
            </a:r>
            <a:r>
              <a:rPr lang="en-US" altLang="zh-CN" dirty="0" smtClean="0"/>
              <a:t>Y</a:t>
            </a:r>
            <a:r>
              <a:rPr lang="en-US" altLang="zh-CN" baseline="-25000" dirty="0" smtClean="0"/>
              <a:t>2</a:t>
            </a:r>
            <a:r>
              <a:rPr lang="zh-CN" altLang="en-US" dirty="0" smtClean="0"/>
              <a:t>，</a:t>
            </a:r>
            <a:r>
              <a:rPr lang="en-US" altLang="zh-CN" dirty="0" smtClean="0"/>
              <a:t>…</a:t>
            </a:r>
            <a:r>
              <a:rPr lang="zh-CN" altLang="en-US" dirty="0" smtClean="0"/>
              <a:t>，</a:t>
            </a:r>
            <a:r>
              <a:rPr lang="en-US" altLang="zh-CN" dirty="0" smtClean="0"/>
              <a:t>Y</a:t>
            </a:r>
            <a:r>
              <a:rPr lang="en-US" altLang="zh-CN" baseline="-25000" dirty="0" smtClean="0"/>
              <a:t>d</a:t>
            </a:r>
            <a:r>
              <a:rPr lang="zh-CN" altLang="en-US" dirty="0" smtClean="0"/>
              <a:t>。</a:t>
            </a:r>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r>
              <a:rPr lang="zh-CN" altLang="en-US" dirty="0" smtClean="0"/>
              <a:t>如果</a:t>
            </a:r>
            <a:r>
              <a:rPr lang="en-US" altLang="zh-CN" dirty="0" smtClean="0"/>
              <a:t>d</a:t>
            </a:r>
            <a:r>
              <a:rPr lang="zh-CN" altLang="en-US" dirty="0" smtClean="0"/>
              <a:t>确为密钥长度，则每个</a:t>
            </a:r>
            <a:r>
              <a:rPr lang="en-US" altLang="zh-CN" dirty="0" smtClean="0"/>
              <a:t>Y</a:t>
            </a:r>
            <a:r>
              <a:rPr lang="en-US" altLang="zh-CN" baseline="-25000" dirty="0" smtClean="0"/>
              <a:t>i</a:t>
            </a:r>
            <a:r>
              <a:rPr lang="zh-CN" altLang="en-US" dirty="0" smtClean="0"/>
              <a:t>都是由同一个密钥加密得到的，有</a:t>
            </a:r>
            <a:r>
              <a:rPr lang="en-US" altLang="zh-CN" dirty="0" err="1" smtClean="0"/>
              <a:t>I</a:t>
            </a:r>
            <a:r>
              <a:rPr lang="en-US" altLang="zh-CN" baseline="-25000" dirty="0" err="1" smtClean="0"/>
              <a:t>c</a:t>
            </a:r>
            <a:r>
              <a:rPr lang="en-US" altLang="zh-CN" dirty="0" smtClean="0"/>
              <a:t>(Y</a:t>
            </a:r>
            <a:r>
              <a:rPr lang="en-US" altLang="zh-CN" baseline="-25000" dirty="0" smtClean="0"/>
              <a:t>i</a:t>
            </a:r>
            <a:r>
              <a:rPr lang="en-US" altLang="zh-CN" dirty="0" smtClean="0"/>
              <a:t>)≈0.065</a:t>
            </a:r>
          </a:p>
          <a:p>
            <a:pPr lvl="1"/>
            <a:r>
              <a:rPr lang="zh-CN" altLang="en-US" dirty="0" smtClean="0"/>
              <a:t>否则，</a:t>
            </a:r>
            <a:r>
              <a:rPr lang="en-US" altLang="zh-CN" dirty="0" smtClean="0"/>
              <a:t>Y</a:t>
            </a:r>
            <a:r>
              <a:rPr lang="en-US" altLang="zh-CN" baseline="-25000" dirty="0" smtClean="0"/>
              <a:t>i</a:t>
            </a:r>
            <a:r>
              <a:rPr lang="zh-CN" altLang="en-US" dirty="0" smtClean="0"/>
              <a:t>是由不同密钥加密得到，显得更随机些，有</a:t>
            </a:r>
            <a:r>
              <a:rPr lang="en-US" altLang="zh-CN" dirty="0" err="1" smtClean="0"/>
              <a:t>I</a:t>
            </a:r>
            <a:r>
              <a:rPr lang="en-US" altLang="zh-CN" baseline="-25000" dirty="0" err="1" smtClean="0"/>
              <a:t>c</a:t>
            </a:r>
            <a:r>
              <a:rPr lang="en-US" altLang="zh-CN" dirty="0" smtClean="0"/>
              <a:t>(Y</a:t>
            </a:r>
            <a:r>
              <a:rPr lang="en-US" altLang="zh-CN" baseline="-25000" dirty="0" smtClean="0"/>
              <a:t>i</a:t>
            </a:r>
            <a:r>
              <a:rPr lang="en-US" altLang="zh-CN" dirty="0" smtClean="0"/>
              <a:t>)≈0.038</a:t>
            </a:r>
            <a:endParaRPr lang="zh-CN" altLang="en-US" dirty="0"/>
          </a:p>
        </p:txBody>
      </p:sp>
      <p:graphicFrame>
        <p:nvGraphicFramePr>
          <p:cNvPr id="6" name="表格 5"/>
          <p:cNvGraphicFramePr>
            <a:graphicFrameLocks noGrp="1"/>
          </p:cNvGraphicFramePr>
          <p:nvPr>
            <p:extLst>
              <p:ext uri="{D42A27DB-BD31-4B8C-83A1-F6EECF244321}">
                <p14:modId xmlns:p14="http://schemas.microsoft.com/office/powerpoint/2010/main" val="1770621846"/>
              </p:ext>
            </p:extLst>
          </p:nvPr>
        </p:nvGraphicFramePr>
        <p:xfrm>
          <a:off x="3563888" y="2564904"/>
          <a:ext cx="2376487" cy="1584960"/>
        </p:xfrm>
        <a:graphic>
          <a:graphicData uri="http://schemas.openxmlformats.org/drawingml/2006/table">
            <a:tbl>
              <a:tblPr/>
              <a:tblGrid>
                <a:gridCol w="474662"/>
                <a:gridCol w="476250"/>
                <a:gridCol w="474663"/>
                <a:gridCol w="474662"/>
                <a:gridCol w="476250"/>
              </a:tblGrid>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70C0"/>
                          </a:solidFill>
                          <a:effectLst/>
                          <a:latin typeface="Calibri" pitchFamily="34" charset="0"/>
                          <a:cs typeface="Arial" pitchFamily="34" charset="0"/>
                        </a:rPr>
                        <a:t>Y</a:t>
                      </a:r>
                      <a:r>
                        <a:rPr kumimoji="0" lang="en-US" sz="2000" b="1" i="0" u="none" strike="noStrike" cap="none" normalizeH="0" baseline="-25000" dirty="0" smtClean="0">
                          <a:ln>
                            <a:noFill/>
                          </a:ln>
                          <a:solidFill>
                            <a:srgbClr val="0070C0"/>
                          </a:solidFill>
                          <a:effectLst/>
                          <a:latin typeface="Calibri" pitchFamily="34" charset="0"/>
                          <a:cs typeface="Arial" pitchFamily="34" charset="0"/>
                        </a:rPr>
                        <a:t>1</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smtClean="0">
                          <a:ln>
                            <a:noFill/>
                          </a:ln>
                          <a:solidFill>
                            <a:srgbClr val="0070C0"/>
                          </a:solidFill>
                          <a:effectLst/>
                          <a:latin typeface="Calibri" pitchFamily="34" charset="0"/>
                          <a:cs typeface="Arial" pitchFamily="34" charset="0"/>
                        </a:rPr>
                        <a:t>Y</a:t>
                      </a:r>
                      <a:r>
                        <a:rPr kumimoji="0" lang="en-US" sz="2000" b="1" i="0" u="none" strike="noStrike" cap="none" normalizeH="0" baseline="-25000" smtClean="0">
                          <a:ln>
                            <a:noFill/>
                          </a:ln>
                          <a:solidFill>
                            <a:srgbClr val="0070C0"/>
                          </a:solidFill>
                          <a:effectLst/>
                          <a:latin typeface="Calibri" pitchFamily="34" charset="0"/>
                          <a:cs typeface="Arial"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smtClean="0">
                          <a:ln>
                            <a:noFill/>
                          </a:ln>
                          <a:solidFill>
                            <a:srgbClr val="0070C0"/>
                          </a:solidFill>
                          <a:effectLst/>
                          <a:latin typeface="Calibri" pitchFamily="34" charset="0"/>
                          <a:cs typeface="Arial" pitchFamily="34" charset="0"/>
                        </a:rPr>
                        <a:t>Y</a:t>
                      </a:r>
                      <a:r>
                        <a:rPr kumimoji="0" lang="en-US" sz="2000" b="1" i="0" u="none" strike="noStrike" cap="none" normalizeH="0" baseline="-25000" smtClean="0">
                          <a:ln>
                            <a:noFill/>
                          </a:ln>
                          <a:solidFill>
                            <a:srgbClr val="0070C0"/>
                          </a:solidFill>
                          <a:effectLst/>
                          <a:latin typeface="Calibri" pitchFamily="34" charset="0"/>
                          <a:cs typeface="Arial"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smtClean="0">
                          <a:ln>
                            <a:noFill/>
                          </a:ln>
                          <a:solidFill>
                            <a:srgbClr val="0070C0"/>
                          </a:solidFill>
                          <a:effectLst/>
                          <a:latin typeface="Calibri" pitchFamily="34" charset="0"/>
                          <a:cs typeface="Arial"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smtClean="0">
                          <a:ln>
                            <a:noFill/>
                          </a:ln>
                          <a:solidFill>
                            <a:srgbClr val="0070C0"/>
                          </a:solidFill>
                          <a:effectLst/>
                          <a:latin typeface="Calibri" pitchFamily="34" charset="0"/>
                          <a:cs typeface="Arial" pitchFamily="34" charset="0"/>
                        </a:rPr>
                        <a:t>Y</a:t>
                      </a:r>
                      <a:r>
                        <a:rPr kumimoji="0" lang="en-US" sz="2000" b="1" i="0" u="none" strike="noStrike" cap="none" normalizeH="0" baseline="-25000" smtClean="0">
                          <a:ln>
                            <a:noFill/>
                          </a:ln>
                          <a:solidFill>
                            <a:srgbClr val="0070C0"/>
                          </a:solidFill>
                          <a:effectLst/>
                          <a:latin typeface="Calibri" pitchFamily="34" charset="0"/>
                          <a:cs typeface="Arial" pitchFamily="34" charset="0"/>
                        </a:rPr>
                        <a:t>d</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r>
              <a:tr h="2778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Calibri" pitchFamily="34" charset="0"/>
                          <a:cs typeface="Arial" pitchFamily="34" charset="0"/>
                        </a:rPr>
                        <a:t>*</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Calibri" pitchFamily="34" charset="0"/>
                          <a:cs typeface="Arial"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Calibri" pitchFamily="34" charset="0"/>
                          <a:cs typeface="Arial"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Calibri" pitchFamily="34" charset="0"/>
                          <a:cs typeface="Arial"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Calibri" pitchFamily="34" charset="0"/>
                          <a:cs typeface="Arial" pitchFamily="34" charset="0"/>
                        </a:rPr>
                        <a:t>*</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r>
              <a:tr h="2714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Calibri" pitchFamily="34" charset="0"/>
                          <a:cs typeface="Arial" pitchFamily="34" charset="0"/>
                        </a:rPr>
                        <a:t>*</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Calibri" pitchFamily="34" charset="0"/>
                          <a:cs typeface="Arial"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Calibri" pitchFamily="34" charset="0"/>
                          <a:cs typeface="Arial"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Calibri" pitchFamily="34" charset="0"/>
                          <a:cs typeface="Arial"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Calibri" pitchFamily="34" charset="0"/>
                          <a:cs typeface="Arial" pitchFamily="34" charset="0"/>
                        </a:rPr>
                        <a:t>*</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Calibri" pitchFamily="34" charset="0"/>
                          <a:cs typeface="Arial" pitchFamily="34" charset="0"/>
                        </a:rPr>
                        <a:t>*</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Calibri" pitchFamily="34" charset="0"/>
                          <a:cs typeface="Arial"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Calibri" pitchFamily="34" charset="0"/>
                          <a:cs typeface="Arial"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Calibri" pitchFamily="34" charset="0"/>
                          <a:cs typeface="Arial"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Calibri" pitchFamily="34" charset="0"/>
                          <a:cs typeface="Arial" pitchFamily="34" charset="0"/>
                        </a:rPr>
                        <a:t>*</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r>
            </a:tbl>
          </a:graphicData>
        </a:graphic>
      </p:graphicFrame>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38</a:t>
            </a:fld>
            <a:endParaRPr lang="en-US" altLang="zh-CN" dirty="0"/>
          </a:p>
        </p:txBody>
      </p:sp>
      <p:sp>
        <p:nvSpPr>
          <p:cNvPr id="8" name="流程图: 可选过程 7">
            <a:hlinkClick r:id="rId2"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9" name="流程图: 可选过程 8">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2. </a:t>
            </a:r>
            <a:r>
              <a:rPr lang="zh-CN" altLang="en-US" sz="1000" dirty="0" smtClean="0"/>
              <a:t>置换技术</a:t>
            </a:r>
            <a:endParaRPr lang="zh-CN" altLang="en-US" sz="1000" dirty="0"/>
          </a:p>
        </p:txBody>
      </p:sp>
      <p:sp>
        <p:nvSpPr>
          <p:cNvPr id="10" name="流程图: 可选过程 9">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3. </a:t>
            </a:r>
            <a:r>
              <a:rPr lang="zh-CN" altLang="en-US" sz="1000" dirty="0" smtClean="0"/>
              <a:t>乘积密码</a:t>
            </a:r>
            <a:endParaRPr lang="zh-CN" altLang="en-US" sz="1000" dirty="0"/>
          </a:p>
        </p:txBody>
      </p:sp>
      <p:sp>
        <p:nvSpPr>
          <p:cNvPr id="11" name="流程图: 可选过程 10">
            <a:hlinkClick r:id="rId5"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307199664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lnSpcReduction="10000"/>
          </a:bodyPr>
          <a:lstStyle/>
          <a:p>
            <a:r>
              <a:rPr lang="zh-CN" altLang="en-US" dirty="0" smtClean="0"/>
              <a:t>例：一段</a:t>
            </a:r>
            <a:r>
              <a:rPr lang="en-US" altLang="zh-CN" dirty="0" err="1" smtClean="0">
                <a:latin typeface="+mn-lt"/>
              </a:rPr>
              <a:t>Vigenère</a:t>
            </a:r>
            <a:r>
              <a:rPr lang="zh-CN" altLang="en-US" dirty="0" smtClean="0"/>
              <a:t>密码加密的密文：</a:t>
            </a:r>
            <a:endParaRPr lang="en-US" altLang="zh-CN" dirty="0" smtClean="0"/>
          </a:p>
          <a:p>
            <a:pPr lvl="1">
              <a:buNone/>
            </a:pPr>
            <a:endParaRPr lang="en-US" altLang="zh-CN" sz="1800" dirty="0" smtClean="0">
              <a:solidFill>
                <a:srgbClr val="FF0000"/>
              </a:solidFill>
              <a:latin typeface="+mn-ea"/>
              <a:ea typeface="+mn-ea"/>
            </a:endParaRPr>
          </a:p>
          <a:p>
            <a:pPr lvl="1">
              <a:buNone/>
            </a:pPr>
            <a:r>
              <a:rPr lang="en-US" altLang="zh-CN" sz="1800" dirty="0" smtClean="0">
                <a:latin typeface="+mn-ea"/>
                <a:ea typeface="+mn-ea"/>
              </a:rPr>
              <a:t>CHREEVOAHM AERATBIAXX WTNXBEEOPH BSBQMQEQER BWRVXUOAKX AOSXXWEAHB</a:t>
            </a:r>
          </a:p>
          <a:p>
            <a:pPr lvl="1">
              <a:buNone/>
            </a:pPr>
            <a:r>
              <a:rPr lang="en-US" altLang="zh-CN" sz="1800" dirty="0" smtClean="0">
                <a:latin typeface="+mn-ea"/>
                <a:ea typeface="+mn-ea"/>
              </a:rPr>
              <a:t>WQIMMQMNKG RFVGXWTRZX WIAXLXFPSK AUTEMNDCMG TSXMXBTUIA DNGMGPSREL</a:t>
            </a:r>
          </a:p>
          <a:p>
            <a:pPr lvl="1">
              <a:buNone/>
            </a:pPr>
            <a:r>
              <a:rPr lang="en-US" altLang="zh-CN" sz="1800" dirty="0" smtClean="0">
                <a:latin typeface="+mn-ea"/>
                <a:ea typeface="+mn-ea"/>
              </a:rPr>
              <a:t>XNJELXVRVP RTULHDNQWT WDTYGBPHXT FALJHASVBF XNGLLCHRZB WELEKMSJIK</a:t>
            </a:r>
          </a:p>
          <a:p>
            <a:pPr lvl="1">
              <a:buNone/>
            </a:pPr>
            <a:r>
              <a:rPr lang="en-US" altLang="zh-CN" sz="1800" dirty="0" smtClean="0">
                <a:latin typeface="+mn-ea"/>
                <a:ea typeface="+mn-ea"/>
              </a:rPr>
              <a:t>NBHWRJGNMG JSGLXFEYPH AGNRBIEQJT AMRVLCRREM NDGLXRRIMG NSNRWCHRQH</a:t>
            </a:r>
          </a:p>
          <a:p>
            <a:pPr lvl="1">
              <a:buNone/>
            </a:pPr>
            <a:r>
              <a:rPr lang="en-US" altLang="zh-CN" sz="1800" dirty="0" smtClean="0">
                <a:latin typeface="+mn-ea"/>
                <a:ea typeface="+mn-ea"/>
              </a:rPr>
              <a:t>AEYEVTAQEB BIPEEWEVKA KOEWADREMX MTBHHCHRTK DNVRICHRCL QOHPWQAIIW</a:t>
            </a:r>
          </a:p>
          <a:p>
            <a:pPr lvl="1">
              <a:buNone/>
            </a:pPr>
            <a:r>
              <a:rPr lang="en-US" altLang="zh-CN" sz="1800" dirty="0" smtClean="0">
                <a:latin typeface="+mn-ea"/>
                <a:ea typeface="+mn-ea"/>
              </a:rPr>
              <a:t>XNRMGWOIIF KEE</a:t>
            </a:r>
            <a:endParaRPr lang="en-US" altLang="zh-CN" dirty="0" smtClean="0"/>
          </a:p>
          <a:p>
            <a:pPr lvl="1"/>
            <a:endParaRPr lang="en-US" altLang="zh-CN" sz="2000" dirty="0" smtClean="0"/>
          </a:p>
          <a:p>
            <a:pPr lvl="1"/>
            <a:r>
              <a:rPr lang="zh-CN" altLang="en-US" sz="2000" dirty="0" smtClean="0"/>
              <a:t>用重合指数法：</a:t>
            </a:r>
            <a:endParaRPr lang="en-US" altLang="zh-CN" sz="2000" dirty="0" smtClean="0"/>
          </a:p>
          <a:p>
            <a:pPr lvl="2"/>
            <a:r>
              <a:rPr lang="en-US" altLang="zh-CN" dirty="0" smtClean="0"/>
              <a:t>d=1</a:t>
            </a:r>
            <a:r>
              <a:rPr lang="zh-CN" altLang="en-US" dirty="0" smtClean="0"/>
              <a:t>时，</a:t>
            </a:r>
            <a:r>
              <a:rPr lang="en-US" altLang="zh-CN" dirty="0" smtClean="0"/>
              <a:t>0.045</a:t>
            </a:r>
          </a:p>
          <a:p>
            <a:pPr lvl="2"/>
            <a:r>
              <a:rPr lang="en-US" altLang="zh-CN" dirty="0" smtClean="0"/>
              <a:t>d=2</a:t>
            </a:r>
            <a:r>
              <a:rPr lang="zh-CN" altLang="en-US" dirty="0" smtClean="0"/>
              <a:t>时，</a:t>
            </a:r>
            <a:r>
              <a:rPr lang="en-US" altLang="zh-CN" dirty="0" smtClean="0"/>
              <a:t>0.046,0.041</a:t>
            </a:r>
          </a:p>
          <a:p>
            <a:pPr lvl="2"/>
            <a:r>
              <a:rPr lang="en-US" altLang="zh-CN" dirty="0" smtClean="0"/>
              <a:t>d=3</a:t>
            </a:r>
            <a:r>
              <a:rPr lang="zh-CN" altLang="en-US" dirty="0" smtClean="0"/>
              <a:t>时，</a:t>
            </a:r>
            <a:r>
              <a:rPr lang="en-US" altLang="zh-CN" dirty="0" smtClean="0"/>
              <a:t>0.043,0.050,0.047</a:t>
            </a:r>
          </a:p>
          <a:p>
            <a:pPr lvl="2"/>
            <a:r>
              <a:rPr lang="en-US" altLang="zh-CN" dirty="0" smtClean="0"/>
              <a:t>d=4</a:t>
            </a:r>
            <a:r>
              <a:rPr lang="zh-CN" altLang="en-US" dirty="0" smtClean="0"/>
              <a:t>时，</a:t>
            </a:r>
            <a:r>
              <a:rPr lang="en-US" altLang="zh-CN" dirty="0" smtClean="0"/>
              <a:t>0.042,0.039,0.046,0.040</a:t>
            </a:r>
          </a:p>
          <a:p>
            <a:pPr lvl="2"/>
            <a:r>
              <a:rPr lang="en-US" altLang="zh-CN" dirty="0" smtClean="0"/>
              <a:t>d=5</a:t>
            </a:r>
            <a:r>
              <a:rPr lang="zh-CN" altLang="en-US" dirty="0" smtClean="0"/>
              <a:t>时，</a:t>
            </a:r>
            <a:r>
              <a:rPr lang="en-US" altLang="zh-CN" dirty="0" smtClean="0"/>
              <a:t>0.063,0.068,0.069,0.061,0.072</a:t>
            </a: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39</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2. </a:t>
            </a:r>
            <a:r>
              <a:rPr lang="zh-CN" altLang="en-US" sz="1000" dirty="0" smtClean="0"/>
              <a:t>置换技术</a:t>
            </a:r>
            <a:endParaRPr lang="zh-CN" altLang="en-US" sz="1000" dirty="0"/>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3. </a:t>
            </a:r>
            <a:r>
              <a:rPr lang="zh-CN" altLang="en-US" sz="1000" dirty="0" smtClean="0"/>
              <a:t>乘积密码</a:t>
            </a:r>
            <a:endParaRPr lang="zh-CN" altLang="en-US" sz="1000" dirty="0"/>
          </a:p>
        </p:txBody>
      </p:sp>
      <p:sp>
        <p:nvSpPr>
          <p:cNvPr id="10" name="流程图: 可选过程 9">
            <a:hlinkClick r:id="rId5"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37265947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经典加密技术</a:t>
            </a:r>
            <a:endParaRPr lang="zh-CN" altLang="en-US" dirty="0"/>
          </a:p>
        </p:txBody>
      </p:sp>
      <p:sp>
        <p:nvSpPr>
          <p:cNvPr id="3" name="内容占位符 2"/>
          <p:cNvSpPr>
            <a:spLocks noGrp="1"/>
          </p:cNvSpPr>
          <p:nvPr>
            <p:ph idx="1"/>
          </p:nvPr>
        </p:nvSpPr>
        <p:spPr/>
        <p:txBody>
          <a:bodyPr>
            <a:normAutofit fontScale="92500" lnSpcReduction="20000"/>
          </a:bodyPr>
          <a:lstStyle/>
          <a:p>
            <a:r>
              <a:rPr lang="zh-CN" altLang="en-US" dirty="0" smtClean="0">
                <a:solidFill>
                  <a:srgbClr val="FF0000"/>
                </a:solidFill>
              </a:rPr>
              <a:t>代换（</a:t>
            </a:r>
            <a:r>
              <a:rPr lang="en-US" altLang="zh-CN" dirty="0" smtClean="0">
                <a:solidFill>
                  <a:srgbClr val="FF0000"/>
                </a:solidFill>
              </a:rPr>
              <a:t>Substitution</a:t>
            </a:r>
            <a:r>
              <a:rPr lang="zh-CN" altLang="en-US" dirty="0" smtClean="0">
                <a:solidFill>
                  <a:srgbClr val="FF0000"/>
                </a:solidFill>
              </a:rPr>
              <a:t>）</a:t>
            </a:r>
            <a:endParaRPr lang="en-US" altLang="zh-CN" dirty="0" smtClean="0">
              <a:solidFill>
                <a:srgbClr val="FF0000"/>
              </a:solidFill>
            </a:endParaRPr>
          </a:p>
          <a:p>
            <a:pPr lvl="1"/>
            <a:r>
              <a:rPr lang="zh-CN" altLang="en-US" dirty="0" smtClean="0"/>
              <a:t>明文内容的表示形式改变，内容元素之间相对位置不变</a:t>
            </a:r>
            <a:endParaRPr lang="en-US" altLang="zh-CN" dirty="0" smtClean="0"/>
          </a:p>
          <a:p>
            <a:pPr lvl="1"/>
            <a:r>
              <a:rPr lang="zh-CN" altLang="en-US" dirty="0" smtClean="0"/>
              <a:t>明文字母用密文中对应字母代替</a:t>
            </a:r>
            <a:endParaRPr lang="en-US" altLang="zh-CN" dirty="0" smtClean="0"/>
          </a:p>
          <a:p>
            <a:pPr lvl="1"/>
            <a:endParaRPr lang="en-US" altLang="zh-CN" dirty="0" smtClean="0"/>
          </a:p>
          <a:p>
            <a:r>
              <a:rPr lang="zh-CN" altLang="en-US" dirty="0" smtClean="0">
                <a:solidFill>
                  <a:srgbClr val="FF0000"/>
                </a:solidFill>
              </a:rPr>
              <a:t>置换（</a:t>
            </a:r>
            <a:r>
              <a:rPr lang="en-US" altLang="zh-CN" dirty="0" smtClean="0">
                <a:solidFill>
                  <a:srgbClr val="FF0000"/>
                </a:solidFill>
              </a:rPr>
              <a:t>Transposition</a:t>
            </a:r>
            <a:r>
              <a:rPr lang="zh-CN" altLang="en-US" dirty="0" smtClean="0">
                <a:solidFill>
                  <a:srgbClr val="FF0000"/>
                </a:solidFill>
              </a:rPr>
              <a:t> </a:t>
            </a:r>
            <a:r>
              <a:rPr lang="en-US" altLang="zh-CN" dirty="0" smtClean="0">
                <a:solidFill>
                  <a:srgbClr val="FF0000"/>
                </a:solidFill>
              </a:rPr>
              <a:t>or Permutation</a:t>
            </a:r>
            <a:r>
              <a:rPr lang="zh-CN" altLang="en-US" dirty="0" smtClean="0">
                <a:solidFill>
                  <a:srgbClr val="FF0000"/>
                </a:solidFill>
              </a:rPr>
              <a:t>）</a:t>
            </a:r>
            <a:endParaRPr lang="en-US" altLang="zh-CN" dirty="0" smtClean="0">
              <a:solidFill>
                <a:srgbClr val="FF0000"/>
              </a:solidFill>
            </a:endParaRPr>
          </a:p>
          <a:p>
            <a:pPr lvl="1"/>
            <a:r>
              <a:rPr lang="zh-CN" altLang="en-US" dirty="0" smtClean="0"/>
              <a:t>明文内容元素的相对位置改变，内容的表示形式不变</a:t>
            </a:r>
            <a:endParaRPr lang="en-US" altLang="zh-CN" dirty="0" smtClean="0"/>
          </a:p>
          <a:p>
            <a:pPr lvl="1"/>
            <a:endParaRPr lang="en-US" altLang="zh-CN" dirty="0" smtClean="0"/>
          </a:p>
          <a:p>
            <a:r>
              <a:rPr lang="zh-CN" altLang="en-US" dirty="0" smtClean="0">
                <a:solidFill>
                  <a:srgbClr val="FF0000"/>
                </a:solidFill>
              </a:rPr>
              <a:t>乘积密码（</a:t>
            </a:r>
            <a:r>
              <a:rPr lang="en-US" altLang="zh-CN" dirty="0" smtClean="0">
                <a:solidFill>
                  <a:srgbClr val="FF0000"/>
                </a:solidFill>
              </a:rPr>
              <a:t>Product Ciphers</a:t>
            </a:r>
            <a:r>
              <a:rPr lang="zh-CN" altLang="en-US" dirty="0" smtClean="0">
                <a:solidFill>
                  <a:srgbClr val="FF0000"/>
                </a:solidFill>
              </a:rPr>
              <a:t>）</a:t>
            </a:r>
            <a:endParaRPr lang="en-US" altLang="zh-CN" dirty="0" smtClean="0">
              <a:solidFill>
                <a:srgbClr val="FF0000"/>
              </a:solidFill>
            </a:endParaRPr>
          </a:p>
          <a:p>
            <a:pPr lvl="1"/>
            <a:r>
              <a:rPr lang="zh-CN" altLang="en-US" dirty="0" smtClean="0"/>
              <a:t>多个加密技术的叠加</a:t>
            </a:r>
            <a:endParaRPr lang="en-US" altLang="zh-CN" dirty="0" smtClean="0"/>
          </a:p>
          <a:p>
            <a:endParaRPr lang="en-US" altLang="zh-CN" dirty="0" smtClean="0"/>
          </a:p>
          <a:p>
            <a:r>
              <a:rPr lang="zh-CN" altLang="en-US" dirty="0" smtClean="0"/>
              <a:t>几个习惯</a:t>
            </a:r>
            <a:r>
              <a:rPr lang="zh-CN" altLang="en-US" dirty="0"/>
              <a:t>约定</a:t>
            </a:r>
            <a:r>
              <a:rPr lang="zh-CN" altLang="en-US" dirty="0" smtClean="0"/>
              <a:t>：</a:t>
            </a:r>
            <a:endParaRPr lang="en-US" altLang="zh-CN" dirty="0" smtClean="0"/>
          </a:p>
          <a:p>
            <a:pPr lvl="1"/>
            <a:r>
              <a:rPr lang="zh-CN" altLang="en-US" dirty="0"/>
              <a:t>为便于区分，约定小写字母表示明文，大写字母表示密文</a:t>
            </a:r>
            <a:endParaRPr lang="en-US" altLang="zh-CN" dirty="0"/>
          </a:p>
          <a:p>
            <a:pPr lvl="1"/>
            <a:r>
              <a:rPr lang="zh-CN" altLang="en-US" dirty="0" smtClean="0"/>
              <a:t>加密时通常舍弃标点、空格（普通文本中</a:t>
            </a:r>
            <a:r>
              <a:rPr lang="en-US" altLang="zh-CN" dirty="0" smtClean="0"/>
              <a:t>17%-18%</a:t>
            </a:r>
            <a:r>
              <a:rPr lang="zh-CN" altLang="en-US" dirty="0" smtClean="0"/>
              <a:t>是空格，频率太高，会泄露信息）</a:t>
            </a:r>
            <a:endParaRPr lang="en-US" altLang="zh-CN"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4</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lvl="0"/>
            <a:r>
              <a:rPr lang="en-US" altLang="zh-CN" sz="1000" dirty="0" smtClean="0"/>
              <a:t>1. </a:t>
            </a:r>
            <a:r>
              <a:rPr lang="zh-CN" altLang="en-US" sz="1000" dirty="0" smtClean="0">
                <a:latin typeface="楷体" pitchFamily="49" charset="-122"/>
                <a:ea typeface="楷体" pitchFamily="49" charset="-122"/>
              </a:rPr>
              <a:t>代换</a:t>
            </a:r>
            <a:r>
              <a:rPr lang="zh-CN" altLang="en-US" sz="1000" dirty="0">
                <a:latin typeface="楷体" pitchFamily="49" charset="-122"/>
                <a:ea typeface="楷体" pitchFamily="49" charset="-122"/>
              </a:rPr>
              <a:t>技术</a:t>
            </a:r>
            <a:endParaRPr lang="en-US" altLang="zh-CN" sz="1000" dirty="0">
              <a:latin typeface="楷体" pitchFamily="49" charset="-122"/>
              <a:ea typeface="楷体" pitchFamily="49" charset="-122"/>
            </a:endParaRPr>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2. </a:t>
            </a:r>
            <a:r>
              <a:rPr lang="zh-CN" altLang="en-US" sz="1000" dirty="0" smtClean="0">
                <a:latin typeface="楷体" pitchFamily="49" charset="-122"/>
                <a:ea typeface="楷体" pitchFamily="49" charset="-122"/>
              </a:rPr>
              <a:t>置换</a:t>
            </a:r>
            <a:r>
              <a:rPr lang="zh-CN" altLang="en-US" sz="1000" dirty="0">
                <a:latin typeface="楷体" pitchFamily="49" charset="-122"/>
                <a:ea typeface="楷体" pitchFamily="49" charset="-122"/>
              </a:rPr>
              <a:t>技术</a:t>
            </a:r>
            <a:endParaRPr lang="en-US" altLang="zh-CN" sz="1000" dirty="0">
              <a:latin typeface="楷体" pitchFamily="49" charset="-122"/>
              <a:ea typeface="楷体" pitchFamily="49" charset="-122"/>
            </a:endParaRPr>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3. </a:t>
            </a:r>
            <a:r>
              <a:rPr lang="zh-CN" altLang="en-US" sz="1000" dirty="0" smtClean="0">
                <a:latin typeface="楷体" pitchFamily="49" charset="-122"/>
                <a:ea typeface="楷体" pitchFamily="49" charset="-122"/>
              </a:rPr>
              <a:t>乘积</a:t>
            </a:r>
            <a:r>
              <a:rPr lang="zh-CN" altLang="en-US" sz="1000" dirty="0">
                <a:latin typeface="楷体" pitchFamily="49" charset="-122"/>
                <a:ea typeface="楷体" pitchFamily="49" charset="-122"/>
              </a:rPr>
              <a:t>密码</a:t>
            </a:r>
            <a:endParaRPr lang="en-US" altLang="zh-CN" sz="1000" dirty="0">
              <a:latin typeface="楷体" pitchFamily="49" charset="-122"/>
              <a:ea typeface="楷体" pitchFamily="49" charset="-122"/>
            </a:endParaRPr>
          </a:p>
        </p:txBody>
      </p:sp>
      <p:sp>
        <p:nvSpPr>
          <p:cNvPr id="10" name="流程图: 可选过程 9">
            <a:hlinkClick r:id="rId5" action="ppaction://hlinksldjump"/>
          </p:cNvPr>
          <p:cNvSpPr/>
          <p:nvPr/>
        </p:nvSpPr>
        <p:spPr>
          <a:xfrm>
            <a:off x="4298455"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lvl="0"/>
            <a:r>
              <a:rPr lang="en-US" altLang="zh-CN" sz="1000" dirty="0" smtClean="0"/>
              <a:t>4. </a:t>
            </a:r>
            <a:r>
              <a:rPr lang="zh-CN" altLang="en-US" sz="1000" dirty="0" smtClean="0">
                <a:latin typeface="楷体" pitchFamily="49" charset="-122"/>
                <a:ea typeface="楷体" pitchFamily="49" charset="-122"/>
              </a:rPr>
              <a:t>信息</a:t>
            </a:r>
            <a:r>
              <a:rPr lang="zh-CN" altLang="en-US" sz="1000" dirty="0">
                <a:latin typeface="楷体" pitchFamily="49" charset="-122"/>
                <a:ea typeface="楷体" pitchFamily="49" charset="-122"/>
              </a:rPr>
              <a:t>隐藏技术</a:t>
            </a:r>
          </a:p>
        </p:txBody>
      </p:sp>
    </p:spTree>
    <p:extLst>
      <p:ext uri="{BB962C8B-B14F-4D97-AF65-F5344CB8AC3E}">
        <p14:creationId xmlns:p14="http://schemas.microsoft.com/office/powerpoint/2010/main" val="389320365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3600" dirty="0" smtClean="0"/>
              <a:t>重合互指数</a:t>
            </a:r>
            <a:r>
              <a:rPr lang="en-US" altLang="zh-CN" sz="3600" dirty="0" smtClean="0"/>
              <a:t>(Mutual Index of Coincidence)</a:t>
            </a:r>
            <a:endParaRPr lang="zh-CN" altLang="en-US" sz="3600" dirty="0"/>
          </a:p>
        </p:txBody>
      </p:sp>
      <p:sp>
        <p:nvSpPr>
          <p:cNvPr id="3" name="内容占位符 2"/>
          <p:cNvSpPr>
            <a:spLocks noGrp="1"/>
          </p:cNvSpPr>
          <p:nvPr>
            <p:ph idx="1"/>
          </p:nvPr>
        </p:nvSpPr>
        <p:spPr/>
        <p:txBody>
          <a:bodyPr/>
          <a:lstStyle/>
          <a:p>
            <a:r>
              <a:rPr lang="zh-CN" altLang="en-US" dirty="0" smtClean="0"/>
              <a:t>用于确定密钥字</a:t>
            </a:r>
            <a:endParaRPr lang="en-US" altLang="zh-CN" dirty="0" smtClean="0"/>
          </a:p>
          <a:p>
            <a:r>
              <a:rPr lang="zh-CN" altLang="en-US" dirty="0" smtClean="0">
                <a:solidFill>
                  <a:srgbClr val="FF0000"/>
                </a:solidFill>
              </a:rPr>
              <a:t>定义：</a:t>
            </a:r>
            <a:r>
              <a:rPr lang="zh-CN" altLang="en-US" dirty="0" smtClean="0"/>
              <a:t>设</a:t>
            </a:r>
            <a:r>
              <a:rPr lang="en-US" altLang="zh-CN" dirty="0" smtClean="0"/>
              <a:t>x=x</a:t>
            </a:r>
            <a:r>
              <a:rPr lang="en-US" altLang="zh-CN" baseline="-25000" dirty="0" smtClean="0"/>
              <a:t>1</a:t>
            </a:r>
            <a:r>
              <a:rPr lang="en-US" altLang="zh-CN" dirty="0" smtClean="0"/>
              <a:t>x</a:t>
            </a:r>
            <a:r>
              <a:rPr lang="en-US" altLang="zh-CN" baseline="-25000" dirty="0" smtClean="0"/>
              <a:t>2</a:t>
            </a:r>
            <a:r>
              <a:rPr lang="en-US" altLang="zh-CN" dirty="0" smtClean="0"/>
              <a:t>…</a:t>
            </a:r>
            <a:r>
              <a:rPr lang="en-US" altLang="zh-CN" dirty="0" err="1" smtClean="0"/>
              <a:t>x</a:t>
            </a:r>
            <a:r>
              <a:rPr lang="en-US" altLang="zh-CN" baseline="-25000" dirty="0" err="1" smtClean="0"/>
              <a:t>n</a:t>
            </a:r>
            <a:r>
              <a:rPr lang="zh-CN" altLang="en-US" dirty="0" smtClean="0"/>
              <a:t>和</a:t>
            </a:r>
            <a:r>
              <a:rPr lang="en-US" altLang="zh-CN" dirty="0" smtClean="0"/>
              <a:t>y=y</a:t>
            </a:r>
            <a:r>
              <a:rPr lang="en-US" altLang="zh-CN" baseline="-25000" dirty="0" smtClean="0"/>
              <a:t>1</a:t>
            </a:r>
            <a:r>
              <a:rPr lang="en-US" altLang="zh-CN" dirty="0" smtClean="0"/>
              <a:t>y</a:t>
            </a:r>
            <a:r>
              <a:rPr lang="en-US" altLang="zh-CN" baseline="-25000" dirty="0" smtClean="0"/>
              <a:t>2</a:t>
            </a:r>
            <a:r>
              <a:rPr lang="en-US" altLang="zh-CN" dirty="0" smtClean="0"/>
              <a:t>…</a:t>
            </a:r>
            <a:r>
              <a:rPr lang="en-US" altLang="zh-CN" dirty="0" err="1" smtClean="0"/>
              <a:t>y</a:t>
            </a:r>
            <a:r>
              <a:rPr lang="en-US" altLang="zh-CN" baseline="-25000" dirty="0" err="1" smtClean="0"/>
              <a:t>n</a:t>
            </a:r>
            <a:r>
              <a:rPr lang="en-US" altLang="zh-CN" baseline="-25000" dirty="0" smtClean="0"/>
              <a:t>'</a:t>
            </a:r>
            <a:r>
              <a:rPr lang="zh-CN" altLang="en-US" dirty="0" smtClean="0"/>
              <a:t>是长为</a:t>
            </a:r>
            <a:r>
              <a:rPr lang="en-US" altLang="zh-CN" dirty="0" smtClean="0"/>
              <a:t>n</a:t>
            </a:r>
            <a:r>
              <a:rPr lang="zh-CN" altLang="en-US" dirty="0" smtClean="0"/>
              <a:t>和</a:t>
            </a:r>
            <a:r>
              <a:rPr lang="en-US" altLang="zh-CN" dirty="0" smtClean="0"/>
              <a:t>n'</a:t>
            </a:r>
            <a:r>
              <a:rPr lang="zh-CN" altLang="en-US" dirty="0" smtClean="0"/>
              <a:t>的字母串，</a:t>
            </a:r>
            <a:r>
              <a:rPr lang="en-US" altLang="zh-CN" dirty="0" smtClean="0"/>
              <a:t>x</a:t>
            </a:r>
            <a:r>
              <a:rPr lang="zh-CN" altLang="en-US" dirty="0" smtClean="0"/>
              <a:t>和</a:t>
            </a:r>
            <a:r>
              <a:rPr lang="en-US" altLang="zh-CN" dirty="0" smtClean="0"/>
              <a:t>y</a:t>
            </a:r>
            <a:r>
              <a:rPr lang="zh-CN" altLang="en-US" dirty="0" smtClean="0"/>
              <a:t>的重合互指数定义为</a:t>
            </a:r>
            <a:r>
              <a:rPr lang="en-US" altLang="zh-CN" dirty="0" smtClean="0"/>
              <a:t>x</a:t>
            </a:r>
            <a:r>
              <a:rPr lang="zh-CN" altLang="en-US" dirty="0" smtClean="0"/>
              <a:t>的一个随机元素等于</a:t>
            </a:r>
            <a:r>
              <a:rPr lang="en-US" altLang="zh-CN" dirty="0" smtClean="0"/>
              <a:t>y</a:t>
            </a:r>
            <a:r>
              <a:rPr lang="zh-CN" altLang="en-US" dirty="0" smtClean="0"/>
              <a:t>的一个随机元素的概率，记为</a:t>
            </a:r>
            <a:r>
              <a:rPr lang="en-US" altLang="zh-CN" dirty="0" err="1" smtClean="0"/>
              <a:t>MI</a:t>
            </a:r>
            <a:r>
              <a:rPr lang="en-US" altLang="zh-CN" baseline="-25000" dirty="0" err="1" smtClean="0"/>
              <a:t>c</a:t>
            </a:r>
            <a:r>
              <a:rPr lang="en-US" altLang="zh-CN" dirty="0" smtClean="0"/>
              <a:t>(</a:t>
            </a:r>
            <a:r>
              <a:rPr lang="en-US" altLang="zh-CN" dirty="0" err="1" smtClean="0"/>
              <a:t>x,y</a:t>
            </a:r>
            <a:r>
              <a:rPr lang="en-US" altLang="zh-CN" dirty="0" smtClean="0"/>
              <a:t>)</a:t>
            </a:r>
            <a:r>
              <a:rPr lang="zh-CN" altLang="en-US" dirty="0" smtClean="0"/>
              <a:t>。</a:t>
            </a:r>
            <a:endParaRPr lang="en-US" altLang="zh-CN" dirty="0" smtClean="0"/>
          </a:p>
          <a:p>
            <a:endParaRPr lang="en-US" altLang="zh-CN" dirty="0" smtClean="0"/>
          </a:p>
          <a:p>
            <a:r>
              <a:rPr lang="zh-CN" altLang="en-US" dirty="0" smtClean="0"/>
              <a:t>重合互指数的计算：</a:t>
            </a:r>
            <a:endParaRPr lang="en-US" altLang="zh-CN" dirty="0" smtClean="0"/>
          </a:p>
          <a:p>
            <a:pPr lvl="1"/>
            <a:r>
              <a:rPr lang="zh-CN" altLang="en-US" dirty="0" smtClean="0"/>
              <a:t>假设将</a:t>
            </a:r>
            <a:r>
              <a:rPr lang="en-US" altLang="zh-CN" dirty="0" smtClean="0"/>
              <a:t>x</a:t>
            </a:r>
            <a:r>
              <a:rPr lang="zh-CN" altLang="en-US" dirty="0" smtClean="0"/>
              <a:t>和</a:t>
            </a:r>
            <a:r>
              <a:rPr lang="en-US" altLang="zh-CN" dirty="0" smtClean="0"/>
              <a:t>y</a:t>
            </a:r>
            <a:r>
              <a:rPr lang="zh-CN" altLang="en-US" dirty="0" smtClean="0"/>
              <a:t>中字母</a:t>
            </a:r>
            <a:r>
              <a:rPr lang="en-US" altLang="zh-CN" dirty="0" smtClean="0"/>
              <a:t>A</a:t>
            </a:r>
            <a:r>
              <a:rPr lang="zh-CN" altLang="en-US" dirty="0" smtClean="0"/>
              <a:t>，</a:t>
            </a:r>
            <a:r>
              <a:rPr lang="en-US" altLang="zh-CN" dirty="0" smtClean="0"/>
              <a:t>B</a:t>
            </a:r>
            <a:r>
              <a:rPr lang="zh-CN" altLang="en-US" dirty="0" smtClean="0"/>
              <a:t>，</a:t>
            </a:r>
            <a:r>
              <a:rPr lang="en-US" altLang="zh-CN" dirty="0" smtClean="0"/>
              <a:t>…</a:t>
            </a:r>
            <a:r>
              <a:rPr lang="zh-CN" altLang="en-US" dirty="0" smtClean="0"/>
              <a:t>，</a:t>
            </a:r>
            <a:r>
              <a:rPr lang="en-US" altLang="zh-CN" dirty="0" smtClean="0"/>
              <a:t>Z</a:t>
            </a:r>
            <a:r>
              <a:rPr lang="zh-CN" altLang="en-US" dirty="0" smtClean="0"/>
              <a:t>出现的频</a:t>
            </a:r>
            <a:r>
              <a:rPr lang="zh-CN" altLang="en-US" dirty="0"/>
              <a:t>次</a:t>
            </a:r>
            <a:r>
              <a:rPr lang="zh-CN" altLang="en-US" dirty="0" smtClean="0"/>
              <a:t>用</a:t>
            </a:r>
            <a:r>
              <a:rPr lang="en-US" altLang="zh-CN" dirty="0" smtClean="0"/>
              <a:t>f</a:t>
            </a:r>
            <a:r>
              <a:rPr lang="en-US" altLang="zh-CN" baseline="-25000" dirty="0" smtClean="0"/>
              <a:t>0</a:t>
            </a:r>
            <a:r>
              <a:rPr lang="zh-CN" altLang="en-US" dirty="0" smtClean="0"/>
              <a:t>，</a:t>
            </a:r>
            <a:r>
              <a:rPr lang="en-US" altLang="zh-CN" dirty="0" smtClean="0"/>
              <a:t>f</a:t>
            </a:r>
            <a:r>
              <a:rPr lang="en-US" altLang="zh-CN" baseline="-25000" dirty="0" smtClean="0"/>
              <a:t>1</a:t>
            </a:r>
            <a:r>
              <a:rPr lang="en-US" altLang="zh-CN" dirty="0" smtClean="0"/>
              <a:t>, …, f</a:t>
            </a:r>
            <a:r>
              <a:rPr lang="en-US" altLang="zh-CN" baseline="-25000" dirty="0" smtClean="0"/>
              <a:t>25</a:t>
            </a:r>
            <a:r>
              <a:rPr lang="zh-CN" altLang="en-US" dirty="0" smtClean="0"/>
              <a:t>和</a:t>
            </a:r>
            <a:r>
              <a:rPr lang="en-US" altLang="zh-CN" dirty="0" smtClean="0"/>
              <a:t>f</a:t>
            </a:r>
            <a:r>
              <a:rPr lang="en-US" altLang="zh-CN" baseline="-25000" dirty="0" smtClean="0"/>
              <a:t>0</a:t>
            </a:r>
            <a:r>
              <a:rPr lang="en-US" altLang="zh-CN" dirty="0" smtClean="0"/>
              <a:t>', f</a:t>
            </a:r>
            <a:r>
              <a:rPr lang="en-US" altLang="zh-CN" baseline="-25000" dirty="0" smtClean="0"/>
              <a:t>1</a:t>
            </a:r>
            <a:r>
              <a:rPr lang="en-US" altLang="zh-CN" dirty="0" smtClean="0"/>
              <a:t>', …, f</a:t>
            </a:r>
            <a:r>
              <a:rPr lang="en-US" altLang="zh-CN" baseline="-25000" dirty="0" smtClean="0"/>
              <a:t>25</a:t>
            </a:r>
            <a:r>
              <a:rPr lang="en-US" altLang="zh-CN" dirty="0" smtClean="0"/>
              <a:t>'</a:t>
            </a:r>
            <a:r>
              <a:rPr lang="zh-CN" altLang="en-US" dirty="0" smtClean="0"/>
              <a:t>分别表示，则</a:t>
            </a:r>
            <a:endParaRPr lang="en-US" altLang="zh-CN" dirty="0" smtClean="0"/>
          </a:p>
          <a:p>
            <a:endParaRPr lang="en-US" altLang="zh-CN" dirty="0" smtClean="0"/>
          </a:p>
        </p:txBody>
      </p:sp>
      <p:graphicFrame>
        <p:nvGraphicFramePr>
          <p:cNvPr id="53250" name="Object 2"/>
          <p:cNvGraphicFramePr>
            <a:graphicFrameLocks noChangeAspect="1"/>
          </p:cNvGraphicFramePr>
          <p:nvPr>
            <p:extLst>
              <p:ext uri="{D42A27DB-BD31-4B8C-83A1-F6EECF244321}">
                <p14:modId xmlns:p14="http://schemas.microsoft.com/office/powerpoint/2010/main" val="3461374828"/>
              </p:ext>
            </p:extLst>
          </p:nvPr>
        </p:nvGraphicFramePr>
        <p:xfrm>
          <a:off x="2699792" y="5013176"/>
          <a:ext cx="3744416" cy="1310179"/>
        </p:xfrm>
        <a:graphic>
          <a:graphicData uri="http://schemas.openxmlformats.org/presentationml/2006/ole">
            <mc:AlternateContent xmlns:mc="http://schemas.openxmlformats.org/markup-compatibility/2006">
              <mc:Choice xmlns:v="urn:schemas-microsoft-com:vml" Requires="v">
                <p:oleObj spid="_x0000_s6346" name="Equation" r:id="rId4" imgW="1815840" imgH="634680" progId="Equation.DSMT4">
                  <p:embed/>
                </p:oleObj>
              </mc:Choice>
              <mc:Fallback>
                <p:oleObj name="Equation" r:id="rId4" imgW="1815840" imgH="63468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9792" y="5013176"/>
                        <a:ext cx="3744416" cy="1310179"/>
                      </a:xfrm>
                      <a:prstGeom prst="rect">
                        <a:avLst/>
                      </a:prstGeom>
                      <a:noFill/>
                      <a:extLst/>
                    </p:spPr>
                  </p:pic>
                </p:oleObj>
              </mc:Fallback>
            </mc:AlternateContent>
          </a:graphicData>
        </a:graphic>
      </p:graphicFrame>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40</a:t>
            </a:fld>
            <a:endParaRPr lang="en-US" altLang="zh-CN" dirty="0"/>
          </a:p>
        </p:txBody>
      </p:sp>
      <p:sp>
        <p:nvSpPr>
          <p:cNvPr id="7" name="流程图: 可选过程 6">
            <a:hlinkClick r:id="rId6"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8" name="流程图: 可选过程 7">
            <a:hlinkClick r:id="rId7"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2. </a:t>
            </a:r>
            <a:r>
              <a:rPr lang="zh-CN" altLang="en-US" sz="1000" dirty="0" smtClean="0"/>
              <a:t>置换技术</a:t>
            </a:r>
            <a:endParaRPr lang="zh-CN" altLang="en-US" sz="1000" dirty="0"/>
          </a:p>
        </p:txBody>
      </p:sp>
      <p:sp>
        <p:nvSpPr>
          <p:cNvPr id="9" name="流程图: 可选过程 8">
            <a:hlinkClick r:id="rId8"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3. </a:t>
            </a:r>
            <a:r>
              <a:rPr lang="zh-CN" altLang="en-US" sz="1000" dirty="0" smtClean="0"/>
              <a:t>乘积密码</a:t>
            </a:r>
            <a:endParaRPr lang="zh-CN" altLang="en-US" sz="1000" dirty="0"/>
          </a:p>
        </p:txBody>
      </p:sp>
      <p:sp>
        <p:nvSpPr>
          <p:cNvPr id="10" name="流程图: 可选过程 9">
            <a:hlinkClick r:id="rId9"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274569528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normAutofit/>
          </a:bodyPr>
          <a:lstStyle/>
          <a:p>
            <a:r>
              <a:rPr lang="zh-CN" altLang="en-US" dirty="0" smtClean="0"/>
              <a:t>假设已确定</a:t>
            </a:r>
            <a:r>
              <a:rPr lang="en-US" altLang="zh-CN" dirty="0" smtClean="0"/>
              <a:t>d</a:t>
            </a:r>
            <a:r>
              <a:rPr lang="zh-CN" altLang="en-US" dirty="0" smtClean="0"/>
              <a:t>值，密文分为</a:t>
            </a:r>
            <a:r>
              <a:rPr lang="en-US" altLang="zh-CN" dirty="0" smtClean="0"/>
              <a:t>Y</a:t>
            </a:r>
            <a:r>
              <a:rPr lang="en-US" altLang="zh-CN" baseline="-25000" dirty="0" smtClean="0"/>
              <a:t>1</a:t>
            </a:r>
            <a:r>
              <a:rPr lang="zh-CN" altLang="en-US" dirty="0" smtClean="0"/>
              <a:t>，</a:t>
            </a:r>
            <a:r>
              <a:rPr lang="en-US" altLang="zh-CN" dirty="0" smtClean="0"/>
              <a:t>Y</a:t>
            </a:r>
            <a:r>
              <a:rPr lang="en-US" altLang="zh-CN" baseline="-25000" dirty="0" smtClean="0"/>
              <a:t>2</a:t>
            </a:r>
            <a:r>
              <a:rPr lang="zh-CN" altLang="en-US" dirty="0" smtClean="0"/>
              <a:t>，</a:t>
            </a:r>
            <a:r>
              <a:rPr lang="en-US" altLang="zh-CN" dirty="0" smtClean="0"/>
              <a:t>…</a:t>
            </a:r>
            <a:r>
              <a:rPr lang="zh-CN" altLang="en-US" dirty="0" smtClean="0"/>
              <a:t>，</a:t>
            </a:r>
            <a:r>
              <a:rPr lang="en-US" altLang="zh-CN" dirty="0" smtClean="0"/>
              <a:t>Y</a:t>
            </a:r>
            <a:r>
              <a:rPr lang="en-US" altLang="zh-CN" baseline="-25000" dirty="0" smtClean="0"/>
              <a:t>d</a:t>
            </a:r>
            <a:r>
              <a:rPr lang="zh-CN" altLang="en-US" dirty="0" smtClean="0"/>
              <a:t>，密钥为</a:t>
            </a:r>
            <a:r>
              <a:rPr lang="en-US" altLang="zh-CN" dirty="0" smtClean="0"/>
              <a:t>k</a:t>
            </a:r>
            <a:r>
              <a:rPr lang="en-US" altLang="zh-CN" baseline="-25000" dirty="0" smtClean="0"/>
              <a:t>1</a:t>
            </a:r>
            <a:r>
              <a:rPr lang="en-US" altLang="zh-CN" dirty="0" smtClean="0"/>
              <a:t>k</a:t>
            </a:r>
            <a:r>
              <a:rPr lang="en-US" altLang="zh-CN" baseline="-25000" dirty="0" smtClean="0"/>
              <a:t>2</a:t>
            </a:r>
            <a:r>
              <a:rPr lang="en-US" altLang="zh-CN" dirty="0" smtClean="0"/>
              <a:t>…</a:t>
            </a:r>
            <a:r>
              <a:rPr lang="en-US" altLang="zh-CN" dirty="0" err="1" smtClean="0"/>
              <a:t>k</a:t>
            </a:r>
            <a:r>
              <a:rPr lang="en-US" altLang="zh-CN" baseline="-25000" dirty="0" err="1" smtClean="0"/>
              <a:t>d</a:t>
            </a:r>
            <a:r>
              <a:rPr lang="zh-CN" altLang="en-US" dirty="0" smtClean="0"/>
              <a:t>，下面计算</a:t>
            </a:r>
            <a:r>
              <a:rPr lang="en-US" altLang="zh-CN" dirty="0" smtClean="0"/>
              <a:t>Y</a:t>
            </a:r>
            <a:r>
              <a:rPr lang="en-US" altLang="zh-CN" baseline="-25000" dirty="0" smtClean="0"/>
              <a:t>i</a:t>
            </a:r>
            <a:r>
              <a:rPr lang="zh-CN" altLang="en-US" dirty="0" smtClean="0"/>
              <a:t>和</a:t>
            </a:r>
            <a:r>
              <a:rPr lang="en-US" altLang="zh-CN" dirty="0" err="1" smtClean="0"/>
              <a:t>Y</a:t>
            </a:r>
            <a:r>
              <a:rPr lang="en-US" altLang="zh-CN" baseline="-25000" dirty="0" err="1" smtClean="0"/>
              <a:t>j</a:t>
            </a:r>
            <a:r>
              <a:rPr lang="zh-CN" altLang="en-US" dirty="0" smtClean="0"/>
              <a:t>之间的重合互指数：</a:t>
            </a:r>
            <a:endParaRPr lang="en-US" altLang="zh-CN" dirty="0"/>
          </a:p>
          <a:p>
            <a:pPr lvl="1"/>
            <a:endParaRPr lang="en-US" altLang="zh-CN" dirty="0" smtClean="0"/>
          </a:p>
          <a:p>
            <a:r>
              <a:rPr lang="zh-CN" altLang="en-US" dirty="0" smtClean="0"/>
              <a:t>考虑</a:t>
            </a:r>
            <a:r>
              <a:rPr lang="en-US" altLang="zh-CN" dirty="0" smtClean="0"/>
              <a:t>Y</a:t>
            </a:r>
            <a:r>
              <a:rPr lang="en-US" altLang="zh-CN" baseline="-25000" dirty="0" smtClean="0"/>
              <a:t>i</a:t>
            </a:r>
            <a:r>
              <a:rPr lang="zh-CN" altLang="en-US" dirty="0" smtClean="0"/>
              <a:t>的一个随机字母和</a:t>
            </a:r>
            <a:r>
              <a:rPr lang="en-US" altLang="zh-CN" dirty="0" err="1" smtClean="0"/>
              <a:t>Y</a:t>
            </a:r>
            <a:r>
              <a:rPr lang="en-US" altLang="zh-CN" baseline="-25000" dirty="0" err="1" smtClean="0"/>
              <a:t>j</a:t>
            </a:r>
            <a:r>
              <a:rPr lang="zh-CN" altLang="en-US" dirty="0" smtClean="0"/>
              <a:t>的一个随机字母</a:t>
            </a:r>
            <a:endParaRPr lang="en-US" altLang="zh-CN" dirty="0" smtClean="0"/>
          </a:p>
          <a:p>
            <a:pPr lvl="1"/>
            <a:r>
              <a:rPr lang="zh-CN" altLang="en-US" dirty="0" smtClean="0"/>
              <a:t>都是</a:t>
            </a:r>
            <a:r>
              <a:rPr lang="en-US" altLang="zh-CN" dirty="0" smtClean="0"/>
              <a:t>A</a:t>
            </a:r>
            <a:r>
              <a:rPr lang="zh-CN" altLang="en-US" dirty="0" smtClean="0"/>
              <a:t>的概率为</a:t>
            </a:r>
            <a:r>
              <a:rPr lang="en-US" altLang="zh-CN" dirty="0" smtClean="0"/>
              <a:t>p</a:t>
            </a:r>
            <a:r>
              <a:rPr lang="en-US" altLang="zh-CN" baseline="-25000" dirty="0" smtClean="0"/>
              <a:t>-</a:t>
            </a:r>
            <a:r>
              <a:rPr lang="en-US" altLang="zh-CN" baseline="-25000" dirty="0" err="1" smtClean="0"/>
              <a:t>ki</a:t>
            </a:r>
            <a:r>
              <a:rPr lang="en-US" altLang="zh-CN" dirty="0" smtClean="0"/>
              <a:t>, p</a:t>
            </a:r>
            <a:r>
              <a:rPr lang="en-US" altLang="zh-CN" baseline="-25000" dirty="0" smtClean="0"/>
              <a:t>-</a:t>
            </a:r>
            <a:r>
              <a:rPr lang="en-US" altLang="zh-CN" baseline="-25000" dirty="0" err="1" smtClean="0"/>
              <a:t>kj</a:t>
            </a:r>
            <a:endParaRPr lang="en-US" altLang="zh-CN" dirty="0"/>
          </a:p>
          <a:p>
            <a:pPr lvl="1"/>
            <a:r>
              <a:rPr lang="zh-CN" altLang="en-US" dirty="0" smtClean="0"/>
              <a:t>都是</a:t>
            </a:r>
            <a:r>
              <a:rPr lang="en-US" altLang="zh-CN" dirty="0" smtClean="0"/>
              <a:t>B</a:t>
            </a:r>
            <a:r>
              <a:rPr lang="zh-CN" altLang="en-US" dirty="0" smtClean="0"/>
              <a:t>的概率为</a:t>
            </a:r>
            <a:r>
              <a:rPr lang="en-US" altLang="zh-CN" dirty="0" smtClean="0"/>
              <a:t>p</a:t>
            </a:r>
            <a:r>
              <a:rPr lang="en-US" altLang="zh-CN" baseline="-25000" dirty="0" smtClean="0"/>
              <a:t>1-ki</a:t>
            </a:r>
            <a:r>
              <a:rPr lang="en-US" altLang="zh-CN" dirty="0" smtClean="0"/>
              <a:t>, p</a:t>
            </a:r>
            <a:r>
              <a:rPr lang="en-US" altLang="zh-CN" baseline="-25000" dirty="0" smtClean="0"/>
              <a:t>1-kj</a:t>
            </a:r>
            <a:endParaRPr lang="en-US" altLang="zh-CN" dirty="0" smtClean="0"/>
          </a:p>
          <a:p>
            <a:pPr lvl="1"/>
            <a:r>
              <a:rPr lang="en-US" altLang="zh-CN" dirty="0" smtClean="0"/>
              <a:t>…</a:t>
            </a:r>
          </a:p>
          <a:p>
            <a:pPr lvl="1"/>
            <a:endParaRPr lang="en-US" altLang="zh-CN" dirty="0" smtClean="0"/>
          </a:p>
          <a:p>
            <a:pPr lvl="1"/>
            <a:endParaRPr lang="en-US" altLang="zh-CN" dirty="0" smtClean="0"/>
          </a:p>
          <a:p>
            <a:pPr lvl="1"/>
            <a:endParaRPr lang="en-US" altLang="zh-CN" dirty="0" smtClean="0"/>
          </a:p>
          <a:p>
            <a:pPr lvl="1"/>
            <a:endParaRPr lang="en-US" altLang="zh-CN" dirty="0" smtClean="0"/>
          </a:p>
        </p:txBody>
      </p:sp>
      <p:graphicFrame>
        <p:nvGraphicFramePr>
          <p:cNvPr id="4" name="对象 3"/>
          <p:cNvGraphicFramePr>
            <a:graphicFrameLocks noChangeAspect="1"/>
          </p:cNvGraphicFramePr>
          <p:nvPr>
            <p:extLst>
              <p:ext uri="{D42A27DB-BD31-4B8C-83A1-F6EECF244321}">
                <p14:modId xmlns:p14="http://schemas.microsoft.com/office/powerpoint/2010/main" val="3979932822"/>
              </p:ext>
            </p:extLst>
          </p:nvPr>
        </p:nvGraphicFramePr>
        <p:xfrm>
          <a:off x="3131840" y="4437112"/>
          <a:ext cx="3621088" cy="1698625"/>
        </p:xfrm>
        <a:graphic>
          <a:graphicData uri="http://schemas.openxmlformats.org/presentationml/2006/ole">
            <mc:AlternateContent xmlns:mc="http://schemas.openxmlformats.org/markup-compatibility/2006">
              <mc:Choice xmlns:v="urn:schemas-microsoft-com:vml" Requires="v">
                <p:oleObj spid="_x0000_s7371" name="Equation" r:id="rId3" imgW="1841400" imgH="863280" progId="Equation.DSMT4">
                  <p:embed/>
                </p:oleObj>
              </mc:Choice>
              <mc:Fallback>
                <p:oleObj name="Equation" r:id="rId3" imgW="1841400" imgH="863280" progId="Equation.DSMT4">
                  <p:embed/>
                  <p:pic>
                    <p:nvPicPr>
                      <p:cNvPr id="0" name="Object 2"/>
                      <p:cNvPicPr>
                        <a:picLocks noChangeAspect="1" noChangeArrowheads="1"/>
                      </p:cNvPicPr>
                      <p:nvPr/>
                    </p:nvPicPr>
                    <p:blipFill>
                      <a:blip r:embed="rId4"/>
                      <a:srcRect/>
                      <a:stretch>
                        <a:fillRect/>
                      </a:stretch>
                    </p:blipFill>
                    <p:spPr bwMode="auto">
                      <a:xfrm>
                        <a:off x="3131840" y="4437112"/>
                        <a:ext cx="3621088" cy="169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页脚占位符 5"/>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41</a:t>
            </a:fld>
            <a:endParaRPr lang="en-US" altLang="zh-CN" dirty="0"/>
          </a:p>
        </p:txBody>
      </p:sp>
      <p:sp>
        <p:nvSpPr>
          <p:cNvPr id="8" name="流程图: 可选过程 7">
            <a:hlinkClick r:id="rId5"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9" name="流程图: 可选过程 8">
            <a:hlinkClick r:id="rId6"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2. </a:t>
            </a:r>
            <a:r>
              <a:rPr lang="zh-CN" altLang="en-US" sz="1000" dirty="0" smtClean="0"/>
              <a:t>置换技术</a:t>
            </a:r>
            <a:endParaRPr lang="zh-CN" altLang="en-US" sz="1000" dirty="0"/>
          </a:p>
        </p:txBody>
      </p:sp>
      <p:sp>
        <p:nvSpPr>
          <p:cNvPr id="10" name="流程图: 可选过程 9">
            <a:hlinkClick r:id="rId7"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3. </a:t>
            </a:r>
            <a:r>
              <a:rPr lang="zh-CN" altLang="en-US" sz="1000" dirty="0" smtClean="0"/>
              <a:t>乘积密码</a:t>
            </a:r>
            <a:endParaRPr lang="zh-CN" altLang="en-US" sz="1000" dirty="0"/>
          </a:p>
        </p:txBody>
      </p:sp>
      <p:sp>
        <p:nvSpPr>
          <p:cNvPr id="11" name="流程图: 可选过程 10">
            <a:hlinkClick r:id="rId8"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245543939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noAutofit/>
          </a:bodyPr>
          <a:lstStyle/>
          <a:p>
            <a:pPr lvl="1"/>
            <a:endParaRPr lang="en-US" altLang="zh-CN" dirty="0" smtClean="0"/>
          </a:p>
          <a:p>
            <a:pPr lvl="1"/>
            <a:endParaRPr lang="en-US" altLang="zh-CN" dirty="0" smtClean="0"/>
          </a:p>
          <a:p>
            <a:r>
              <a:rPr lang="zh-CN" altLang="en-US" dirty="0" smtClean="0"/>
              <a:t>显然，</a:t>
            </a:r>
            <a:r>
              <a:rPr lang="en-US" altLang="zh-CN" dirty="0" err="1" smtClean="0"/>
              <a:t>MI</a:t>
            </a:r>
            <a:r>
              <a:rPr lang="en-US" altLang="zh-CN" baseline="-25000" dirty="0" err="1" smtClean="0"/>
              <a:t>c</a:t>
            </a:r>
            <a:r>
              <a:rPr lang="en-US" altLang="zh-CN" dirty="0" smtClean="0"/>
              <a:t>(</a:t>
            </a:r>
            <a:r>
              <a:rPr lang="en-US" altLang="zh-CN" dirty="0" err="1" smtClean="0"/>
              <a:t>Y</a:t>
            </a:r>
            <a:r>
              <a:rPr lang="en-US" altLang="zh-CN" baseline="-25000" dirty="0" err="1" smtClean="0"/>
              <a:t>i</a:t>
            </a:r>
            <a:r>
              <a:rPr lang="en-US" altLang="zh-CN" dirty="0" err="1" smtClean="0"/>
              <a:t>,Y</a:t>
            </a:r>
            <a:r>
              <a:rPr lang="en-US" altLang="zh-CN" baseline="-25000" dirty="0" err="1" smtClean="0"/>
              <a:t>j</a:t>
            </a:r>
            <a:r>
              <a:rPr lang="en-US" altLang="zh-CN" dirty="0" smtClean="0"/>
              <a:t>)</a:t>
            </a:r>
            <a:r>
              <a:rPr lang="zh-CN" altLang="en-US" dirty="0" smtClean="0"/>
              <a:t>仅与</a:t>
            </a:r>
            <a:r>
              <a:rPr lang="en-US" altLang="zh-CN" dirty="0" err="1" smtClean="0"/>
              <a:t>k</a:t>
            </a:r>
            <a:r>
              <a:rPr lang="en-US" altLang="zh-CN" baseline="-25000" dirty="0" err="1" smtClean="0"/>
              <a:t>i</a:t>
            </a:r>
            <a:r>
              <a:rPr lang="en-US" altLang="zh-CN" dirty="0" err="1" smtClean="0"/>
              <a:t>-k</a:t>
            </a:r>
            <a:r>
              <a:rPr lang="en-US" altLang="zh-CN" baseline="-25000" dirty="0" err="1" smtClean="0"/>
              <a:t>j</a:t>
            </a:r>
            <a:r>
              <a:rPr lang="zh-CN" altLang="en-US" dirty="0" smtClean="0"/>
              <a:t>有关，这个差称为</a:t>
            </a:r>
            <a:r>
              <a:rPr lang="en-US" altLang="zh-CN" dirty="0" smtClean="0"/>
              <a:t>Y</a:t>
            </a:r>
            <a:r>
              <a:rPr lang="en-US" altLang="zh-CN" baseline="-25000" dirty="0" smtClean="0"/>
              <a:t>i</a:t>
            </a:r>
            <a:r>
              <a:rPr lang="zh-CN" altLang="en-US" dirty="0" smtClean="0"/>
              <a:t>和</a:t>
            </a:r>
            <a:r>
              <a:rPr lang="en-US" altLang="zh-CN" dirty="0" err="1" smtClean="0"/>
              <a:t>Y</a:t>
            </a:r>
            <a:r>
              <a:rPr lang="en-US" altLang="zh-CN" baseline="-25000" dirty="0" err="1" smtClean="0"/>
              <a:t>j</a:t>
            </a:r>
            <a:r>
              <a:rPr lang="zh-CN" altLang="en-US" dirty="0" smtClean="0"/>
              <a:t>的相对移位。</a:t>
            </a:r>
            <a:endParaRPr lang="en-US" altLang="zh-CN" dirty="0" smtClean="0"/>
          </a:p>
          <a:p>
            <a:pPr lvl="1"/>
            <a:r>
              <a:rPr lang="zh-CN" altLang="en-US" dirty="0" smtClean="0"/>
              <a:t>当相对移位为</a:t>
            </a:r>
            <a:r>
              <a:rPr lang="en-US" altLang="zh-CN" dirty="0" smtClean="0"/>
              <a:t>0</a:t>
            </a:r>
            <a:r>
              <a:rPr lang="zh-CN" altLang="en-US" dirty="0" smtClean="0"/>
              <a:t>时，</a:t>
            </a:r>
            <a:r>
              <a:rPr lang="en-US" altLang="zh-CN" dirty="0" err="1" smtClean="0"/>
              <a:t>MI</a:t>
            </a:r>
            <a:r>
              <a:rPr lang="en-US" altLang="zh-CN" baseline="-25000" dirty="0" err="1" smtClean="0"/>
              <a:t>c</a:t>
            </a:r>
            <a:r>
              <a:rPr lang="zh-CN" altLang="en-US" dirty="0" smtClean="0"/>
              <a:t>近似</a:t>
            </a:r>
            <a:r>
              <a:rPr lang="en-US" altLang="zh-CN" dirty="0" smtClean="0"/>
              <a:t>0.065</a:t>
            </a:r>
            <a:r>
              <a:rPr lang="zh-CN" altLang="en-US" dirty="0" smtClean="0"/>
              <a:t>，</a:t>
            </a:r>
            <a:endParaRPr lang="en-US" altLang="zh-CN" dirty="0" smtClean="0"/>
          </a:p>
          <a:p>
            <a:pPr lvl="1"/>
            <a:r>
              <a:rPr lang="zh-CN" altLang="en-US" dirty="0"/>
              <a:t>当相对</a:t>
            </a:r>
            <a:r>
              <a:rPr lang="zh-CN" altLang="en-US" dirty="0" smtClean="0"/>
              <a:t>移位不为</a:t>
            </a:r>
            <a:r>
              <a:rPr lang="en-US" altLang="zh-CN" dirty="0"/>
              <a:t>0</a:t>
            </a:r>
            <a:r>
              <a:rPr lang="zh-CN" altLang="en-US" dirty="0"/>
              <a:t>时</a:t>
            </a:r>
            <a:r>
              <a:rPr lang="zh-CN" altLang="en-US" dirty="0" smtClean="0"/>
              <a:t>，</a:t>
            </a:r>
            <a:r>
              <a:rPr lang="en-US" altLang="zh-CN" dirty="0" err="1" smtClean="0"/>
              <a:t>MI</a:t>
            </a:r>
            <a:r>
              <a:rPr lang="en-US" altLang="zh-CN" baseline="-25000" dirty="0" err="1" smtClean="0"/>
              <a:t>c</a:t>
            </a:r>
            <a:r>
              <a:rPr lang="zh-CN" altLang="en-US" dirty="0" smtClean="0"/>
              <a:t>均在</a:t>
            </a:r>
            <a:r>
              <a:rPr lang="en-US" altLang="zh-CN" dirty="0" smtClean="0"/>
              <a:t>0.031~0.045</a:t>
            </a:r>
            <a:r>
              <a:rPr lang="zh-CN" altLang="en-US" dirty="0" smtClean="0"/>
              <a:t>之间</a:t>
            </a:r>
            <a:endParaRPr lang="en-US" altLang="zh-CN" dirty="0" smtClean="0"/>
          </a:p>
          <a:p>
            <a:pPr lvl="1"/>
            <a:endParaRPr lang="en-US" altLang="zh-CN" dirty="0" smtClean="0"/>
          </a:p>
          <a:p>
            <a:pPr lvl="1"/>
            <a:r>
              <a:rPr lang="zh-CN" altLang="en-US" dirty="0" smtClean="0"/>
              <a:t>若将</a:t>
            </a:r>
            <a:r>
              <a:rPr lang="en-US" altLang="zh-CN" dirty="0" err="1" smtClean="0"/>
              <a:t>Y</a:t>
            </a:r>
            <a:r>
              <a:rPr lang="en-US" altLang="zh-CN" baseline="-25000" dirty="0" err="1" smtClean="0"/>
              <a:t>j</a:t>
            </a:r>
            <a:r>
              <a:rPr lang="zh-CN" altLang="en-US" dirty="0" smtClean="0"/>
              <a:t>用</a:t>
            </a:r>
            <a:r>
              <a:rPr lang="en-US" altLang="zh-CN" dirty="0" smtClean="0"/>
              <a:t>g</a:t>
            </a:r>
            <a:r>
              <a:rPr lang="zh-CN" altLang="en-US" dirty="0" smtClean="0"/>
              <a:t>再加密一次，则</a:t>
            </a:r>
            <a:endParaRPr lang="en-US" altLang="zh-CN" dirty="0" smtClean="0"/>
          </a:p>
          <a:p>
            <a:pPr lvl="1"/>
            <a:endParaRPr lang="en-US" altLang="zh-CN" dirty="0"/>
          </a:p>
          <a:p>
            <a:pPr lvl="1"/>
            <a:endParaRPr lang="en-US" altLang="zh-CN" dirty="0" smtClean="0"/>
          </a:p>
          <a:p>
            <a:pPr marL="457200" lvl="1" indent="0">
              <a:buNone/>
            </a:pPr>
            <a:r>
              <a:rPr lang="en-US" altLang="zh-CN" dirty="0"/>
              <a:t>	</a:t>
            </a:r>
            <a:r>
              <a:rPr lang="zh-CN" altLang="en-US" dirty="0" smtClean="0"/>
              <a:t>当</a:t>
            </a:r>
            <a:r>
              <a:rPr lang="en-US" altLang="zh-CN" dirty="0" smtClean="0"/>
              <a:t>g=</a:t>
            </a:r>
            <a:r>
              <a:rPr lang="en-US" altLang="zh-CN" dirty="0" err="1" smtClean="0"/>
              <a:t>k</a:t>
            </a:r>
            <a:r>
              <a:rPr lang="en-US" altLang="zh-CN" baseline="-25000" dirty="0" err="1" smtClean="0"/>
              <a:t>i</a:t>
            </a:r>
            <a:r>
              <a:rPr lang="en-US" altLang="zh-CN" dirty="0" err="1" smtClean="0"/>
              <a:t>-k</a:t>
            </a:r>
            <a:r>
              <a:rPr lang="en-US" altLang="zh-CN" baseline="-25000" dirty="0" err="1" smtClean="0"/>
              <a:t>j</a:t>
            </a:r>
            <a:r>
              <a:rPr lang="zh-CN" altLang="en-US" dirty="0" smtClean="0"/>
              <a:t>时，</a:t>
            </a:r>
            <a:r>
              <a:rPr lang="en-US" altLang="zh-CN" dirty="0" err="1" smtClean="0"/>
              <a:t>MI</a:t>
            </a:r>
            <a:r>
              <a:rPr lang="en-US" altLang="zh-CN" baseline="-25000" dirty="0" err="1" smtClean="0"/>
              <a:t>c</a:t>
            </a:r>
            <a:r>
              <a:rPr lang="zh-CN" altLang="en-US" dirty="0" smtClean="0"/>
              <a:t>近似</a:t>
            </a:r>
            <a:r>
              <a:rPr lang="en-US" altLang="zh-CN" dirty="0" smtClean="0"/>
              <a:t>0.065</a:t>
            </a:r>
          </a:p>
        </p:txBody>
      </p:sp>
      <p:graphicFrame>
        <p:nvGraphicFramePr>
          <p:cNvPr id="54274" name="Object 2"/>
          <p:cNvGraphicFramePr>
            <a:graphicFrameLocks noChangeAspect="1"/>
          </p:cNvGraphicFramePr>
          <p:nvPr>
            <p:extLst>
              <p:ext uri="{D42A27DB-BD31-4B8C-83A1-F6EECF244321}">
                <p14:modId xmlns:p14="http://schemas.microsoft.com/office/powerpoint/2010/main" val="1339442995"/>
              </p:ext>
            </p:extLst>
          </p:nvPr>
        </p:nvGraphicFramePr>
        <p:xfrm>
          <a:off x="3203848" y="1340768"/>
          <a:ext cx="3195638" cy="849313"/>
        </p:xfrm>
        <a:graphic>
          <a:graphicData uri="http://schemas.openxmlformats.org/presentationml/2006/ole">
            <mc:AlternateContent xmlns:mc="http://schemas.openxmlformats.org/markup-compatibility/2006">
              <mc:Choice xmlns:v="urn:schemas-microsoft-com:vml" Requires="v">
                <p:oleObj spid="_x0000_s14688" name="Equation" r:id="rId3" imgW="1625400" imgH="431640" progId="Equation.DSMT4">
                  <p:embed/>
                </p:oleObj>
              </mc:Choice>
              <mc:Fallback>
                <p:oleObj name="Equation" r:id="rId3" imgW="1625400" imgH="431640" progId="Equation.DSMT4">
                  <p:embed/>
                  <p:pic>
                    <p:nvPicPr>
                      <p:cNvPr id="0" name=""/>
                      <p:cNvPicPr>
                        <a:picLocks noChangeAspect="1" noChangeArrowheads="1"/>
                      </p:cNvPicPr>
                      <p:nvPr/>
                    </p:nvPicPr>
                    <p:blipFill>
                      <a:blip r:embed="rId4"/>
                      <a:srcRect/>
                      <a:stretch>
                        <a:fillRect/>
                      </a:stretch>
                    </p:blipFill>
                    <p:spPr bwMode="auto">
                      <a:xfrm>
                        <a:off x="3203848" y="1340768"/>
                        <a:ext cx="3195638" cy="849313"/>
                      </a:xfrm>
                      <a:prstGeom prst="rect">
                        <a:avLst/>
                      </a:prstGeom>
                      <a:noFill/>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4022187819"/>
              </p:ext>
            </p:extLst>
          </p:nvPr>
        </p:nvGraphicFramePr>
        <p:xfrm>
          <a:off x="2843808" y="4797152"/>
          <a:ext cx="3495675" cy="849312"/>
        </p:xfrm>
        <a:graphic>
          <a:graphicData uri="http://schemas.openxmlformats.org/presentationml/2006/ole">
            <mc:AlternateContent xmlns:mc="http://schemas.openxmlformats.org/markup-compatibility/2006">
              <mc:Choice xmlns:v="urn:schemas-microsoft-com:vml" Requires="v">
                <p:oleObj spid="_x0000_s14689" name="Equation" r:id="rId5" imgW="1777680" imgH="431640" progId="Equation.DSMT4">
                  <p:embed/>
                </p:oleObj>
              </mc:Choice>
              <mc:Fallback>
                <p:oleObj name="Equation" r:id="rId5" imgW="1777680" imgH="431640" progId="Equation.DSMT4">
                  <p:embed/>
                  <p:pic>
                    <p:nvPicPr>
                      <p:cNvPr id="0" name="Object 2"/>
                      <p:cNvPicPr>
                        <a:picLocks noChangeAspect="1" noChangeArrowheads="1"/>
                      </p:cNvPicPr>
                      <p:nvPr/>
                    </p:nvPicPr>
                    <p:blipFill>
                      <a:blip r:embed="rId6"/>
                      <a:srcRect/>
                      <a:stretch>
                        <a:fillRect/>
                      </a:stretch>
                    </p:blipFill>
                    <p:spPr bwMode="auto">
                      <a:xfrm>
                        <a:off x="2843808" y="4797152"/>
                        <a:ext cx="3495675" cy="849312"/>
                      </a:xfrm>
                      <a:prstGeom prst="rect">
                        <a:avLst/>
                      </a:prstGeom>
                      <a:noFill/>
                      <a:ln>
                        <a:noFill/>
                      </a:ln>
                    </p:spPr>
                  </p:pic>
                </p:oleObj>
              </mc:Fallback>
            </mc:AlternateContent>
          </a:graphicData>
        </a:graphic>
      </p:graphicFrame>
      <p:sp>
        <p:nvSpPr>
          <p:cNvPr id="6" name="页脚占位符 5"/>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42</a:t>
            </a:fld>
            <a:endParaRPr lang="en-US" altLang="zh-CN" dirty="0"/>
          </a:p>
        </p:txBody>
      </p:sp>
      <p:sp>
        <p:nvSpPr>
          <p:cNvPr id="8" name="流程图: 可选过程 7">
            <a:hlinkClick r:id="rId7"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9" name="流程图: 可选过程 8">
            <a:hlinkClick r:id="rId8"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2. </a:t>
            </a:r>
            <a:r>
              <a:rPr lang="zh-CN" altLang="en-US" sz="1000" dirty="0" smtClean="0"/>
              <a:t>置换技术</a:t>
            </a:r>
            <a:endParaRPr lang="zh-CN" altLang="en-US" sz="1000" dirty="0"/>
          </a:p>
        </p:txBody>
      </p:sp>
      <p:sp>
        <p:nvSpPr>
          <p:cNvPr id="10" name="流程图: 可选过程 9">
            <a:hlinkClick r:id="rId9"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3. </a:t>
            </a:r>
            <a:r>
              <a:rPr lang="zh-CN" altLang="en-US" sz="1000" dirty="0" smtClean="0"/>
              <a:t>乘积密码</a:t>
            </a:r>
            <a:endParaRPr lang="zh-CN" altLang="en-US" sz="1000" dirty="0"/>
          </a:p>
        </p:txBody>
      </p:sp>
      <p:sp>
        <p:nvSpPr>
          <p:cNvPr id="11" name="流程图: 可选过程 10">
            <a:hlinkClick r:id="rId10"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225988536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solidFill>
                  <a:srgbClr val="FF0000"/>
                </a:solidFill>
              </a:rPr>
              <a:t>破译方法</a:t>
            </a:r>
            <a:r>
              <a:rPr lang="en-US" altLang="zh-CN" dirty="0" smtClean="0">
                <a:solidFill>
                  <a:srgbClr val="FF0000"/>
                </a:solidFill>
              </a:rPr>
              <a:t>1</a:t>
            </a:r>
            <a:r>
              <a:rPr lang="zh-CN" altLang="en-US" dirty="0" smtClean="0">
                <a:solidFill>
                  <a:srgbClr val="FF0000"/>
                </a:solidFill>
              </a:rPr>
              <a:t>：</a:t>
            </a:r>
            <a:endParaRPr lang="en-US" altLang="zh-CN" dirty="0" smtClean="0">
              <a:solidFill>
                <a:srgbClr val="FF0000"/>
              </a:solidFill>
            </a:endParaRPr>
          </a:p>
          <a:p>
            <a:pPr marL="914400" lvl="1" indent="-457200">
              <a:buFont typeface="+mj-lt"/>
              <a:buAutoNum type="arabicPeriod"/>
            </a:pPr>
            <a:r>
              <a:rPr lang="zh-CN" altLang="en-US" dirty="0" smtClean="0"/>
              <a:t>固定</a:t>
            </a:r>
            <a:r>
              <a:rPr lang="en-US" altLang="zh-CN" dirty="0" smtClean="0"/>
              <a:t>Y</a:t>
            </a:r>
            <a:r>
              <a:rPr lang="en-US" altLang="zh-CN" baseline="-25000" dirty="0" smtClean="0"/>
              <a:t>i</a:t>
            </a:r>
            <a:r>
              <a:rPr lang="zh-CN" altLang="en-US" dirty="0" smtClean="0"/>
              <a:t>，找出使</a:t>
            </a:r>
            <a:r>
              <a:rPr lang="en-US" altLang="zh-CN" dirty="0" err="1"/>
              <a:t>MI</a:t>
            </a:r>
            <a:r>
              <a:rPr lang="en-US" altLang="zh-CN" baseline="-25000" dirty="0" err="1"/>
              <a:t>c</a:t>
            </a:r>
            <a:r>
              <a:rPr lang="en-US" altLang="zh-CN" dirty="0"/>
              <a:t>(</a:t>
            </a:r>
            <a:r>
              <a:rPr lang="en-US" altLang="zh-CN" dirty="0" err="1"/>
              <a:t>Y</a:t>
            </a:r>
            <a:r>
              <a:rPr lang="en-US" altLang="zh-CN" baseline="-25000" dirty="0" err="1"/>
              <a:t>i</a:t>
            </a:r>
            <a:r>
              <a:rPr lang="en-US" altLang="zh-CN" dirty="0" err="1"/>
              <a:t>,Y</a:t>
            </a:r>
            <a:r>
              <a:rPr lang="en-US" altLang="zh-CN" baseline="-25000" dirty="0" err="1"/>
              <a:t>j</a:t>
            </a:r>
            <a:r>
              <a:rPr lang="en-US" altLang="zh-CN" baseline="30000" dirty="0" err="1"/>
              <a:t>g</a:t>
            </a:r>
            <a:r>
              <a:rPr lang="en-US" altLang="zh-CN" dirty="0"/>
              <a:t>)</a:t>
            </a:r>
            <a:r>
              <a:rPr lang="zh-CN" altLang="en-US" dirty="0" smtClean="0"/>
              <a:t>近似为</a:t>
            </a:r>
            <a:r>
              <a:rPr lang="en-US" altLang="zh-CN" dirty="0" smtClean="0"/>
              <a:t>0.065</a:t>
            </a:r>
            <a:r>
              <a:rPr lang="zh-CN" altLang="en-US" dirty="0" smtClean="0"/>
              <a:t>的</a:t>
            </a:r>
            <a:r>
              <a:rPr lang="en-US" altLang="zh-CN" dirty="0" smtClean="0"/>
              <a:t>g</a:t>
            </a:r>
            <a:r>
              <a:rPr lang="zh-CN" altLang="en-US" dirty="0" smtClean="0"/>
              <a:t>。这个</a:t>
            </a:r>
            <a:r>
              <a:rPr lang="en-US" altLang="zh-CN" dirty="0" smtClean="0"/>
              <a:t>g</a:t>
            </a:r>
            <a:r>
              <a:rPr lang="zh-CN" altLang="en-US" dirty="0" smtClean="0"/>
              <a:t>就是</a:t>
            </a:r>
            <a:r>
              <a:rPr lang="en-US" altLang="zh-CN" dirty="0" err="1" smtClean="0"/>
              <a:t>k</a:t>
            </a:r>
            <a:r>
              <a:rPr lang="en-US" altLang="zh-CN" baseline="-25000" dirty="0" err="1" smtClean="0"/>
              <a:t>i</a:t>
            </a:r>
            <a:r>
              <a:rPr lang="zh-CN" altLang="en-US" dirty="0" smtClean="0"/>
              <a:t>和</a:t>
            </a:r>
            <a:r>
              <a:rPr lang="en-US" altLang="zh-CN" dirty="0" err="1" smtClean="0"/>
              <a:t>k</a:t>
            </a:r>
            <a:r>
              <a:rPr lang="en-US" altLang="zh-CN" baseline="-25000" dirty="0" err="1" smtClean="0"/>
              <a:t>j</a:t>
            </a:r>
            <a:r>
              <a:rPr lang="zh-CN" altLang="en-US" dirty="0" smtClean="0"/>
              <a:t>的相对移位。</a:t>
            </a:r>
            <a:endParaRPr lang="en-US" altLang="zh-CN" dirty="0" smtClean="0"/>
          </a:p>
          <a:p>
            <a:pPr marL="914400" lvl="1" indent="-457200">
              <a:buFont typeface="+mj-lt"/>
              <a:buAutoNum type="arabicPeriod"/>
            </a:pPr>
            <a:endParaRPr lang="en-US" altLang="zh-CN" dirty="0" smtClean="0"/>
          </a:p>
          <a:p>
            <a:pPr marL="914400" lvl="1" indent="-457200">
              <a:buFont typeface="+mj-lt"/>
              <a:buAutoNum type="arabicPeriod"/>
            </a:pPr>
            <a:r>
              <a:rPr lang="zh-CN" altLang="en-US" dirty="0" smtClean="0"/>
              <a:t>确定密钥中所有字母的相对移位关系。</a:t>
            </a:r>
            <a:endParaRPr lang="en-US" altLang="zh-CN" dirty="0" smtClean="0"/>
          </a:p>
          <a:p>
            <a:pPr marL="914400" lvl="1" indent="-457200">
              <a:buFont typeface="+mj-lt"/>
              <a:buAutoNum type="arabicPeriod"/>
            </a:pPr>
            <a:endParaRPr lang="en-US" altLang="zh-CN" dirty="0" smtClean="0"/>
          </a:p>
          <a:p>
            <a:pPr marL="914400" lvl="1" indent="-457200">
              <a:buFont typeface="+mj-lt"/>
              <a:buAutoNum type="arabicPeriod"/>
            </a:pPr>
            <a:r>
              <a:rPr lang="zh-CN" altLang="en-US" dirty="0" smtClean="0"/>
              <a:t>通过穷举法，计算明文字频特征或人工判断，确定某个密钥字母。然后推算出其它密钥字母。</a:t>
            </a:r>
            <a:endParaRPr lang="en-US" altLang="zh-CN" dirty="0" smtClean="0"/>
          </a:p>
          <a:p>
            <a:pPr marL="914400" lvl="1" indent="-457200">
              <a:buFont typeface="+mj-lt"/>
              <a:buAutoNum type="arabicPeriod"/>
            </a:pPr>
            <a:endParaRPr lang="en-US" altLang="zh-CN"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43</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2. </a:t>
            </a:r>
            <a:r>
              <a:rPr lang="zh-CN" altLang="en-US" sz="1000" dirty="0" smtClean="0"/>
              <a:t>置换技术</a:t>
            </a:r>
            <a:endParaRPr lang="zh-CN" altLang="en-US" sz="1000" dirty="0"/>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3. </a:t>
            </a:r>
            <a:r>
              <a:rPr lang="zh-CN" altLang="en-US" sz="1000" dirty="0" smtClean="0"/>
              <a:t>乘积密码</a:t>
            </a:r>
            <a:endParaRPr lang="zh-CN" altLang="en-US" sz="1000" dirty="0"/>
          </a:p>
        </p:txBody>
      </p:sp>
      <p:sp>
        <p:nvSpPr>
          <p:cNvPr id="10" name="流程图: 可选过程 9">
            <a:hlinkClick r:id="rId5"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209150510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继续上例</a:t>
            </a:r>
            <a:endParaRPr lang="en-US" altLang="zh-CN" dirty="0" smtClean="0"/>
          </a:p>
          <a:p>
            <a:pPr marL="725488" lvl="1" indent="-268288">
              <a:buFont typeface="+mj-lt"/>
              <a:buAutoNum type="arabicPeriod"/>
            </a:pPr>
            <a:r>
              <a:rPr lang="zh-CN" altLang="en-US" dirty="0" smtClean="0"/>
              <a:t>前面已解出</a:t>
            </a:r>
            <a:r>
              <a:rPr lang="en-US" altLang="zh-CN" dirty="0" smtClean="0"/>
              <a:t>d=5</a:t>
            </a:r>
          </a:p>
          <a:p>
            <a:pPr marL="725488" lvl="1" indent="-268288">
              <a:buFont typeface="+mj-lt"/>
              <a:buAutoNum type="arabicPeriod"/>
            </a:pPr>
            <a:endParaRPr lang="en-US" altLang="zh-CN" dirty="0" smtClean="0"/>
          </a:p>
          <a:p>
            <a:pPr marL="725488" lvl="1" indent="-268288">
              <a:buFont typeface="+mj-lt"/>
              <a:buAutoNum type="arabicPeriod"/>
            </a:pPr>
            <a:r>
              <a:rPr lang="zh-CN" altLang="en-US" dirty="0" smtClean="0"/>
              <a:t>计算</a:t>
            </a:r>
            <a:r>
              <a:rPr lang="en-US" altLang="zh-CN" dirty="0" err="1" smtClean="0">
                <a:latin typeface="+mn-ea"/>
              </a:rPr>
              <a:t>MI</a:t>
            </a:r>
            <a:r>
              <a:rPr lang="en-US" altLang="zh-CN" baseline="-25000" dirty="0" err="1" smtClean="0">
                <a:latin typeface="+mn-ea"/>
              </a:rPr>
              <a:t>c</a:t>
            </a:r>
            <a:r>
              <a:rPr lang="en-US" altLang="zh-CN" dirty="0" smtClean="0">
                <a:latin typeface="+mn-ea"/>
              </a:rPr>
              <a:t>(</a:t>
            </a:r>
            <a:r>
              <a:rPr lang="en-US" altLang="zh-CN" dirty="0" err="1" smtClean="0">
                <a:latin typeface="+mn-ea"/>
              </a:rPr>
              <a:t>Y</a:t>
            </a:r>
            <a:r>
              <a:rPr lang="en-US" altLang="zh-CN" baseline="-25000" dirty="0" err="1" smtClean="0">
                <a:latin typeface="+mn-ea"/>
              </a:rPr>
              <a:t>i</a:t>
            </a:r>
            <a:r>
              <a:rPr lang="en-US" altLang="zh-CN" dirty="0" err="1" smtClean="0">
                <a:latin typeface="+mn-ea"/>
              </a:rPr>
              <a:t>,Y</a:t>
            </a:r>
            <a:r>
              <a:rPr lang="en-US" altLang="zh-CN" baseline="-25000" dirty="0" err="1" smtClean="0">
                <a:latin typeface="+mn-ea"/>
              </a:rPr>
              <a:t>j</a:t>
            </a:r>
            <a:r>
              <a:rPr lang="en-US" altLang="zh-CN" baseline="30000" dirty="0" err="1" smtClean="0">
                <a:latin typeface="+mn-ea"/>
              </a:rPr>
              <a:t>g</a:t>
            </a:r>
            <a:r>
              <a:rPr lang="en-US" altLang="zh-CN" dirty="0" smtClean="0">
                <a:latin typeface="+mn-ea"/>
              </a:rPr>
              <a:t>)</a:t>
            </a:r>
            <a:r>
              <a:rPr lang="zh-CN" altLang="en-US" dirty="0" smtClean="0">
                <a:latin typeface="+mn-ea"/>
              </a:rPr>
              <a:t>，</a:t>
            </a:r>
            <a:r>
              <a:rPr lang="zh-CN" altLang="en-US" dirty="0" smtClean="0">
                <a:latin typeface="仿宋_GB2312" pitchFamily="49" charset="-122"/>
                <a:cs typeface="Arial"/>
              </a:rPr>
              <a:t>选出近似</a:t>
            </a:r>
            <a:r>
              <a:rPr lang="en-US" altLang="zh-CN" dirty="0" smtClean="0">
                <a:cs typeface="Times New Roman" pitchFamily="18" charset="0"/>
              </a:rPr>
              <a:t>0.065</a:t>
            </a:r>
            <a:r>
              <a:rPr lang="zh-CN" altLang="en-US" dirty="0" smtClean="0">
                <a:latin typeface="仿宋_GB2312" pitchFamily="49" charset="-122"/>
                <a:cs typeface="Arial"/>
              </a:rPr>
              <a:t>的结果，得到</a:t>
            </a:r>
            <a:endParaRPr lang="en-US" altLang="zh-CN" dirty="0" smtClean="0">
              <a:latin typeface="仿宋_GB2312" pitchFamily="49" charset="-122"/>
              <a:cs typeface="Arial"/>
            </a:endParaRPr>
          </a:p>
          <a:p>
            <a:pPr marL="857250" lvl="2" indent="0">
              <a:buNone/>
            </a:pPr>
            <a:r>
              <a:rPr lang="en-US" altLang="zh-CN" sz="2400" dirty="0" smtClean="0">
                <a:latin typeface="+mn-ea"/>
                <a:cs typeface="Arial"/>
              </a:rPr>
              <a:t>k</a:t>
            </a:r>
            <a:r>
              <a:rPr lang="en-US" altLang="zh-CN" sz="2400" baseline="-25000" dirty="0" smtClean="0">
                <a:latin typeface="+mn-ea"/>
                <a:cs typeface="Arial"/>
              </a:rPr>
              <a:t>1</a:t>
            </a:r>
            <a:r>
              <a:rPr lang="en-US" altLang="zh-CN" sz="2400" dirty="0" smtClean="0">
                <a:latin typeface="+mn-ea"/>
                <a:cs typeface="Arial"/>
              </a:rPr>
              <a:t>-k</a:t>
            </a:r>
            <a:r>
              <a:rPr lang="en-US" altLang="zh-CN" sz="2400" baseline="-25000" dirty="0" smtClean="0">
                <a:latin typeface="+mn-ea"/>
                <a:cs typeface="Arial"/>
              </a:rPr>
              <a:t>2</a:t>
            </a:r>
            <a:r>
              <a:rPr lang="en-US" altLang="zh-CN" sz="2400" dirty="0" smtClean="0">
                <a:latin typeface="+mn-ea"/>
                <a:cs typeface="Arial"/>
              </a:rPr>
              <a:t>=9,k</a:t>
            </a:r>
            <a:r>
              <a:rPr lang="en-US" altLang="zh-CN" sz="2400" baseline="-25000" dirty="0" smtClean="0">
                <a:latin typeface="+mn-ea"/>
                <a:cs typeface="Arial"/>
              </a:rPr>
              <a:t>1</a:t>
            </a:r>
            <a:r>
              <a:rPr lang="en-US" altLang="zh-CN" sz="2400" dirty="0" smtClean="0">
                <a:latin typeface="+mn-ea"/>
                <a:cs typeface="Arial"/>
              </a:rPr>
              <a:t>-k</a:t>
            </a:r>
            <a:r>
              <a:rPr lang="en-US" altLang="zh-CN" sz="2400" baseline="-25000" dirty="0" smtClean="0">
                <a:latin typeface="+mn-ea"/>
                <a:cs typeface="Arial"/>
              </a:rPr>
              <a:t>5</a:t>
            </a:r>
            <a:r>
              <a:rPr lang="en-US" altLang="zh-CN" sz="2400" dirty="0" smtClean="0">
                <a:latin typeface="+mn-ea"/>
                <a:cs typeface="Arial"/>
              </a:rPr>
              <a:t>=16,k</a:t>
            </a:r>
            <a:r>
              <a:rPr lang="en-US" altLang="zh-CN" sz="2400" baseline="-25000" dirty="0" smtClean="0">
                <a:latin typeface="+mn-ea"/>
                <a:cs typeface="Arial"/>
              </a:rPr>
              <a:t>2</a:t>
            </a:r>
            <a:r>
              <a:rPr lang="en-US" altLang="zh-CN" sz="2400" dirty="0" smtClean="0">
                <a:latin typeface="+mn-ea"/>
                <a:cs typeface="Arial"/>
              </a:rPr>
              <a:t>-k</a:t>
            </a:r>
            <a:r>
              <a:rPr lang="en-US" altLang="zh-CN" sz="2400" baseline="-25000" dirty="0" smtClean="0">
                <a:latin typeface="+mn-ea"/>
                <a:cs typeface="Arial"/>
              </a:rPr>
              <a:t>3</a:t>
            </a:r>
            <a:r>
              <a:rPr lang="en-US" altLang="zh-CN" sz="2400" dirty="0" smtClean="0">
                <a:latin typeface="+mn-ea"/>
                <a:cs typeface="Arial"/>
              </a:rPr>
              <a:t>=13,k</a:t>
            </a:r>
            <a:r>
              <a:rPr lang="en-US" altLang="zh-CN" sz="2400" baseline="-25000" dirty="0" smtClean="0">
                <a:latin typeface="+mn-ea"/>
                <a:cs typeface="Arial"/>
              </a:rPr>
              <a:t>2</a:t>
            </a:r>
            <a:r>
              <a:rPr lang="en-US" altLang="zh-CN" sz="2400" dirty="0" smtClean="0">
                <a:latin typeface="+mn-ea"/>
                <a:cs typeface="Arial"/>
              </a:rPr>
              <a:t>-k</a:t>
            </a:r>
            <a:r>
              <a:rPr lang="en-US" altLang="zh-CN" sz="2400" baseline="-25000" dirty="0" smtClean="0">
                <a:latin typeface="+mn-ea"/>
                <a:cs typeface="Arial"/>
              </a:rPr>
              <a:t>5</a:t>
            </a:r>
            <a:r>
              <a:rPr lang="en-US" altLang="zh-CN" sz="2400" dirty="0" smtClean="0">
                <a:latin typeface="+mn-ea"/>
                <a:cs typeface="Arial"/>
              </a:rPr>
              <a:t>=7,k</a:t>
            </a:r>
            <a:r>
              <a:rPr lang="en-US" altLang="zh-CN" sz="2400" baseline="-25000" dirty="0" smtClean="0">
                <a:latin typeface="+mn-ea"/>
                <a:cs typeface="Arial"/>
              </a:rPr>
              <a:t>3</a:t>
            </a:r>
            <a:r>
              <a:rPr lang="en-US" altLang="zh-CN" sz="2400" dirty="0" smtClean="0">
                <a:latin typeface="+mn-ea"/>
                <a:cs typeface="Arial"/>
              </a:rPr>
              <a:t>-k</a:t>
            </a:r>
            <a:r>
              <a:rPr lang="en-US" altLang="zh-CN" sz="2400" baseline="-25000" dirty="0" smtClean="0">
                <a:latin typeface="+mn-ea"/>
                <a:cs typeface="Arial"/>
              </a:rPr>
              <a:t>5</a:t>
            </a:r>
            <a:r>
              <a:rPr lang="en-US" altLang="zh-CN" sz="2400" dirty="0" smtClean="0">
                <a:latin typeface="+mn-ea"/>
                <a:cs typeface="Arial"/>
              </a:rPr>
              <a:t>=20,k</a:t>
            </a:r>
            <a:r>
              <a:rPr lang="en-US" altLang="zh-CN" sz="2400" baseline="-25000" dirty="0" smtClean="0">
                <a:latin typeface="+mn-ea"/>
                <a:cs typeface="Arial"/>
              </a:rPr>
              <a:t>4</a:t>
            </a:r>
            <a:r>
              <a:rPr lang="en-US" altLang="zh-CN" sz="2400" dirty="0" smtClean="0">
                <a:latin typeface="+mn-ea"/>
                <a:cs typeface="Arial"/>
              </a:rPr>
              <a:t>-k</a:t>
            </a:r>
            <a:r>
              <a:rPr lang="en-US" altLang="zh-CN" sz="2400" baseline="-25000" dirty="0" smtClean="0">
                <a:latin typeface="+mn-ea"/>
                <a:cs typeface="Arial"/>
              </a:rPr>
              <a:t>5</a:t>
            </a:r>
            <a:r>
              <a:rPr lang="en-US" altLang="zh-CN" sz="2400" dirty="0" smtClean="0">
                <a:latin typeface="+mn-ea"/>
                <a:cs typeface="Arial"/>
              </a:rPr>
              <a:t>=11</a:t>
            </a:r>
          </a:p>
          <a:p>
            <a:pPr marL="725488" lvl="1" indent="-268288">
              <a:buFont typeface="+mj-lt"/>
              <a:buAutoNum type="arabicPeriod"/>
            </a:pPr>
            <a:endParaRPr lang="en-US" altLang="zh-CN" dirty="0" smtClean="0">
              <a:latin typeface="仿宋_GB2312" pitchFamily="49" charset="-122"/>
              <a:cs typeface="Arial"/>
            </a:endParaRPr>
          </a:p>
          <a:p>
            <a:pPr marL="725488" lvl="1" indent="-268288">
              <a:buFont typeface="+mj-lt"/>
              <a:buAutoNum type="arabicPeriod"/>
            </a:pPr>
            <a:r>
              <a:rPr lang="zh-CN" altLang="en-US" dirty="0" smtClean="0">
                <a:latin typeface="仿宋_GB2312" pitchFamily="49" charset="-122"/>
                <a:cs typeface="Arial"/>
              </a:rPr>
              <a:t>确定密钥形式为</a:t>
            </a:r>
            <a:r>
              <a:rPr lang="en-US" altLang="zh-CN" dirty="0" smtClean="0">
                <a:latin typeface="+mn-ea"/>
                <a:cs typeface="Arial"/>
              </a:rPr>
              <a:t>(k</a:t>
            </a:r>
            <a:r>
              <a:rPr lang="en-US" altLang="zh-CN" baseline="-25000" dirty="0" smtClean="0">
                <a:latin typeface="+mn-ea"/>
                <a:cs typeface="Arial"/>
              </a:rPr>
              <a:t>1</a:t>
            </a:r>
            <a:r>
              <a:rPr lang="en-US" altLang="zh-CN" dirty="0" smtClean="0">
                <a:latin typeface="+mn-ea"/>
                <a:cs typeface="Arial"/>
              </a:rPr>
              <a:t>,k</a:t>
            </a:r>
            <a:r>
              <a:rPr lang="en-US" altLang="zh-CN" baseline="-25000" dirty="0" smtClean="0">
                <a:latin typeface="+mn-ea"/>
                <a:cs typeface="Arial"/>
              </a:rPr>
              <a:t>1</a:t>
            </a:r>
            <a:r>
              <a:rPr lang="en-US" altLang="zh-CN" dirty="0" smtClean="0">
                <a:latin typeface="+mn-ea"/>
                <a:cs typeface="Arial"/>
              </a:rPr>
              <a:t>+17,k</a:t>
            </a:r>
            <a:r>
              <a:rPr lang="en-US" altLang="zh-CN" baseline="-25000" dirty="0" smtClean="0">
                <a:latin typeface="+mn-ea"/>
                <a:cs typeface="Arial"/>
              </a:rPr>
              <a:t>1</a:t>
            </a:r>
            <a:r>
              <a:rPr lang="en-US" altLang="zh-CN" dirty="0" smtClean="0">
                <a:latin typeface="+mn-ea"/>
                <a:cs typeface="Arial"/>
              </a:rPr>
              <a:t>+4,k</a:t>
            </a:r>
            <a:r>
              <a:rPr lang="en-US" altLang="zh-CN" baseline="-25000" dirty="0" smtClean="0">
                <a:latin typeface="+mn-ea"/>
                <a:cs typeface="Arial"/>
              </a:rPr>
              <a:t>1</a:t>
            </a:r>
            <a:r>
              <a:rPr lang="en-US" altLang="zh-CN" dirty="0" smtClean="0">
                <a:latin typeface="+mn-ea"/>
                <a:cs typeface="Arial"/>
              </a:rPr>
              <a:t>+21,k</a:t>
            </a:r>
            <a:r>
              <a:rPr lang="en-US" altLang="zh-CN" baseline="-25000" dirty="0" smtClean="0">
                <a:latin typeface="+mn-ea"/>
                <a:cs typeface="Arial"/>
              </a:rPr>
              <a:t>1</a:t>
            </a:r>
            <a:r>
              <a:rPr lang="en-US" altLang="zh-CN" dirty="0" smtClean="0">
                <a:latin typeface="+mn-ea"/>
                <a:cs typeface="Arial"/>
              </a:rPr>
              <a:t>+10)</a:t>
            </a:r>
          </a:p>
          <a:p>
            <a:pPr marL="725488" lvl="1" indent="-268288">
              <a:buFont typeface="+mj-lt"/>
              <a:buAutoNum type="arabicPeriod"/>
            </a:pPr>
            <a:endParaRPr lang="en-US" altLang="zh-CN" dirty="0" smtClean="0">
              <a:latin typeface="仿宋_GB2312" pitchFamily="49" charset="-122"/>
              <a:cs typeface="Arial"/>
            </a:endParaRPr>
          </a:p>
          <a:p>
            <a:pPr marL="725488" lvl="1" indent="-268288">
              <a:buFont typeface="+mj-lt"/>
              <a:buAutoNum type="arabicPeriod"/>
            </a:pPr>
            <a:r>
              <a:rPr lang="zh-CN" altLang="en-US" dirty="0" smtClean="0">
                <a:latin typeface="仿宋_GB2312" pitchFamily="49" charset="-122"/>
                <a:cs typeface="Arial"/>
              </a:rPr>
              <a:t>尝试不同</a:t>
            </a:r>
            <a:r>
              <a:rPr lang="en-US" dirty="0" smtClean="0"/>
              <a:t>k</a:t>
            </a:r>
            <a:r>
              <a:rPr lang="en-US" baseline="-25000" dirty="0" smtClean="0"/>
              <a:t>1</a:t>
            </a:r>
            <a:r>
              <a:rPr lang="zh-CN" altLang="en-US" dirty="0" smtClean="0">
                <a:latin typeface="仿宋_GB2312" pitchFamily="49" charset="-122"/>
                <a:cs typeface="Arial"/>
              </a:rPr>
              <a:t>，破解密文。检测译文的字频统计规律，挑出符合英文字频规律的结果，确定密钥字为</a:t>
            </a:r>
            <a:r>
              <a:rPr lang="en-US" altLang="zh-CN" i="1" dirty="0" err="1" smtClean="0">
                <a:latin typeface="仿宋_GB2312" pitchFamily="49" charset="-122"/>
                <a:cs typeface="Arial"/>
              </a:rPr>
              <a:t>janet</a:t>
            </a:r>
            <a:endParaRPr lang="en-US" altLang="zh-CN" dirty="0" smtClean="0">
              <a:latin typeface="仿宋_GB2312" pitchFamily="49" charset="-122"/>
              <a:cs typeface="Arial"/>
            </a:endParaRPr>
          </a:p>
          <a:p>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44</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2. </a:t>
            </a:r>
            <a:r>
              <a:rPr lang="zh-CN" altLang="en-US" sz="1000" dirty="0" smtClean="0"/>
              <a:t>置换技术</a:t>
            </a:r>
            <a:endParaRPr lang="zh-CN" altLang="en-US" sz="1000" dirty="0"/>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3. </a:t>
            </a:r>
            <a:r>
              <a:rPr lang="zh-CN" altLang="en-US" sz="1000" dirty="0" smtClean="0"/>
              <a:t>乘积密码</a:t>
            </a:r>
            <a:endParaRPr lang="zh-CN" altLang="en-US" sz="1000" dirty="0"/>
          </a:p>
        </p:txBody>
      </p:sp>
      <p:sp>
        <p:nvSpPr>
          <p:cNvPr id="10" name="流程图: 可选过程 9">
            <a:hlinkClick r:id="rId5"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186485090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en-US" dirty="0" smtClean="0"/>
              <a:t>进一步，可以假设一个明文字母串</a:t>
            </a:r>
            <a:r>
              <a:rPr lang="en-US" altLang="zh-CN" dirty="0" smtClean="0"/>
              <a:t>Y</a:t>
            </a:r>
            <a:r>
              <a:rPr lang="en-US" altLang="zh-CN" baseline="-25000" dirty="0" smtClean="0"/>
              <a:t>0</a:t>
            </a:r>
            <a:r>
              <a:rPr lang="zh-CN" altLang="en-US" dirty="0" smtClean="0"/>
              <a:t>，计算</a:t>
            </a:r>
            <a:r>
              <a:rPr lang="en-US" altLang="zh-CN" dirty="0" smtClean="0"/>
              <a:t>Y</a:t>
            </a:r>
            <a:r>
              <a:rPr lang="en-US" altLang="zh-CN" baseline="-25000" dirty="0" smtClean="0"/>
              <a:t>0</a:t>
            </a:r>
            <a:r>
              <a:rPr lang="zh-CN" altLang="en-US" dirty="0" smtClean="0"/>
              <a:t>与用</a:t>
            </a:r>
            <a:r>
              <a:rPr lang="en-US" altLang="zh-CN" dirty="0" smtClean="0"/>
              <a:t>g</a:t>
            </a:r>
            <a:r>
              <a:rPr lang="zh-CN" altLang="en-US" dirty="0" smtClean="0"/>
              <a:t>解密的</a:t>
            </a:r>
            <a:r>
              <a:rPr lang="en-US" altLang="zh-CN" dirty="0" smtClean="0"/>
              <a:t>Y</a:t>
            </a:r>
            <a:r>
              <a:rPr lang="en-US" altLang="zh-CN" baseline="-25000" dirty="0" smtClean="0"/>
              <a:t>1</a:t>
            </a:r>
            <a:r>
              <a:rPr lang="zh-CN" altLang="en-US" dirty="0" smtClean="0"/>
              <a:t>，</a:t>
            </a:r>
            <a:r>
              <a:rPr lang="en-US" altLang="zh-CN" dirty="0" smtClean="0"/>
              <a:t>Y</a:t>
            </a:r>
            <a:r>
              <a:rPr lang="en-US" altLang="zh-CN" baseline="-25000" dirty="0" smtClean="0"/>
              <a:t>2</a:t>
            </a:r>
            <a:r>
              <a:rPr lang="zh-CN" altLang="en-US" dirty="0" smtClean="0"/>
              <a:t>，</a:t>
            </a:r>
            <a:r>
              <a:rPr lang="en-US" altLang="zh-CN" dirty="0" smtClean="0"/>
              <a:t>…</a:t>
            </a:r>
            <a:r>
              <a:rPr lang="zh-CN" altLang="en-US" dirty="0" smtClean="0"/>
              <a:t>，</a:t>
            </a:r>
            <a:r>
              <a:rPr lang="en-US" altLang="zh-CN" dirty="0" smtClean="0"/>
              <a:t>Y</a:t>
            </a:r>
            <a:r>
              <a:rPr lang="en-US" altLang="zh-CN" baseline="-25000" dirty="0" smtClean="0"/>
              <a:t>d</a:t>
            </a:r>
            <a:r>
              <a:rPr lang="zh-CN" altLang="en-US" dirty="0" smtClean="0"/>
              <a:t>的重合互指数：</a:t>
            </a:r>
            <a:endParaRPr lang="en-US" altLang="zh-CN" dirty="0" smtClean="0"/>
          </a:p>
          <a:p>
            <a:endParaRPr lang="en-US" altLang="zh-CN" dirty="0" smtClean="0"/>
          </a:p>
          <a:p>
            <a:endParaRPr lang="en-US" altLang="zh-CN" dirty="0" smtClean="0"/>
          </a:p>
          <a:p>
            <a:r>
              <a:rPr lang="zh-CN" altLang="en-US" dirty="0" smtClean="0"/>
              <a:t>当</a:t>
            </a:r>
            <a:r>
              <a:rPr lang="en-US" altLang="zh-CN" dirty="0" smtClean="0"/>
              <a:t>g=</a:t>
            </a:r>
            <a:r>
              <a:rPr lang="en-US" altLang="zh-CN" dirty="0" err="1" smtClean="0"/>
              <a:t>k</a:t>
            </a:r>
            <a:r>
              <a:rPr lang="en-US" altLang="zh-CN" baseline="-25000" dirty="0" err="1" smtClean="0"/>
              <a:t>j</a:t>
            </a:r>
            <a:r>
              <a:rPr lang="zh-CN" altLang="en-US" dirty="0" smtClean="0"/>
              <a:t>时，</a:t>
            </a:r>
            <a:r>
              <a:rPr lang="en-US" altLang="zh-CN" dirty="0" smtClean="0"/>
              <a:t>MI</a:t>
            </a:r>
            <a:r>
              <a:rPr lang="en-US" altLang="zh-CN" baseline="-25000" dirty="0" smtClean="0"/>
              <a:t>cg</a:t>
            </a:r>
            <a:r>
              <a:rPr lang="en-US" altLang="zh-CN" dirty="0" smtClean="0"/>
              <a:t>≈0.065</a:t>
            </a:r>
            <a:r>
              <a:rPr lang="zh-CN" altLang="en-US" dirty="0" smtClean="0"/>
              <a:t>。</a:t>
            </a:r>
            <a:endParaRPr lang="en-US" altLang="zh-CN" dirty="0" smtClean="0"/>
          </a:p>
          <a:p>
            <a:endParaRPr lang="en-US" altLang="zh-CN" dirty="0" smtClean="0"/>
          </a:p>
          <a:p>
            <a:r>
              <a:rPr lang="zh-CN" altLang="en-US" dirty="0" smtClean="0">
                <a:solidFill>
                  <a:srgbClr val="FF0000"/>
                </a:solidFill>
              </a:rPr>
              <a:t>破译方法</a:t>
            </a:r>
            <a:r>
              <a:rPr lang="en-US" altLang="zh-CN" dirty="0" smtClean="0">
                <a:solidFill>
                  <a:srgbClr val="FF0000"/>
                </a:solidFill>
              </a:rPr>
              <a:t>2</a:t>
            </a:r>
            <a:r>
              <a:rPr lang="zh-CN" altLang="en-US" dirty="0" smtClean="0">
                <a:solidFill>
                  <a:srgbClr val="FF0000"/>
                </a:solidFill>
              </a:rPr>
              <a:t>：</a:t>
            </a:r>
            <a:endParaRPr lang="en-US" altLang="zh-CN" dirty="0" smtClean="0">
              <a:solidFill>
                <a:srgbClr val="FF0000"/>
              </a:solidFill>
            </a:endParaRPr>
          </a:p>
          <a:p>
            <a:pPr lvl="1"/>
            <a:r>
              <a:rPr lang="zh-CN" altLang="en-US" dirty="0" smtClean="0"/>
              <a:t>对每一列</a:t>
            </a:r>
            <a:r>
              <a:rPr lang="en-US" altLang="zh-CN" dirty="0" smtClean="0"/>
              <a:t>Y</a:t>
            </a:r>
            <a:r>
              <a:rPr lang="en-US" altLang="zh-CN" baseline="-25000" dirty="0" smtClean="0"/>
              <a:t>i</a:t>
            </a:r>
            <a:r>
              <a:rPr lang="zh-CN" altLang="en-US" dirty="0"/>
              <a:t>，找出使</a:t>
            </a:r>
            <a:r>
              <a:rPr lang="en-US" altLang="zh-CN" dirty="0" err="1" smtClean="0"/>
              <a:t>MI</a:t>
            </a:r>
            <a:r>
              <a:rPr lang="en-US" altLang="zh-CN" baseline="-25000" dirty="0" err="1" smtClean="0"/>
              <a:t>cg</a:t>
            </a:r>
            <a:r>
              <a:rPr lang="en-US" altLang="zh-CN" dirty="0" smtClean="0"/>
              <a:t>(</a:t>
            </a:r>
            <a:r>
              <a:rPr lang="en-US" altLang="zh-CN" dirty="0" err="1" smtClean="0"/>
              <a:t>Y</a:t>
            </a:r>
            <a:r>
              <a:rPr lang="en-US" altLang="zh-CN" baseline="-25000" dirty="0" err="1" smtClean="0"/>
              <a:t>i</a:t>
            </a:r>
            <a:r>
              <a:rPr lang="en-US" altLang="zh-CN" baseline="30000" dirty="0" err="1" smtClean="0"/>
              <a:t>g</a:t>
            </a:r>
            <a:r>
              <a:rPr lang="en-US" altLang="zh-CN" dirty="0"/>
              <a:t>)</a:t>
            </a:r>
            <a:r>
              <a:rPr lang="zh-CN" altLang="en-US" dirty="0"/>
              <a:t>近似为</a:t>
            </a:r>
            <a:r>
              <a:rPr lang="en-US" altLang="zh-CN" dirty="0"/>
              <a:t>0.065</a:t>
            </a:r>
            <a:r>
              <a:rPr lang="zh-CN" altLang="en-US" dirty="0"/>
              <a:t>的</a:t>
            </a:r>
            <a:r>
              <a:rPr lang="en-US" altLang="zh-CN" dirty="0"/>
              <a:t>g</a:t>
            </a:r>
            <a:r>
              <a:rPr lang="zh-CN" altLang="en-US" dirty="0"/>
              <a:t>。这个</a:t>
            </a:r>
            <a:r>
              <a:rPr lang="en-US" altLang="zh-CN" dirty="0"/>
              <a:t>g</a:t>
            </a:r>
            <a:r>
              <a:rPr lang="zh-CN" altLang="en-US" dirty="0"/>
              <a:t>就是</a:t>
            </a:r>
            <a:r>
              <a:rPr lang="en-US" altLang="zh-CN" dirty="0" err="1" smtClean="0"/>
              <a:t>k</a:t>
            </a:r>
            <a:r>
              <a:rPr lang="en-US" altLang="zh-CN" baseline="-25000" dirty="0" err="1" smtClean="0"/>
              <a:t>i</a:t>
            </a:r>
            <a:endParaRPr lang="en-US" altLang="zh-CN" dirty="0" smtClean="0"/>
          </a:p>
        </p:txBody>
      </p:sp>
      <p:graphicFrame>
        <p:nvGraphicFramePr>
          <p:cNvPr id="4" name="对象 3"/>
          <p:cNvGraphicFramePr>
            <a:graphicFrameLocks noChangeAspect="1"/>
          </p:cNvGraphicFramePr>
          <p:nvPr>
            <p:extLst>
              <p:ext uri="{D42A27DB-BD31-4B8C-83A1-F6EECF244321}">
                <p14:modId xmlns:p14="http://schemas.microsoft.com/office/powerpoint/2010/main" val="1325893101"/>
              </p:ext>
            </p:extLst>
          </p:nvPr>
        </p:nvGraphicFramePr>
        <p:xfrm>
          <a:off x="2267744" y="2348880"/>
          <a:ext cx="5167312" cy="849312"/>
        </p:xfrm>
        <a:graphic>
          <a:graphicData uri="http://schemas.openxmlformats.org/presentationml/2006/ole">
            <mc:AlternateContent xmlns:mc="http://schemas.openxmlformats.org/markup-compatibility/2006">
              <mc:Choice xmlns:v="urn:schemas-microsoft-com:vml" Requires="v">
                <p:oleObj spid="_x0000_s8394" name="Equation" r:id="rId4" imgW="2628720" imgH="431640" progId="Equation.DSMT4">
                  <p:embed/>
                </p:oleObj>
              </mc:Choice>
              <mc:Fallback>
                <p:oleObj name="Equation" r:id="rId4" imgW="2628720" imgH="431640" progId="Equation.DSMT4">
                  <p:embed/>
                  <p:pic>
                    <p:nvPicPr>
                      <p:cNvPr id="0" name="Object 2"/>
                      <p:cNvPicPr>
                        <a:picLocks noChangeAspect="1" noChangeArrowheads="1"/>
                      </p:cNvPicPr>
                      <p:nvPr/>
                    </p:nvPicPr>
                    <p:blipFill>
                      <a:blip r:embed="rId5"/>
                      <a:srcRect/>
                      <a:stretch>
                        <a:fillRect/>
                      </a:stretch>
                    </p:blipFill>
                    <p:spPr bwMode="auto">
                      <a:xfrm>
                        <a:off x="2267744" y="2348880"/>
                        <a:ext cx="5167312" cy="84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页脚占位符 5"/>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45</a:t>
            </a:fld>
            <a:endParaRPr lang="en-US" altLang="zh-CN" dirty="0"/>
          </a:p>
        </p:txBody>
      </p:sp>
      <p:sp>
        <p:nvSpPr>
          <p:cNvPr id="8" name="流程图: 可选过程 7">
            <a:hlinkClick r:id="rId6"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9" name="流程图: 可选过程 8">
            <a:hlinkClick r:id="rId7"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2. </a:t>
            </a:r>
            <a:r>
              <a:rPr lang="zh-CN" altLang="en-US" sz="1000" dirty="0" smtClean="0"/>
              <a:t>置换技术</a:t>
            </a:r>
            <a:endParaRPr lang="zh-CN" altLang="en-US" sz="1000" dirty="0"/>
          </a:p>
        </p:txBody>
      </p:sp>
      <p:sp>
        <p:nvSpPr>
          <p:cNvPr id="10" name="流程图: 可选过程 9">
            <a:hlinkClick r:id="rId8"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3. </a:t>
            </a:r>
            <a:r>
              <a:rPr lang="zh-CN" altLang="en-US" sz="1000" dirty="0" smtClean="0"/>
              <a:t>乘积密码</a:t>
            </a:r>
            <a:endParaRPr lang="zh-CN" altLang="en-US" sz="1000" dirty="0"/>
          </a:p>
        </p:txBody>
      </p:sp>
      <p:sp>
        <p:nvSpPr>
          <p:cNvPr id="11" name="流程图: 可选过程 10">
            <a:hlinkClick r:id="rId9"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414287713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en-US" dirty="0" smtClean="0"/>
              <a:t>仍考虑上例。</a:t>
            </a:r>
            <a:endParaRPr lang="en-US" altLang="zh-CN" dirty="0" smtClean="0"/>
          </a:p>
          <a:p>
            <a:pPr marL="725488" lvl="1" indent="-268288">
              <a:buFont typeface="+mj-lt"/>
              <a:buAutoNum type="arabicPeriod"/>
            </a:pPr>
            <a:r>
              <a:rPr lang="zh-CN" altLang="en-US" dirty="0" smtClean="0"/>
              <a:t>前面已解出</a:t>
            </a:r>
            <a:r>
              <a:rPr lang="en-US" altLang="zh-CN" dirty="0" smtClean="0"/>
              <a:t>d=5</a:t>
            </a:r>
          </a:p>
          <a:p>
            <a:pPr marL="1125538" lvl="2" indent="-268288">
              <a:buFont typeface="+mj-lt"/>
              <a:buAutoNum type="arabicPeriod"/>
            </a:pPr>
            <a:endParaRPr lang="en-US" altLang="zh-CN" dirty="0" smtClean="0"/>
          </a:p>
          <a:p>
            <a:pPr marL="725488" lvl="1" indent="-268288">
              <a:buFont typeface="+mj-lt"/>
              <a:buAutoNum type="arabicPeriod"/>
            </a:pPr>
            <a:r>
              <a:rPr lang="zh-CN" altLang="en-US" dirty="0" smtClean="0"/>
              <a:t>计算</a:t>
            </a:r>
            <a:r>
              <a:rPr lang="en-US" altLang="zh-CN" dirty="0" err="1" smtClean="0">
                <a:latin typeface="+mn-ea"/>
              </a:rPr>
              <a:t>MI</a:t>
            </a:r>
            <a:r>
              <a:rPr lang="en-US" altLang="zh-CN" baseline="-25000" dirty="0" err="1" smtClean="0">
                <a:latin typeface="+mn-ea"/>
              </a:rPr>
              <a:t>cg</a:t>
            </a:r>
            <a:r>
              <a:rPr lang="en-US" altLang="zh-CN" dirty="0" smtClean="0">
                <a:latin typeface="+mn-ea"/>
              </a:rPr>
              <a:t>(</a:t>
            </a:r>
            <a:r>
              <a:rPr lang="en-US" altLang="zh-CN" dirty="0" err="1" smtClean="0">
                <a:latin typeface="+mn-ea"/>
              </a:rPr>
              <a:t>Y</a:t>
            </a:r>
            <a:r>
              <a:rPr lang="en-US" altLang="zh-CN" baseline="-25000" dirty="0" err="1" smtClean="0">
                <a:latin typeface="+mn-ea"/>
              </a:rPr>
              <a:t>i</a:t>
            </a:r>
            <a:r>
              <a:rPr lang="en-US" altLang="zh-CN" baseline="30000" dirty="0" err="1" smtClean="0">
                <a:latin typeface="+mn-ea"/>
              </a:rPr>
              <a:t>g</a:t>
            </a:r>
            <a:r>
              <a:rPr lang="en-US" altLang="zh-CN" dirty="0" smtClean="0">
                <a:latin typeface="+mn-ea"/>
              </a:rPr>
              <a:t>)</a:t>
            </a:r>
            <a:r>
              <a:rPr lang="zh-CN" altLang="en-US" dirty="0" smtClean="0">
                <a:latin typeface="+mn-ea"/>
              </a:rPr>
              <a:t>，</a:t>
            </a:r>
            <a:r>
              <a:rPr lang="zh-CN" altLang="en-US" dirty="0" smtClean="0">
                <a:latin typeface="仿宋_GB2312" pitchFamily="49" charset="-122"/>
                <a:cs typeface="Arial"/>
              </a:rPr>
              <a:t>选出近似</a:t>
            </a:r>
            <a:r>
              <a:rPr lang="en-US" altLang="zh-CN" dirty="0" smtClean="0">
                <a:cs typeface="Times New Roman" pitchFamily="18" charset="0"/>
              </a:rPr>
              <a:t>0.065</a:t>
            </a:r>
            <a:r>
              <a:rPr lang="zh-CN" altLang="en-US" dirty="0" smtClean="0">
                <a:latin typeface="仿宋_GB2312" pitchFamily="49" charset="-122"/>
                <a:cs typeface="Arial"/>
              </a:rPr>
              <a:t>的结果，</a:t>
            </a:r>
            <a:r>
              <a:rPr lang="en-US" altLang="zh-CN" dirty="0" smtClean="0">
                <a:latin typeface="+mn-ea"/>
                <a:cs typeface="Arial"/>
              </a:rPr>
              <a:t>k</a:t>
            </a:r>
            <a:r>
              <a:rPr lang="en-US" altLang="zh-CN" baseline="-25000" dirty="0" smtClean="0">
                <a:latin typeface="+mn-ea"/>
                <a:cs typeface="Arial"/>
              </a:rPr>
              <a:t>1</a:t>
            </a:r>
            <a:r>
              <a:rPr lang="en-US" altLang="zh-CN" dirty="0" smtClean="0">
                <a:latin typeface="+mn-ea"/>
                <a:cs typeface="Arial"/>
              </a:rPr>
              <a:t>=9,</a:t>
            </a:r>
            <a:r>
              <a:rPr lang="en-US" altLang="zh-CN" dirty="0" smtClean="0"/>
              <a:t>k</a:t>
            </a:r>
            <a:r>
              <a:rPr lang="en-US" altLang="zh-CN" sz="1400" baseline="-25000" dirty="0" smtClean="0">
                <a:latin typeface="+mn-ea"/>
                <a:cs typeface="Arial"/>
              </a:rPr>
              <a:t>2</a:t>
            </a:r>
            <a:r>
              <a:rPr lang="en-US" altLang="zh-CN" dirty="0" smtClean="0">
                <a:latin typeface="+mn-ea"/>
                <a:cs typeface="Arial"/>
              </a:rPr>
              <a:t>=0, k</a:t>
            </a:r>
            <a:r>
              <a:rPr lang="en-US" altLang="zh-CN" baseline="-25000" dirty="0" smtClean="0">
                <a:latin typeface="+mn-ea"/>
                <a:cs typeface="Arial"/>
              </a:rPr>
              <a:t>3</a:t>
            </a:r>
            <a:r>
              <a:rPr lang="en-US" altLang="zh-CN" dirty="0" smtClean="0">
                <a:latin typeface="+mn-ea"/>
                <a:cs typeface="Arial"/>
              </a:rPr>
              <a:t>=13,k</a:t>
            </a:r>
            <a:r>
              <a:rPr lang="en-US" altLang="zh-CN" baseline="-25000" dirty="0" smtClean="0">
                <a:latin typeface="+mn-ea"/>
                <a:cs typeface="Arial"/>
              </a:rPr>
              <a:t>4</a:t>
            </a:r>
            <a:r>
              <a:rPr lang="en-US" altLang="zh-CN" dirty="0" smtClean="0">
                <a:latin typeface="+mn-ea"/>
                <a:cs typeface="Arial"/>
              </a:rPr>
              <a:t>=4,k</a:t>
            </a:r>
            <a:r>
              <a:rPr lang="en-US" altLang="zh-CN" baseline="-25000" dirty="0" smtClean="0">
                <a:latin typeface="+mn-ea"/>
                <a:cs typeface="Arial"/>
              </a:rPr>
              <a:t>5</a:t>
            </a:r>
            <a:r>
              <a:rPr lang="en-US" altLang="zh-CN" dirty="0" smtClean="0">
                <a:latin typeface="+mn-ea"/>
                <a:cs typeface="Arial"/>
              </a:rPr>
              <a:t>=19</a:t>
            </a:r>
            <a:r>
              <a:rPr lang="zh-CN" altLang="en-US" dirty="0" smtClean="0">
                <a:latin typeface="+mn-ea"/>
                <a:cs typeface="Arial"/>
              </a:rPr>
              <a:t>，</a:t>
            </a:r>
            <a:r>
              <a:rPr lang="zh-CN" altLang="en-US" dirty="0" smtClean="0">
                <a:latin typeface="仿宋_GB2312" pitchFamily="49" charset="-122"/>
                <a:cs typeface="Arial"/>
              </a:rPr>
              <a:t>确定密钥字</a:t>
            </a:r>
            <a:r>
              <a:rPr lang="en-US" altLang="zh-CN" dirty="0" smtClean="0">
                <a:latin typeface="+mn-ea"/>
                <a:cs typeface="Arial"/>
              </a:rPr>
              <a:t>(9,0,13,4,19)</a:t>
            </a:r>
            <a:r>
              <a:rPr lang="zh-CN" altLang="en-US" dirty="0" smtClean="0">
                <a:latin typeface="+mn-ea"/>
                <a:cs typeface="Arial"/>
              </a:rPr>
              <a:t>：</a:t>
            </a:r>
            <a:r>
              <a:rPr lang="en-US" altLang="zh-CN" i="1" dirty="0" err="1" smtClean="0">
                <a:latin typeface="+mn-ea"/>
                <a:cs typeface="Arial"/>
              </a:rPr>
              <a:t>janet</a:t>
            </a:r>
            <a:endParaRPr lang="en-US" altLang="zh-CN" dirty="0" smtClean="0">
              <a:latin typeface="+mn-ea"/>
              <a:cs typeface="Arial"/>
            </a:endParaRPr>
          </a:p>
          <a:p>
            <a:pPr marL="1125538" lvl="2" indent="-268288">
              <a:buFont typeface="+mj-lt"/>
              <a:buAutoNum type="arabicPeriod"/>
            </a:pPr>
            <a:endParaRPr lang="en-US" altLang="zh-CN" dirty="0" smtClean="0">
              <a:latin typeface="仿宋_GB2312" pitchFamily="49" charset="-122"/>
              <a:cs typeface="Arial"/>
            </a:endParaRPr>
          </a:p>
          <a:p>
            <a:pPr lvl="1"/>
            <a:r>
              <a:rPr lang="zh-CN" altLang="en-US" dirty="0" smtClean="0">
                <a:latin typeface="仿宋_GB2312" pitchFamily="49" charset="-122"/>
                <a:cs typeface="Arial"/>
              </a:rPr>
              <a:t>译文为：</a:t>
            </a:r>
            <a:endParaRPr lang="en-US" altLang="zh-CN" dirty="0" smtClean="0">
              <a:latin typeface="仿宋_GB2312" pitchFamily="49" charset="-122"/>
              <a:cs typeface="Arial"/>
            </a:endParaRPr>
          </a:p>
          <a:p>
            <a:pPr marL="536575" lvl="1" indent="0">
              <a:buNone/>
            </a:pPr>
            <a:r>
              <a:rPr lang="en-US" altLang="zh-CN" sz="1800" dirty="0" smtClean="0">
                <a:latin typeface="+mn-ea"/>
                <a:ea typeface="+mn-ea"/>
                <a:cs typeface="Arial"/>
              </a:rPr>
              <a:t>The almond tree was in tentative blossom. The days were longer, often ending with magnificent evenings of corrugated pink skies. The hunting season was over, with hounds and guns put away for six months. The vineyards were busy again as well-organized farmers treated their vines and the more lackadaisical neighbors hurried to do the pruning they should have done in November.</a:t>
            </a:r>
          </a:p>
          <a:p>
            <a:pPr lvl="1"/>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46</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2. </a:t>
            </a:r>
            <a:r>
              <a:rPr lang="zh-CN" altLang="en-US" sz="1000" dirty="0" smtClean="0"/>
              <a:t>置换技术</a:t>
            </a:r>
            <a:endParaRPr lang="zh-CN" altLang="en-US" sz="1000" dirty="0"/>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3. </a:t>
            </a:r>
            <a:r>
              <a:rPr lang="zh-CN" altLang="en-US" sz="1000" dirty="0" smtClean="0"/>
              <a:t>乘积密码</a:t>
            </a:r>
            <a:endParaRPr lang="zh-CN" altLang="en-US" sz="1000" dirty="0"/>
          </a:p>
        </p:txBody>
      </p:sp>
      <p:sp>
        <p:nvSpPr>
          <p:cNvPr id="10" name="流程图: 可选过程 9">
            <a:hlinkClick r:id="rId5"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260980615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b="1" dirty="0" err="1" smtClean="0">
                <a:solidFill>
                  <a:srgbClr val="FF0000"/>
                </a:solidFill>
              </a:rPr>
              <a:t>Vernam</a:t>
            </a:r>
            <a:r>
              <a:rPr lang="zh-CN" altLang="en-US" b="1" dirty="0" smtClean="0">
                <a:solidFill>
                  <a:srgbClr val="FF0000"/>
                </a:solidFill>
              </a:rPr>
              <a:t>密码</a:t>
            </a:r>
            <a:endParaRPr lang="en-US" altLang="zh-CN" b="1" dirty="0" smtClean="0">
              <a:solidFill>
                <a:srgbClr val="FF0000"/>
              </a:solidFill>
            </a:endParaRPr>
          </a:p>
          <a:p>
            <a:pPr lvl="1"/>
            <a:r>
              <a:rPr lang="zh-CN" altLang="en-US" dirty="0" smtClean="0"/>
              <a:t>维吉尼亚密码的一种变体</a:t>
            </a:r>
            <a:endParaRPr lang="en-US" altLang="zh-CN" dirty="0" smtClean="0"/>
          </a:p>
          <a:p>
            <a:pPr lvl="1"/>
            <a:endParaRPr lang="en-US" altLang="zh-CN" dirty="0" smtClean="0"/>
          </a:p>
          <a:p>
            <a:pPr lvl="1"/>
            <a:r>
              <a:rPr lang="zh-CN" altLang="en-US" dirty="0" smtClean="0"/>
              <a:t>处理对象是比特，而非字母</a:t>
            </a:r>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r>
              <a:rPr lang="zh-CN" altLang="en-US" dirty="0" smtClean="0"/>
              <a:t>密码循环使用，但周期很大</a:t>
            </a:r>
            <a:endParaRPr lang="en-US" altLang="zh-CN" dirty="0" smtClean="0"/>
          </a:p>
          <a:p>
            <a:pPr lvl="1"/>
            <a:endParaRPr lang="en-US" altLang="zh-CN" dirty="0" smtClean="0"/>
          </a:p>
        </p:txBody>
      </p:sp>
      <p:graphicFrame>
        <p:nvGraphicFramePr>
          <p:cNvPr id="102402" name="Object 2"/>
          <p:cNvGraphicFramePr>
            <a:graphicFrameLocks noChangeAspect="1"/>
          </p:cNvGraphicFramePr>
          <p:nvPr>
            <p:extLst>
              <p:ext uri="{D42A27DB-BD31-4B8C-83A1-F6EECF244321}">
                <p14:modId xmlns:p14="http://schemas.microsoft.com/office/powerpoint/2010/main" val="852513600"/>
              </p:ext>
            </p:extLst>
          </p:nvPr>
        </p:nvGraphicFramePr>
        <p:xfrm>
          <a:off x="3851920" y="3212976"/>
          <a:ext cx="1484313" cy="954087"/>
        </p:xfrm>
        <a:graphic>
          <a:graphicData uri="http://schemas.openxmlformats.org/presentationml/2006/ole">
            <mc:AlternateContent xmlns:mc="http://schemas.openxmlformats.org/markup-compatibility/2006">
              <mc:Choice xmlns:v="urn:schemas-microsoft-com:vml" Requires="v">
                <p:oleObj spid="_x0000_s9417" name="Equation" r:id="rId4" imgW="711000" imgH="457200" progId="Equation.DSMT4">
                  <p:embed/>
                </p:oleObj>
              </mc:Choice>
              <mc:Fallback>
                <p:oleObj name="Equation" r:id="rId4" imgW="711000" imgH="457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1920" y="3212976"/>
                        <a:ext cx="1484313" cy="954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47</a:t>
            </a:fld>
            <a:endParaRPr lang="en-US" altLang="zh-CN" dirty="0"/>
          </a:p>
        </p:txBody>
      </p:sp>
      <p:sp>
        <p:nvSpPr>
          <p:cNvPr id="7" name="流程图: 可选过程 6">
            <a:hlinkClick r:id="rId6"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8" name="流程图: 可选过程 7">
            <a:hlinkClick r:id="rId7"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2. </a:t>
            </a:r>
            <a:r>
              <a:rPr lang="zh-CN" altLang="en-US" sz="1000" dirty="0" smtClean="0"/>
              <a:t>置换技术</a:t>
            </a:r>
            <a:endParaRPr lang="zh-CN" altLang="en-US" sz="1000" dirty="0"/>
          </a:p>
        </p:txBody>
      </p:sp>
      <p:sp>
        <p:nvSpPr>
          <p:cNvPr id="9" name="流程图: 可选过程 8">
            <a:hlinkClick r:id="rId8"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3. </a:t>
            </a:r>
            <a:r>
              <a:rPr lang="zh-CN" altLang="en-US" sz="1000" dirty="0" smtClean="0"/>
              <a:t>乘积密码</a:t>
            </a:r>
            <a:endParaRPr lang="zh-CN" altLang="en-US" sz="1000" dirty="0"/>
          </a:p>
        </p:txBody>
      </p:sp>
      <p:sp>
        <p:nvSpPr>
          <p:cNvPr id="10" name="流程图: 可选过程 9">
            <a:hlinkClick r:id="rId9"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209009525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pPr>
              <a:buNone/>
            </a:pPr>
            <a:r>
              <a:rPr lang="en-US" altLang="zh-CN" b="1" dirty="0" smtClean="0">
                <a:solidFill>
                  <a:srgbClr val="FF0000"/>
                </a:solidFill>
              </a:rPr>
              <a:t>4</a:t>
            </a:r>
            <a:r>
              <a:rPr lang="zh-CN" altLang="en-US" b="1" dirty="0" smtClean="0">
                <a:solidFill>
                  <a:srgbClr val="FF0000"/>
                </a:solidFill>
              </a:rPr>
              <a:t>、</a:t>
            </a:r>
            <a:r>
              <a:rPr lang="en-US" altLang="zh-CN" b="1" dirty="0" smtClean="0">
                <a:solidFill>
                  <a:srgbClr val="FF0000"/>
                </a:solidFill>
              </a:rPr>
              <a:t> </a:t>
            </a:r>
            <a:r>
              <a:rPr lang="en-US" altLang="zh-CN" b="1" dirty="0" err="1" smtClean="0">
                <a:solidFill>
                  <a:srgbClr val="FF0000"/>
                </a:solidFill>
              </a:rPr>
              <a:t>Autokey</a:t>
            </a:r>
            <a:r>
              <a:rPr lang="zh-CN" altLang="en-US" b="1" dirty="0" smtClean="0">
                <a:solidFill>
                  <a:srgbClr val="FF0000"/>
                </a:solidFill>
              </a:rPr>
              <a:t>密码</a:t>
            </a:r>
            <a:endParaRPr lang="en-US" altLang="zh-CN" b="1" dirty="0" smtClean="0">
              <a:solidFill>
                <a:srgbClr val="FF0000"/>
              </a:solidFill>
            </a:endParaRPr>
          </a:p>
          <a:p>
            <a:r>
              <a:rPr lang="zh-CN" altLang="en-US" dirty="0" smtClean="0"/>
              <a:t>从安全角度出发，希望密钥与明文等长</a:t>
            </a:r>
            <a:endParaRPr lang="en-US" altLang="zh-CN" dirty="0" smtClean="0"/>
          </a:p>
          <a:p>
            <a:pPr lvl="1"/>
            <a:endParaRPr lang="en-US" altLang="zh-CN" dirty="0" smtClean="0"/>
          </a:p>
          <a:p>
            <a:r>
              <a:rPr lang="en-US" altLang="zh-CN" dirty="0" err="1" smtClean="0"/>
              <a:t>Autokey</a:t>
            </a:r>
            <a:r>
              <a:rPr lang="zh-CN" altLang="en-US" dirty="0" smtClean="0"/>
              <a:t>加密算法中，加解密密钥以密钥为前缀，以明文为后继</a:t>
            </a:r>
            <a:endParaRPr lang="en-US" altLang="zh-CN" dirty="0" smtClean="0"/>
          </a:p>
          <a:p>
            <a:pPr lvl="1"/>
            <a:r>
              <a:rPr lang="zh-CN" altLang="en-US" dirty="0" smtClean="0"/>
              <a:t>加解密密钥＝</a:t>
            </a:r>
            <a:r>
              <a:rPr lang="en-US" altLang="zh-CN" dirty="0" smtClean="0"/>
              <a:t>’</a:t>
            </a:r>
            <a:r>
              <a:rPr lang="zh-CN" altLang="en-US" dirty="0" smtClean="0"/>
              <a:t>密钥</a:t>
            </a:r>
            <a:r>
              <a:rPr lang="en-US" altLang="zh-CN" dirty="0" smtClean="0"/>
              <a:t>’+’</a:t>
            </a:r>
            <a:r>
              <a:rPr lang="zh-CN" altLang="en-US" dirty="0" smtClean="0"/>
              <a:t>明文</a:t>
            </a:r>
            <a:r>
              <a:rPr lang="en-US" altLang="zh-CN" dirty="0" smtClean="0"/>
              <a:t>’</a:t>
            </a:r>
          </a:p>
          <a:p>
            <a:pPr lvl="1"/>
            <a:endParaRPr lang="en-US" altLang="zh-CN" dirty="0" smtClean="0"/>
          </a:p>
          <a:p>
            <a:r>
              <a:rPr lang="zh-CN" altLang="en-US" dirty="0" smtClean="0"/>
              <a:t>例如：密钥</a:t>
            </a:r>
            <a:r>
              <a:rPr lang="en-US" altLang="zh-CN" dirty="0" smtClean="0">
                <a:latin typeface="+mn-lt"/>
              </a:rPr>
              <a:t>deceptive</a:t>
            </a:r>
          </a:p>
          <a:p>
            <a:pPr lvl="1" fontAlgn="base">
              <a:buNone/>
            </a:pPr>
            <a:r>
              <a:rPr lang="zh-CN" altLang="en-US" sz="2400" dirty="0" smtClean="0"/>
              <a:t>加解密密钥</a:t>
            </a:r>
            <a:r>
              <a:rPr lang="en-AU" sz="2400" dirty="0" smtClean="0"/>
              <a:t>:</a:t>
            </a:r>
            <a:r>
              <a:rPr lang="en-AU" sz="2400" u="sng" dirty="0" err="1" smtClean="0">
                <a:latin typeface="Courier New" pitchFamily="49" charset="0"/>
                <a:cs typeface="Courier New" pitchFamily="49" charset="0"/>
              </a:rPr>
              <a:t>deceptive</a:t>
            </a:r>
            <a:r>
              <a:rPr lang="en-AU" sz="2400" dirty="0" err="1" smtClean="0">
                <a:latin typeface="Courier New" pitchFamily="49" charset="0"/>
                <a:cs typeface="Courier New" pitchFamily="49" charset="0"/>
              </a:rPr>
              <a:t>wearediscoveredsav</a:t>
            </a:r>
            <a:endParaRPr lang="en-AU" sz="2400" dirty="0" smtClean="0">
              <a:latin typeface="Courier New" pitchFamily="49" charset="0"/>
              <a:cs typeface="Courier New" pitchFamily="49" charset="0"/>
            </a:endParaRPr>
          </a:p>
          <a:p>
            <a:pPr lvl="1" fontAlgn="base">
              <a:buNone/>
            </a:pPr>
            <a:r>
              <a:rPr lang="zh-CN" altLang="en-US" sz="2400" dirty="0" smtClean="0"/>
              <a:t>明文</a:t>
            </a:r>
            <a:r>
              <a:rPr lang="en-AU" sz="2400" dirty="0" smtClean="0"/>
              <a:t>:</a:t>
            </a:r>
            <a:r>
              <a:rPr lang="en-AU" sz="2400" dirty="0" smtClean="0">
                <a:latin typeface="+mn-lt"/>
              </a:rPr>
              <a:t>          </a:t>
            </a:r>
            <a:r>
              <a:rPr lang="en-AU" sz="2400" dirty="0" smtClean="0">
                <a:latin typeface="+mn-lt"/>
                <a:cs typeface="Courier New" pitchFamily="49" charset="0"/>
              </a:rPr>
              <a:t> </a:t>
            </a:r>
            <a:r>
              <a:rPr lang="en-AU" sz="2400" dirty="0" err="1" smtClean="0">
                <a:latin typeface="Courier New" pitchFamily="49" charset="0"/>
                <a:cs typeface="Courier New" pitchFamily="49" charset="0"/>
              </a:rPr>
              <a:t>wearediscoveredsaveyourself</a:t>
            </a:r>
            <a:endParaRPr lang="en-AU" sz="2400" dirty="0" smtClean="0">
              <a:latin typeface="Courier New" pitchFamily="49" charset="0"/>
              <a:cs typeface="Courier New" pitchFamily="49" charset="0"/>
            </a:endParaRPr>
          </a:p>
          <a:p>
            <a:pPr lvl="1">
              <a:buNone/>
            </a:pPr>
            <a:r>
              <a:rPr lang="zh-CN" altLang="en-US" sz="2400" dirty="0" smtClean="0"/>
              <a:t>密文</a:t>
            </a:r>
            <a:r>
              <a:rPr lang="en-AU" sz="2400" dirty="0" smtClean="0"/>
              <a:t>:</a:t>
            </a:r>
            <a:r>
              <a:rPr lang="en-AU" sz="2400" dirty="0" smtClean="0">
                <a:latin typeface="+mn-lt"/>
              </a:rPr>
              <a:t>    </a:t>
            </a:r>
            <a:r>
              <a:rPr lang="en-US" altLang="zh-CN" sz="2400" dirty="0" smtClean="0">
                <a:latin typeface="+mn-lt"/>
                <a:cs typeface="Courier New" pitchFamily="49" charset="0"/>
              </a:rPr>
              <a:t>       </a:t>
            </a:r>
            <a:r>
              <a:rPr lang="en-AU" sz="2400" dirty="0" smtClean="0">
                <a:latin typeface="Courier New" pitchFamily="49" charset="0"/>
                <a:cs typeface="Courier New" pitchFamily="49" charset="0"/>
              </a:rPr>
              <a:t>ZICVTWQNGKZEIIGASXSTSLVVWLA</a:t>
            </a: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48</a:t>
            </a:fld>
            <a:endParaRPr lang="en-US" altLang="zh-CN" dirty="0"/>
          </a:p>
        </p:txBody>
      </p:sp>
      <p:sp>
        <p:nvSpPr>
          <p:cNvPr id="7" name="流程图: 可选过程 6">
            <a:hlinkClick r:id="rId3"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8" name="流程图: 可选过程 7">
            <a:hlinkClick r:id="rId4"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2. </a:t>
            </a:r>
            <a:r>
              <a:rPr lang="zh-CN" altLang="en-US" sz="1000" dirty="0" smtClean="0"/>
              <a:t>置换技术</a:t>
            </a:r>
            <a:endParaRPr lang="zh-CN" altLang="en-US" sz="1000" dirty="0"/>
          </a:p>
        </p:txBody>
      </p:sp>
      <p:sp>
        <p:nvSpPr>
          <p:cNvPr id="9" name="流程图: 可选过程 8">
            <a:hlinkClick r:id="rId5"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3. </a:t>
            </a:r>
            <a:r>
              <a:rPr lang="zh-CN" altLang="en-US" sz="1000" dirty="0" smtClean="0"/>
              <a:t>乘积密码</a:t>
            </a:r>
            <a:endParaRPr lang="zh-CN" altLang="en-US" sz="1000" dirty="0"/>
          </a:p>
        </p:txBody>
      </p:sp>
      <p:sp>
        <p:nvSpPr>
          <p:cNvPr id="10" name="流程图: 可选过程 9">
            <a:hlinkClick r:id="rId6"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363844951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a:lnSpc>
                <a:spcPct val="110000"/>
              </a:lnSpc>
            </a:pPr>
            <a:r>
              <a:rPr lang="zh-CN" altLang="en-US" dirty="0" smtClean="0"/>
              <a:t>安全性：</a:t>
            </a:r>
            <a:endParaRPr lang="en-US" altLang="zh-CN" dirty="0"/>
          </a:p>
          <a:p>
            <a:pPr>
              <a:lnSpc>
                <a:spcPct val="110000"/>
              </a:lnSpc>
            </a:pPr>
            <a:r>
              <a:rPr lang="zh-CN" altLang="en-US" dirty="0" smtClean="0"/>
              <a:t>以密钥长度</a:t>
            </a:r>
            <a:r>
              <a:rPr lang="en-US" altLang="zh-CN" dirty="0" smtClean="0"/>
              <a:t>d</a:t>
            </a:r>
            <a:r>
              <a:rPr lang="zh-CN" altLang="en-US" dirty="0" smtClean="0"/>
              <a:t>分段，明文记为</a:t>
            </a:r>
            <a:r>
              <a:rPr lang="en-US" altLang="zh-CN" dirty="0" smtClean="0"/>
              <a:t>p</a:t>
            </a:r>
            <a:r>
              <a:rPr lang="en-US" altLang="zh-CN" baseline="-25000" dirty="0" smtClean="0"/>
              <a:t>1</a:t>
            </a:r>
            <a:r>
              <a:rPr lang="en-US" altLang="zh-CN" dirty="0" smtClean="0"/>
              <a:t>p</a:t>
            </a:r>
            <a:r>
              <a:rPr lang="en-US" altLang="zh-CN" baseline="-25000" dirty="0" smtClean="0"/>
              <a:t>2</a:t>
            </a:r>
            <a:r>
              <a:rPr lang="en-US" altLang="zh-CN" dirty="0" smtClean="0"/>
              <a:t>p</a:t>
            </a:r>
            <a:r>
              <a:rPr lang="en-US" altLang="zh-CN" baseline="-25000" dirty="0" smtClean="0"/>
              <a:t>3</a:t>
            </a:r>
            <a:r>
              <a:rPr lang="en-US" altLang="zh-CN" dirty="0" smtClean="0"/>
              <a:t>…</a:t>
            </a:r>
            <a:r>
              <a:rPr lang="zh-CN" altLang="en-US" dirty="0" smtClean="0"/>
              <a:t>，密文</a:t>
            </a:r>
            <a:endParaRPr lang="en-US" altLang="zh-CN" dirty="0"/>
          </a:p>
          <a:p>
            <a:pPr lvl="1">
              <a:lnSpc>
                <a:spcPct val="110000"/>
              </a:lnSpc>
            </a:pPr>
            <a:r>
              <a:rPr lang="en-US" altLang="zh-CN" dirty="0" smtClean="0"/>
              <a:t>C</a:t>
            </a:r>
            <a:r>
              <a:rPr lang="en-US" altLang="zh-CN" baseline="-25000" dirty="0" smtClean="0"/>
              <a:t>1</a:t>
            </a:r>
            <a:r>
              <a:rPr lang="en-US" altLang="zh-CN" dirty="0" smtClean="0"/>
              <a:t> = k</a:t>
            </a:r>
            <a:r>
              <a:rPr lang="en-US" altLang="zh-CN" baseline="-25000" dirty="0" smtClean="0"/>
              <a:t> </a:t>
            </a:r>
            <a:r>
              <a:rPr lang="en-US" altLang="zh-CN" dirty="0" smtClean="0"/>
              <a:t>+p</a:t>
            </a:r>
            <a:r>
              <a:rPr lang="en-US" altLang="zh-CN" baseline="-25000" dirty="0" smtClean="0"/>
              <a:t>1</a:t>
            </a:r>
            <a:endParaRPr lang="en-US" altLang="zh-CN" dirty="0"/>
          </a:p>
          <a:p>
            <a:pPr lvl="1">
              <a:lnSpc>
                <a:spcPct val="110000"/>
              </a:lnSpc>
            </a:pPr>
            <a:r>
              <a:rPr lang="en-US" altLang="zh-CN" dirty="0" smtClean="0"/>
              <a:t>C</a:t>
            </a:r>
            <a:r>
              <a:rPr lang="en-US" altLang="zh-CN" baseline="-25000" dirty="0" smtClean="0"/>
              <a:t>2</a:t>
            </a:r>
            <a:r>
              <a:rPr lang="en-US" altLang="zh-CN" dirty="0" smtClean="0"/>
              <a:t> = p</a:t>
            </a:r>
            <a:r>
              <a:rPr lang="en-US" altLang="zh-CN" baseline="-25000" dirty="0" smtClean="0"/>
              <a:t>1</a:t>
            </a:r>
            <a:r>
              <a:rPr lang="en-US" altLang="zh-CN" dirty="0" smtClean="0"/>
              <a:t>+p</a:t>
            </a:r>
            <a:r>
              <a:rPr lang="en-US" altLang="zh-CN" baseline="-25000" dirty="0" smtClean="0"/>
              <a:t>2</a:t>
            </a:r>
            <a:endParaRPr lang="en-US" altLang="zh-CN" dirty="0" smtClean="0"/>
          </a:p>
          <a:p>
            <a:pPr lvl="1">
              <a:lnSpc>
                <a:spcPct val="110000"/>
              </a:lnSpc>
            </a:pPr>
            <a:r>
              <a:rPr lang="en-US" altLang="zh-CN" dirty="0" smtClean="0"/>
              <a:t>C</a:t>
            </a:r>
            <a:r>
              <a:rPr lang="en-US" altLang="zh-CN" baseline="-25000" dirty="0" smtClean="0"/>
              <a:t>3</a:t>
            </a:r>
            <a:r>
              <a:rPr lang="en-US" altLang="zh-CN" dirty="0" smtClean="0"/>
              <a:t> = p</a:t>
            </a:r>
            <a:r>
              <a:rPr lang="en-US" altLang="zh-CN" baseline="-25000" dirty="0" smtClean="0"/>
              <a:t>2</a:t>
            </a:r>
            <a:r>
              <a:rPr lang="en-US" altLang="zh-CN" dirty="0" smtClean="0"/>
              <a:t>+p</a:t>
            </a:r>
            <a:r>
              <a:rPr lang="en-US" altLang="zh-CN" baseline="-25000" dirty="0" smtClean="0"/>
              <a:t>3</a:t>
            </a:r>
            <a:endParaRPr lang="en-US" altLang="zh-CN" dirty="0" smtClean="0"/>
          </a:p>
          <a:p>
            <a:pPr lvl="1">
              <a:lnSpc>
                <a:spcPct val="110000"/>
              </a:lnSpc>
            </a:pPr>
            <a:r>
              <a:rPr lang="en-US" altLang="zh-CN" dirty="0" smtClean="0"/>
              <a:t>C</a:t>
            </a:r>
            <a:r>
              <a:rPr lang="en-US" altLang="zh-CN" baseline="-25000" dirty="0" smtClean="0"/>
              <a:t>4</a:t>
            </a:r>
            <a:r>
              <a:rPr lang="en-US" altLang="zh-CN" dirty="0" smtClean="0"/>
              <a:t> = p</a:t>
            </a:r>
            <a:r>
              <a:rPr lang="en-US" altLang="zh-CN" baseline="-25000" dirty="0" smtClean="0"/>
              <a:t>3</a:t>
            </a:r>
            <a:r>
              <a:rPr lang="en-US" altLang="zh-CN" dirty="0" smtClean="0"/>
              <a:t>+p</a:t>
            </a:r>
            <a:r>
              <a:rPr lang="en-US" altLang="zh-CN" baseline="-25000" dirty="0" smtClean="0"/>
              <a:t>4</a:t>
            </a:r>
            <a:endParaRPr lang="en-US" altLang="zh-CN" dirty="0" smtClean="0"/>
          </a:p>
          <a:p>
            <a:pPr lvl="1">
              <a:lnSpc>
                <a:spcPct val="110000"/>
              </a:lnSpc>
            </a:pPr>
            <a:r>
              <a:rPr lang="en-US" altLang="zh-CN" dirty="0" smtClean="0"/>
              <a:t>…</a:t>
            </a:r>
          </a:p>
          <a:p>
            <a:pPr lvl="1">
              <a:lnSpc>
                <a:spcPct val="110000"/>
              </a:lnSpc>
            </a:pPr>
            <a:endParaRPr lang="zh-CN" altLang="en-US" dirty="0"/>
          </a:p>
        </p:txBody>
      </p:sp>
      <p:sp>
        <p:nvSpPr>
          <p:cNvPr id="4" name="矩形 3"/>
          <p:cNvSpPr/>
          <p:nvPr/>
        </p:nvSpPr>
        <p:spPr>
          <a:xfrm>
            <a:off x="3212315" y="2996952"/>
            <a:ext cx="5472608" cy="2462213"/>
          </a:xfrm>
          <a:prstGeom prst="rect">
            <a:avLst/>
          </a:prstGeom>
        </p:spPr>
        <p:txBody>
          <a:bodyPr wrap="square">
            <a:spAutoFit/>
          </a:bodyPr>
          <a:lstStyle/>
          <a:p>
            <a:pPr marL="285750" indent="-285750">
              <a:lnSpc>
                <a:spcPct val="110000"/>
              </a:lnSpc>
              <a:buFont typeface="Arial" pitchFamily="34" charset="0"/>
              <a:buChar char="•"/>
            </a:pPr>
            <a:r>
              <a:rPr lang="zh-CN" altLang="en-US" sz="2000" dirty="0" smtClean="0">
                <a:solidFill>
                  <a:srgbClr val="FF0000"/>
                </a:solidFill>
                <a:latin typeface="楷体" pitchFamily="49" charset="-122"/>
                <a:ea typeface="楷体" pitchFamily="49" charset="-122"/>
              </a:rPr>
              <a:t>做</a:t>
            </a:r>
            <a:r>
              <a:rPr lang="zh-CN" altLang="en-US" sz="2000" dirty="0">
                <a:solidFill>
                  <a:srgbClr val="FF0000"/>
                </a:solidFill>
                <a:latin typeface="楷体" pitchFamily="49" charset="-122"/>
                <a:ea typeface="楷体" pitchFamily="49" charset="-122"/>
              </a:rPr>
              <a:t>如下处理：</a:t>
            </a:r>
            <a:endParaRPr lang="en-US" altLang="zh-CN" sz="2000" dirty="0">
              <a:solidFill>
                <a:srgbClr val="FF0000"/>
              </a:solidFill>
              <a:latin typeface="楷体" pitchFamily="49" charset="-122"/>
              <a:ea typeface="楷体" pitchFamily="49" charset="-122"/>
            </a:endParaRPr>
          </a:p>
          <a:p>
            <a:pPr marL="742950" lvl="1" indent="-285750">
              <a:lnSpc>
                <a:spcPct val="110000"/>
              </a:lnSpc>
              <a:buFont typeface="Arial" pitchFamily="34" charset="0"/>
              <a:buChar char="•"/>
            </a:pPr>
            <a:r>
              <a:rPr lang="en-US" altLang="zh-CN" sz="2000" dirty="0">
                <a:solidFill>
                  <a:srgbClr val="FF0000"/>
                </a:solidFill>
                <a:latin typeface="楷体" pitchFamily="49" charset="-122"/>
                <a:ea typeface="楷体" pitchFamily="49" charset="-122"/>
              </a:rPr>
              <a:t>D</a:t>
            </a:r>
            <a:r>
              <a:rPr lang="en-US" altLang="zh-CN" sz="2000" baseline="-25000" dirty="0">
                <a:solidFill>
                  <a:srgbClr val="FF0000"/>
                </a:solidFill>
                <a:latin typeface="楷体" pitchFamily="49" charset="-122"/>
                <a:ea typeface="楷体" pitchFamily="49" charset="-122"/>
              </a:rPr>
              <a:t>1</a:t>
            </a:r>
            <a:r>
              <a:rPr lang="en-US" altLang="zh-CN" sz="2000" dirty="0">
                <a:solidFill>
                  <a:srgbClr val="FF0000"/>
                </a:solidFill>
                <a:latin typeface="楷体" pitchFamily="49" charset="-122"/>
                <a:ea typeface="楷体" pitchFamily="49" charset="-122"/>
              </a:rPr>
              <a:t> = C</a:t>
            </a:r>
            <a:r>
              <a:rPr lang="en-US" altLang="zh-CN" sz="2000" baseline="-25000" dirty="0">
                <a:solidFill>
                  <a:srgbClr val="FF0000"/>
                </a:solidFill>
                <a:latin typeface="楷体" pitchFamily="49" charset="-122"/>
                <a:ea typeface="楷体" pitchFamily="49" charset="-122"/>
              </a:rPr>
              <a:t>1</a:t>
            </a:r>
            <a:r>
              <a:rPr lang="en-US" altLang="zh-CN" sz="2000" dirty="0">
                <a:solidFill>
                  <a:srgbClr val="FF0000"/>
                </a:solidFill>
                <a:latin typeface="楷体" pitchFamily="49" charset="-122"/>
                <a:ea typeface="楷体" pitchFamily="49" charset="-122"/>
              </a:rPr>
              <a:t> = p</a:t>
            </a:r>
            <a:r>
              <a:rPr lang="en-US" altLang="zh-CN" sz="2000" baseline="-25000" dirty="0">
                <a:solidFill>
                  <a:srgbClr val="FF0000"/>
                </a:solidFill>
                <a:latin typeface="楷体" pitchFamily="49" charset="-122"/>
                <a:ea typeface="楷体" pitchFamily="49" charset="-122"/>
              </a:rPr>
              <a:t>1</a:t>
            </a:r>
            <a:r>
              <a:rPr lang="en-US" altLang="zh-CN" sz="2000" dirty="0">
                <a:solidFill>
                  <a:srgbClr val="FF0000"/>
                </a:solidFill>
                <a:latin typeface="楷体" pitchFamily="49" charset="-122"/>
                <a:ea typeface="楷体" pitchFamily="49" charset="-122"/>
              </a:rPr>
              <a:t>+k</a:t>
            </a:r>
          </a:p>
          <a:p>
            <a:pPr marL="742950" lvl="1" indent="-285750">
              <a:lnSpc>
                <a:spcPct val="110000"/>
              </a:lnSpc>
              <a:buFont typeface="Arial" pitchFamily="34" charset="0"/>
              <a:buChar char="•"/>
            </a:pPr>
            <a:r>
              <a:rPr lang="en-US" altLang="zh-CN" sz="2000" dirty="0">
                <a:solidFill>
                  <a:srgbClr val="FF0000"/>
                </a:solidFill>
                <a:latin typeface="楷体" pitchFamily="49" charset="-122"/>
                <a:ea typeface="楷体" pitchFamily="49" charset="-122"/>
              </a:rPr>
              <a:t>D</a:t>
            </a:r>
            <a:r>
              <a:rPr lang="en-US" altLang="zh-CN" sz="2000" baseline="-25000" dirty="0">
                <a:solidFill>
                  <a:srgbClr val="FF0000"/>
                </a:solidFill>
                <a:latin typeface="楷体" pitchFamily="49" charset="-122"/>
                <a:ea typeface="楷体" pitchFamily="49" charset="-122"/>
              </a:rPr>
              <a:t>2</a:t>
            </a:r>
            <a:r>
              <a:rPr lang="en-US" altLang="zh-CN" sz="2000" dirty="0">
                <a:solidFill>
                  <a:srgbClr val="FF0000"/>
                </a:solidFill>
                <a:latin typeface="楷体" pitchFamily="49" charset="-122"/>
                <a:ea typeface="楷体" pitchFamily="49" charset="-122"/>
              </a:rPr>
              <a:t> = C</a:t>
            </a:r>
            <a:r>
              <a:rPr lang="en-US" altLang="zh-CN" sz="2000" baseline="-25000" dirty="0">
                <a:solidFill>
                  <a:srgbClr val="FF0000"/>
                </a:solidFill>
                <a:latin typeface="楷体" pitchFamily="49" charset="-122"/>
                <a:ea typeface="楷体" pitchFamily="49" charset="-122"/>
              </a:rPr>
              <a:t>2</a:t>
            </a:r>
            <a:r>
              <a:rPr lang="en-US" altLang="zh-CN" sz="2000" dirty="0">
                <a:solidFill>
                  <a:srgbClr val="FF0000"/>
                </a:solidFill>
                <a:latin typeface="楷体" pitchFamily="49" charset="-122"/>
                <a:ea typeface="楷体" pitchFamily="49" charset="-122"/>
              </a:rPr>
              <a:t>-D</a:t>
            </a:r>
            <a:r>
              <a:rPr lang="en-US" altLang="zh-CN" sz="2000" baseline="-25000" dirty="0">
                <a:solidFill>
                  <a:srgbClr val="FF0000"/>
                </a:solidFill>
                <a:latin typeface="楷体" pitchFamily="49" charset="-122"/>
                <a:ea typeface="楷体" pitchFamily="49" charset="-122"/>
              </a:rPr>
              <a:t>1</a:t>
            </a:r>
            <a:r>
              <a:rPr lang="en-US" altLang="zh-CN" sz="2000" dirty="0">
                <a:solidFill>
                  <a:srgbClr val="FF0000"/>
                </a:solidFill>
                <a:latin typeface="楷体" pitchFamily="49" charset="-122"/>
                <a:ea typeface="楷体" pitchFamily="49" charset="-122"/>
              </a:rPr>
              <a:t> = (p</a:t>
            </a:r>
            <a:r>
              <a:rPr lang="en-US" altLang="zh-CN" sz="2000" baseline="-25000" dirty="0">
                <a:solidFill>
                  <a:srgbClr val="FF0000"/>
                </a:solidFill>
                <a:latin typeface="楷体" pitchFamily="49" charset="-122"/>
                <a:ea typeface="楷体" pitchFamily="49" charset="-122"/>
              </a:rPr>
              <a:t>1</a:t>
            </a:r>
            <a:r>
              <a:rPr lang="en-US" altLang="zh-CN" sz="2000" dirty="0">
                <a:solidFill>
                  <a:srgbClr val="FF0000"/>
                </a:solidFill>
                <a:latin typeface="楷体" pitchFamily="49" charset="-122"/>
                <a:ea typeface="楷体" pitchFamily="49" charset="-122"/>
              </a:rPr>
              <a:t>+p</a:t>
            </a:r>
            <a:r>
              <a:rPr lang="en-US" altLang="zh-CN" sz="2000" baseline="-25000" dirty="0">
                <a:solidFill>
                  <a:srgbClr val="FF0000"/>
                </a:solidFill>
                <a:latin typeface="楷体" pitchFamily="49" charset="-122"/>
                <a:ea typeface="楷体" pitchFamily="49" charset="-122"/>
              </a:rPr>
              <a:t>2</a:t>
            </a:r>
            <a:r>
              <a:rPr lang="en-US" altLang="zh-CN" sz="2000" dirty="0">
                <a:solidFill>
                  <a:srgbClr val="FF0000"/>
                </a:solidFill>
                <a:latin typeface="楷体" pitchFamily="49" charset="-122"/>
                <a:ea typeface="楷体" pitchFamily="49" charset="-122"/>
              </a:rPr>
              <a:t>)-(p</a:t>
            </a:r>
            <a:r>
              <a:rPr lang="en-US" altLang="zh-CN" sz="2000" baseline="-25000" dirty="0">
                <a:solidFill>
                  <a:srgbClr val="FF0000"/>
                </a:solidFill>
                <a:latin typeface="楷体" pitchFamily="49" charset="-122"/>
                <a:ea typeface="楷体" pitchFamily="49" charset="-122"/>
              </a:rPr>
              <a:t>1</a:t>
            </a:r>
            <a:r>
              <a:rPr lang="en-US" altLang="zh-CN" sz="2000" dirty="0">
                <a:solidFill>
                  <a:srgbClr val="FF0000"/>
                </a:solidFill>
                <a:latin typeface="楷体" pitchFamily="49" charset="-122"/>
                <a:ea typeface="楷体" pitchFamily="49" charset="-122"/>
              </a:rPr>
              <a:t>+k) = p</a:t>
            </a:r>
            <a:r>
              <a:rPr lang="en-US" altLang="zh-CN" sz="2000" baseline="-25000" dirty="0">
                <a:solidFill>
                  <a:srgbClr val="FF0000"/>
                </a:solidFill>
                <a:latin typeface="楷体" pitchFamily="49" charset="-122"/>
                <a:ea typeface="楷体" pitchFamily="49" charset="-122"/>
              </a:rPr>
              <a:t>2</a:t>
            </a:r>
            <a:r>
              <a:rPr lang="en-US" altLang="zh-CN" sz="2000" dirty="0">
                <a:solidFill>
                  <a:srgbClr val="FF0000"/>
                </a:solidFill>
                <a:latin typeface="楷体" pitchFamily="49" charset="-122"/>
                <a:ea typeface="楷体" pitchFamily="49" charset="-122"/>
              </a:rPr>
              <a:t>-k</a:t>
            </a:r>
          </a:p>
          <a:p>
            <a:pPr marL="742950" lvl="1" indent="-285750">
              <a:lnSpc>
                <a:spcPct val="110000"/>
              </a:lnSpc>
              <a:buFont typeface="Arial" pitchFamily="34" charset="0"/>
              <a:buChar char="•"/>
            </a:pPr>
            <a:r>
              <a:rPr lang="en-US" altLang="zh-CN" sz="2000" dirty="0">
                <a:solidFill>
                  <a:srgbClr val="FF0000"/>
                </a:solidFill>
                <a:latin typeface="楷体" pitchFamily="49" charset="-122"/>
                <a:ea typeface="楷体" pitchFamily="49" charset="-122"/>
              </a:rPr>
              <a:t>D</a:t>
            </a:r>
            <a:r>
              <a:rPr lang="en-US" altLang="zh-CN" sz="2000" baseline="-25000" dirty="0">
                <a:solidFill>
                  <a:srgbClr val="FF0000"/>
                </a:solidFill>
                <a:latin typeface="楷体" pitchFamily="49" charset="-122"/>
                <a:ea typeface="楷体" pitchFamily="49" charset="-122"/>
              </a:rPr>
              <a:t>3</a:t>
            </a:r>
            <a:r>
              <a:rPr lang="en-US" altLang="zh-CN" sz="2000" dirty="0">
                <a:solidFill>
                  <a:srgbClr val="FF0000"/>
                </a:solidFill>
                <a:latin typeface="楷体" pitchFamily="49" charset="-122"/>
                <a:ea typeface="楷体" pitchFamily="49" charset="-122"/>
              </a:rPr>
              <a:t> = C</a:t>
            </a:r>
            <a:r>
              <a:rPr lang="en-US" altLang="zh-CN" sz="2000" baseline="-25000" dirty="0">
                <a:solidFill>
                  <a:srgbClr val="FF0000"/>
                </a:solidFill>
                <a:latin typeface="楷体" pitchFamily="49" charset="-122"/>
                <a:ea typeface="楷体" pitchFamily="49" charset="-122"/>
              </a:rPr>
              <a:t>3</a:t>
            </a:r>
            <a:r>
              <a:rPr lang="en-US" altLang="zh-CN" sz="2000" dirty="0">
                <a:solidFill>
                  <a:srgbClr val="FF0000"/>
                </a:solidFill>
                <a:latin typeface="楷体" pitchFamily="49" charset="-122"/>
                <a:ea typeface="楷体" pitchFamily="49" charset="-122"/>
              </a:rPr>
              <a:t>-D</a:t>
            </a:r>
            <a:r>
              <a:rPr lang="en-US" altLang="zh-CN" sz="2000" baseline="-25000" dirty="0">
                <a:solidFill>
                  <a:srgbClr val="FF0000"/>
                </a:solidFill>
                <a:latin typeface="楷体" pitchFamily="49" charset="-122"/>
                <a:ea typeface="楷体" pitchFamily="49" charset="-122"/>
              </a:rPr>
              <a:t>2</a:t>
            </a:r>
            <a:r>
              <a:rPr lang="en-US" altLang="zh-CN" sz="2000" dirty="0">
                <a:solidFill>
                  <a:srgbClr val="FF0000"/>
                </a:solidFill>
                <a:latin typeface="楷体" pitchFamily="49" charset="-122"/>
                <a:ea typeface="楷体" pitchFamily="49" charset="-122"/>
              </a:rPr>
              <a:t> = (p</a:t>
            </a:r>
            <a:r>
              <a:rPr lang="en-US" altLang="zh-CN" sz="2000" baseline="-25000" dirty="0">
                <a:solidFill>
                  <a:srgbClr val="FF0000"/>
                </a:solidFill>
                <a:latin typeface="楷体" pitchFamily="49" charset="-122"/>
                <a:ea typeface="楷体" pitchFamily="49" charset="-122"/>
              </a:rPr>
              <a:t>2</a:t>
            </a:r>
            <a:r>
              <a:rPr lang="en-US" altLang="zh-CN" sz="2000" dirty="0">
                <a:solidFill>
                  <a:srgbClr val="FF0000"/>
                </a:solidFill>
                <a:latin typeface="楷体" pitchFamily="49" charset="-122"/>
                <a:ea typeface="楷体" pitchFamily="49" charset="-122"/>
              </a:rPr>
              <a:t>+p</a:t>
            </a:r>
            <a:r>
              <a:rPr lang="en-US" altLang="zh-CN" sz="2000" baseline="-25000" dirty="0">
                <a:solidFill>
                  <a:srgbClr val="FF0000"/>
                </a:solidFill>
                <a:latin typeface="楷体" pitchFamily="49" charset="-122"/>
                <a:ea typeface="楷体" pitchFamily="49" charset="-122"/>
              </a:rPr>
              <a:t>3</a:t>
            </a:r>
            <a:r>
              <a:rPr lang="en-US" altLang="zh-CN" sz="2000" dirty="0">
                <a:solidFill>
                  <a:srgbClr val="FF0000"/>
                </a:solidFill>
                <a:latin typeface="楷体" pitchFamily="49" charset="-122"/>
                <a:ea typeface="楷体" pitchFamily="49" charset="-122"/>
              </a:rPr>
              <a:t>)-(p</a:t>
            </a:r>
            <a:r>
              <a:rPr lang="en-US" altLang="zh-CN" sz="2000" baseline="-25000" dirty="0">
                <a:solidFill>
                  <a:srgbClr val="FF0000"/>
                </a:solidFill>
                <a:latin typeface="楷体" pitchFamily="49" charset="-122"/>
                <a:ea typeface="楷体" pitchFamily="49" charset="-122"/>
              </a:rPr>
              <a:t>2</a:t>
            </a:r>
            <a:r>
              <a:rPr lang="en-US" altLang="zh-CN" sz="2000" dirty="0">
                <a:solidFill>
                  <a:srgbClr val="FF0000"/>
                </a:solidFill>
                <a:latin typeface="楷体" pitchFamily="49" charset="-122"/>
                <a:ea typeface="楷体" pitchFamily="49" charset="-122"/>
              </a:rPr>
              <a:t>-k) = p</a:t>
            </a:r>
            <a:r>
              <a:rPr lang="en-US" altLang="zh-CN" sz="2000" baseline="-25000" dirty="0">
                <a:solidFill>
                  <a:srgbClr val="FF0000"/>
                </a:solidFill>
                <a:latin typeface="楷体" pitchFamily="49" charset="-122"/>
                <a:ea typeface="楷体" pitchFamily="49" charset="-122"/>
              </a:rPr>
              <a:t>3</a:t>
            </a:r>
            <a:r>
              <a:rPr lang="en-US" altLang="zh-CN" sz="2000" dirty="0">
                <a:solidFill>
                  <a:srgbClr val="FF0000"/>
                </a:solidFill>
                <a:latin typeface="楷体" pitchFamily="49" charset="-122"/>
                <a:ea typeface="楷体" pitchFamily="49" charset="-122"/>
              </a:rPr>
              <a:t>+k</a:t>
            </a:r>
          </a:p>
          <a:p>
            <a:pPr marL="742950" lvl="1" indent="-285750">
              <a:lnSpc>
                <a:spcPct val="110000"/>
              </a:lnSpc>
              <a:buFont typeface="Arial" pitchFamily="34" charset="0"/>
              <a:buChar char="•"/>
            </a:pPr>
            <a:r>
              <a:rPr lang="en-US" altLang="zh-CN" sz="2000" dirty="0">
                <a:solidFill>
                  <a:srgbClr val="FF0000"/>
                </a:solidFill>
                <a:latin typeface="楷体" pitchFamily="49" charset="-122"/>
                <a:ea typeface="楷体" pitchFamily="49" charset="-122"/>
              </a:rPr>
              <a:t>D</a:t>
            </a:r>
            <a:r>
              <a:rPr lang="en-US" altLang="zh-CN" sz="2000" baseline="-25000" dirty="0">
                <a:solidFill>
                  <a:srgbClr val="FF0000"/>
                </a:solidFill>
                <a:latin typeface="楷体" pitchFamily="49" charset="-122"/>
                <a:ea typeface="楷体" pitchFamily="49" charset="-122"/>
              </a:rPr>
              <a:t>4</a:t>
            </a:r>
            <a:r>
              <a:rPr lang="en-US" altLang="zh-CN" sz="2000" dirty="0">
                <a:solidFill>
                  <a:srgbClr val="FF0000"/>
                </a:solidFill>
                <a:latin typeface="楷体" pitchFamily="49" charset="-122"/>
                <a:ea typeface="楷体" pitchFamily="49" charset="-122"/>
              </a:rPr>
              <a:t> = C</a:t>
            </a:r>
            <a:r>
              <a:rPr lang="en-US" altLang="zh-CN" sz="2000" baseline="-25000" dirty="0">
                <a:solidFill>
                  <a:srgbClr val="FF0000"/>
                </a:solidFill>
                <a:latin typeface="楷体" pitchFamily="49" charset="-122"/>
                <a:ea typeface="楷体" pitchFamily="49" charset="-122"/>
              </a:rPr>
              <a:t>4</a:t>
            </a:r>
            <a:r>
              <a:rPr lang="en-US" altLang="zh-CN" sz="2000" dirty="0">
                <a:solidFill>
                  <a:srgbClr val="FF0000"/>
                </a:solidFill>
                <a:latin typeface="楷体" pitchFamily="49" charset="-122"/>
                <a:ea typeface="楷体" pitchFamily="49" charset="-122"/>
              </a:rPr>
              <a:t>-D</a:t>
            </a:r>
            <a:r>
              <a:rPr lang="en-US" altLang="zh-CN" sz="2000" baseline="-25000" dirty="0">
                <a:solidFill>
                  <a:srgbClr val="FF0000"/>
                </a:solidFill>
                <a:latin typeface="楷体" pitchFamily="49" charset="-122"/>
                <a:ea typeface="楷体" pitchFamily="49" charset="-122"/>
              </a:rPr>
              <a:t>3</a:t>
            </a:r>
            <a:r>
              <a:rPr lang="en-US" altLang="zh-CN" sz="2000" dirty="0">
                <a:solidFill>
                  <a:srgbClr val="FF0000"/>
                </a:solidFill>
                <a:latin typeface="楷体" pitchFamily="49" charset="-122"/>
                <a:ea typeface="楷体" pitchFamily="49" charset="-122"/>
              </a:rPr>
              <a:t> = (p</a:t>
            </a:r>
            <a:r>
              <a:rPr lang="en-US" altLang="zh-CN" sz="2000" baseline="-25000" dirty="0">
                <a:solidFill>
                  <a:srgbClr val="FF0000"/>
                </a:solidFill>
                <a:latin typeface="楷体" pitchFamily="49" charset="-122"/>
                <a:ea typeface="楷体" pitchFamily="49" charset="-122"/>
              </a:rPr>
              <a:t>3</a:t>
            </a:r>
            <a:r>
              <a:rPr lang="en-US" altLang="zh-CN" sz="2000" dirty="0">
                <a:solidFill>
                  <a:srgbClr val="FF0000"/>
                </a:solidFill>
                <a:latin typeface="楷体" pitchFamily="49" charset="-122"/>
                <a:ea typeface="楷体" pitchFamily="49" charset="-122"/>
              </a:rPr>
              <a:t>+p</a:t>
            </a:r>
            <a:r>
              <a:rPr lang="en-US" altLang="zh-CN" sz="2000" baseline="-25000" dirty="0">
                <a:solidFill>
                  <a:srgbClr val="FF0000"/>
                </a:solidFill>
                <a:latin typeface="楷体" pitchFamily="49" charset="-122"/>
                <a:ea typeface="楷体" pitchFamily="49" charset="-122"/>
              </a:rPr>
              <a:t>4</a:t>
            </a:r>
            <a:r>
              <a:rPr lang="en-US" altLang="zh-CN" sz="2000" dirty="0">
                <a:solidFill>
                  <a:srgbClr val="FF0000"/>
                </a:solidFill>
                <a:latin typeface="楷体" pitchFamily="49" charset="-122"/>
                <a:ea typeface="楷体" pitchFamily="49" charset="-122"/>
              </a:rPr>
              <a:t>)-(p</a:t>
            </a:r>
            <a:r>
              <a:rPr lang="en-US" altLang="zh-CN" sz="2000" baseline="-25000" dirty="0">
                <a:solidFill>
                  <a:srgbClr val="FF0000"/>
                </a:solidFill>
                <a:latin typeface="楷体" pitchFamily="49" charset="-122"/>
                <a:ea typeface="楷体" pitchFamily="49" charset="-122"/>
              </a:rPr>
              <a:t>3</a:t>
            </a:r>
            <a:r>
              <a:rPr lang="en-US" altLang="zh-CN" sz="2000" dirty="0">
                <a:solidFill>
                  <a:srgbClr val="FF0000"/>
                </a:solidFill>
                <a:latin typeface="楷体" pitchFamily="49" charset="-122"/>
                <a:ea typeface="楷体" pitchFamily="49" charset="-122"/>
              </a:rPr>
              <a:t>+k) = p</a:t>
            </a:r>
            <a:r>
              <a:rPr lang="en-US" altLang="zh-CN" sz="2000" baseline="-25000" dirty="0">
                <a:solidFill>
                  <a:srgbClr val="FF0000"/>
                </a:solidFill>
                <a:latin typeface="楷体" pitchFamily="49" charset="-122"/>
                <a:ea typeface="楷体" pitchFamily="49" charset="-122"/>
              </a:rPr>
              <a:t>4</a:t>
            </a:r>
            <a:r>
              <a:rPr lang="en-US" altLang="zh-CN" sz="2000" dirty="0">
                <a:solidFill>
                  <a:srgbClr val="FF0000"/>
                </a:solidFill>
                <a:latin typeface="楷体" pitchFamily="49" charset="-122"/>
                <a:ea typeface="楷体" pitchFamily="49" charset="-122"/>
              </a:rPr>
              <a:t>-k</a:t>
            </a:r>
          </a:p>
          <a:p>
            <a:pPr marL="742950" lvl="1" indent="-285750">
              <a:lnSpc>
                <a:spcPct val="110000"/>
              </a:lnSpc>
              <a:buFont typeface="Arial" pitchFamily="34" charset="0"/>
              <a:buChar char="•"/>
            </a:pPr>
            <a:r>
              <a:rPr lang="en-US" altLang="zh-CN" sz="2000" dirty="0">
                <a:solidFill>
                  <a:srgbClr val="FF0000"/>
                </a:solidFill>
                <a:latin typeface="楷体" pitchFamily="49" charset="-122"/>
                <a:ea typeface="楷体" pitchFamily="49" charset="-122"/>
              </a:rPr>
              <a:t>…</a:t>
            </a:r>
          </a:p>
          <a:p>
            <a:pPr marL="285750" indent="-285750">
              <a:lnSpc>
                <a:spcPct val="110000"/>
              </a:lnSpc>
              <a:buFont typeface="Arial" pitchFamily="34" charset="0"/>
              <a:buChar char="•"/>
            </a:pPr>
            <a:r>
              <a:rPr lang="zh-CN" altLang="en-US" sz="2000" dirty="0" smtClean="0">
                <a:solidFill>
                  <a:srgbClr val="FF0000"/>
                </a:solidFill>
                <a:latin typeface="楷体" pitchFamily="49" charset="-122"/>
                <a:ea typeface="楷体" pitchFamily="49" charset="-122"/>
              </a:rPr>
              <a:t>可</a:t>
            </a:r>
            <a:r>
              <a:rPr lang="zh-CN" altLang="en-US" sz="2000" dirty="0">
                <a:solidFill>
                  <a:srgbClr val="FF0000"/>
                </a:solidFill>
                <a:latin typeface="楷体" pitchFamily="49" charset="-122"/>
                <a:ea typeface="楷体" pitchFamily="49" charset="-122"/>
              </a:rPr>
              <a:t>修改重合</a:t>
            </a:r>
            <a:r>
              <a:rPr lang="zh-CN" altLang="en-US" sz="2000" dirty="0" smtClean="0">
                <a:solidFill>
                  <a:srgbClr val="FF0000"/>
                </a:solidFill>
                <a:latin typeface="楷体" pitchFamily="49" charset="-122"/>
                <a:ea typeface="楷体" pitchFamily="49" charset="-122"/>
              </a:rPr>
              <a:t>指数法进行</a:t>
            </a:r>
            <a:r>
              <a:rPr lang="zh-CN" altLang="en-US" sz="2000" dirty="0">
                <a:solidFill>
                  <a:srgbClr val="FF0000"/>
                </a:solidFill>
                <a:latin typeface="楷体" pitchFamily="49" charset="-122"/>
                <a:ea typeface="楷体" pitchFamily="49" charset="-122"/>
              </a:rPr>
              <a:t>破译</a:t>
            </a:r>
            <a:endParaRPr lang="en-US" altLang="zh-CN" sz="2000" dirty="0">
              <a:solidFill>
                <a:srgbClr val="FF0000"/>
              </a:solidFill>
              <a:latin typeface="楷体" pitchFamily="49" charset="-122"/>
              <a:ea typeface="楷体" pitchFamily="49" charset="-122"/>
            </a:endParaRPr>
          </a:p>
        </p:txBody>
      </p:sp>
      <p:sp>
        <p:nvSpPr>
          <p:cNvPr id="6" name="页脚占位符 5"/>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49</a:t>
            </a:fld>
            <a:endParaRPr lang="en-US" altLang="zh-CN" dirty="0"/>
          </a:p>
        </p:txBody>
      </p:sp>
      <p:sp>
        <p:nvSpPr>
          <p:cNvPr id="8" name="流程图: 可选过程 7">
            <a:hlinkClick r:id="rId2"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9" name="流程图: 可选过程 8">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2. </a:t>
            </a:r>
            <a:r>
              <a:rPr lang="zh-CN" altLang="en-US" sz="1000" dirty="0" smtClean="0"/>
              <a:t>置换技术</a:t>
            </a:r>
            <a:endParaRPr lang="zh-CN" altLang="en-US" sz="1000" dirty="0"/>
          </a:p>
        </p:txBody>
      </p:sp>
      <p:sp>
        <p:nvSpPr>
          <p:cNvPr id="10" name="流程图: 可选过程 9">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3. </a:t>
            </a:r>
            <a:r>
              <a:rPr lang="zh-CN" altLang="en-US" sz="1000" dirty="0" smtClean="0"/>
              <a:t>乘积密码</a:t>
            </a:r>
            <a:endParaRPr lang="zh-CN" altLang="en-US" sz="1000" dirty="0"/>
          </a:p>
        </p:txBody>
      </p:sp>
      <p:sp>
        <p:nvSpPr>
          <p:cNvPr id="11" name="流程图: 可选过程 10">
            <a:hlinkClick r:id="rId5"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149322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第一节 代换技术</a:t>
            </a:r>
            <a:endParaRPr lang="zh-CN" altLang="en-US" dirty="0"/>
          </a:p>
        </p:txBody>
      </p:sp>
      <p:sp>
        <p:nvSpPr>
          <p:cNvPr id="3" name="文本占位符 2"/>
          <p:cNvSpPr>
            <a:spLocks noGrp="1"/>
          </p:cNvSpPr>
          <p:nvPr>
            <p:ph type="body" idx="1"/>
          </p:nvPr>
        </p:nvSpPr>
        <p:spPr/>
        <p:txBody>
          <a:bodyPr/>
          <a:lstStyle/>
          <a:p>
            <a:endParaRPr lang="zh-CN" altLang="en-US"/>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FC6C3F5E-09DE-47CB-B45C-8870030737BE}" type="slidenum">
              <a:rPr lang="zh-CN" altLang="en-US" smtClean="0"/>
              <a:pPr>
                <a:defRPr/>
              </a:pPr>
              <a:t>5</a:t>
            </a:fld>
            <a:endParaRPr lang="en-US" altLang="zh-CN" dirty="0"/>
          </a:p>
        </p:txBody>
      </p:sp>
    </p:spTree>
    <p:extLst>
      <p:ext uri="{BB962C8B-B14F-4D97-AF65-F5344CB8AC3E}">
        <p14:creationId xmlns:p14="http://schemas.microsoft.com/office/powerpoint/2010/main" val="356448704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normAutofit fontScale="92500" lnSpcReduction="20000"/>
          </a:bodyPr>
          <a:lstStyle/>
          <a:p>
            <a:pPr>
              <a:buNone/>
            </a:pPr>
            <a:r>
              <a:rPr lang="en-US" altLang="zh-CN" b="1" dirty="0" smtClean="0">
                <a:solidFill>
                  <a:srgbClr val="FF0000"/>
                </a:solidFill>
              </a:rPr>
              <a:t>5</a:t>
            </a:r>
            <a:r>
              <a:rPr lang="zh-CN" altLang="en-US" b="1" dirty="0" smtClean="0">
                <a:solidFill>
                  <a:srgbClr val="FF0000"/>
                </a:solidFill>
              </a:rPr>
              <a:t>、一次一密体系（</a:t>
            </a:r>
            <a:r>
              <a:rPr lang="en-US" altLang="zh-CN" b="1" dirty="0" smtClean="0">
                <a:solidFill>
                  <a:srgbClr val="FF0000"/>
                </a:solidFill>
              </a:rPr>
              <a:t>One-Time</a:t>
            </a:r>
            <a:r>
              <a:rPr lang="zh-CN" altLang="en-US" b="1" dirty="0" smtClean="0">
                <a:solidFill>
                  <a:srgbClr val="FF0000"/>
                </a:solidFill>
              </a:rPr>
              <a:t> </a:t>
            </a:r>
            <a:r>
              <a:rPr lang="en-US" altLang="zh-CN" b="1" dirty="0" smtClean="0">
                <a:solidFill>
                  <a:srgbClr val="FF0000"/>
                </a:solidFill>
              </a:rPr>
              <a:t>Pad</a:t>
            </a:r>
            <a:r>
              <a:rPr lang="zh-CN" altLang="en-US" b="1" dirty="0" smtClean="0">
                <a:solidFill>
                  <a:srgbClr val="FF0000"/>
                </a:solidFill>
              </a:rPr>
              <a:t>）</a:t>
            </a:r>
            <a:endParaRPr lang="en-US" altLang="zh-CN" b="1" dirty="0" smtClean="0">
              <a:solidFill>
                <a:srgbClr val="FF0000"/>
              </a:solidFill>
            </a:endParaRPr>
          </a:p>
          <a:p>
            <a:r>
              <a:rPr lang="zh-CN" altLang="en-US" dirty="0" smtClean="0"/>
              <a:t>名称来源于特工携带的密码本，每用一页后撕去</a:t>
            </a:r>
            <a:endParaRPr lang="en-US" altLang="zh-CN" dirty="0" smtClean="0"/>
          </a:p>
          <a:p>
            <a:pPr lvl="1"/>
            <a:endParaRPr lang="en-US" altLang="zh-CN" dirty="0" smtClean="0"/>
          </a:p>
          <a:p>
            <a:r>
              <a:rPr lang="zh-CN" altLang="en-US" dirty="0" smtClean="0"/>
              <a:t>当随机密钥与明文等长时，绝对安全</a:t>
            </a:r>
            <a:endParaRPr lang="en-US" altLang="zh-CN" dirty="0" smtClean="0"/>
          </a:p>
          <a:p>
            <a:pPr lvl="1"/>
            <a:r>
              <a:rPr lang="zh-CN" altLang="en-US" dirty="0" smtClean="0"/>
              <a:t>唯一可理论证明的无条件安全</a:t>
            </a:r>
            <a:endParaRPr lang="en-US" altLang="zh-CN" dirty="0" smtClean="0"/>
          </a:p>
          <a:p>
            <a:pPr lvl="1"/>
            <a:r>
              <a:rPr lang="zh-CN" altLang="en-US" dirty="0" smtClean="0"/>
              <a:t>任一个密文，总存在某个密钥使之与任意明文相对应</a:t>
            </a:r>
            <a:endParaRPr lang="en-US" altLang="zh-CN" dirty="0" smtClean="0"/>
          </a:p>
          <a:p>
            <a:pPr lvl="1"/>
            <a:endParaRPr lang="en-US" altLang="zh-CN" dirty="0" smtClean="0"/>
          </a:p>
          <a:p>
            <a:r>
              <a:rPr lang="zh-CN" altLang="en-US" dirty="0" smtClean="0"/>
              <a:t>随机密钥产生的密文中完全没有统计关系</a:t>
            </a:r>
            <a:endParaRPr lang="en-US" altLang="zh-CN" dirty="0" smtClean="0"/>
          </a:p>
          <a:p>
            <a:pPr lvl="1"/>
            <a:endParaRPr lang="en-US" altLang="zh-CN" dirty="0" smtClean="0"/>
          </a:p>
          <a:p>
            <a:r>
              <a:rPr lang="zh-CN" altLang="en-US" dirty="0" smtClean="0"/>
              <a:t>实现困难：</a:t>
            </a:r>
            <a:endParaRPr lang="en-US" altLang="zh-CN" dirty="0" smtClean="0"/>
          </a:p>
          <a:p>
            <a:pPr lvl="1"/>
            <a:r>
              <a:rPr lang="zh-CN" altLang="en-US" dirty="0" smtClean="0"/>
              <a:t>难以产生大量真随机密钥</a:t>
            </a:r>
            <a:endParaRPr lang="en-US" altLang="zh-CN" dirty="0" smtClean="0"/>
          </a:p>
          <a:p>
            <a:pPr lvl="2"/>
            <a:r>
              <a:rPr lang="zh-CN" altLang="en-US" dirty="0" smtClean="0"/>
              <a:t>真随机数条件：看起来随机、不可预测、不可重现</a:t>
            </a:r>
            <a:endParaRPr lang="en-US" altLang="zh-CN" dirty="0" smtClean="0"/>
          </a:p>
          <a:p>
            <a:pPr lvl="1"/>
            <a:r>
              <a:rPr lang="zh-CN" altLang="en-US" dirty="0" smtClean="0"/>
              <a:t>难以及时、安全地分发大量密钥</a:t>
            </a: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50</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2. </a:t>
            </a:r>
            <a:r>
              <a:rPr lang="zh-CN" altLang="en-US" sz="1000" dirty="0" smtClean="0"/>
              <a:t>置换技术</a:t>
            </a:r>
            <a:endParaRPr lang="zh-CN" altLang="en-US" sz="1000" dirty="0"/>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3. </a:t>
            </a:r>
            <a:r>
              <a:rPr lang="zh-CN" altLang="en-US" sz="1000" dirty="0" smtClean="0"/>
              <a:t>乘积密码</a:t>
            </a:r>
            <a:endParaRPr lang="zh-CN" altLang="en-US" sz="1000" dirty="0"/>
          </a:p>
        </p:txBody>
      </p:sp>
      <p:sp>
        <p:nvSpPr>
          <p:cNvPr id="10" name="流程图: 可选过程 9">
            <a:hlinkClick r:id="rId5"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79421931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07904" y="4679473"/>
            <a:ext cx="2044985" cy="566738"/>
          </a:xfrm>
        </p:spPr>
        <p:txBody>
          <a:bodyPr>
            <a:normAutofit/>
          </a:bodyPr>
          <a:lstStyle/>
          <a:p>
            <a:r>
              <a:rPr lang="zh-CN" altLang="en-US" sz="2400" dirty="0" smtClean="0"/>
              <a:t>俄罗斯乱数本</a:t>
            </a:r>
            <a:endParaRPr lang="zh-CN" altLang="en-US" sz="2400" dirty="0"/>
          </a:p>
        </p:txBody>
      </p:sp>
      <p:sp>
        <p:nvSpPr>
          <p:cNvPr id="7" name="文本占位符 6"/>
          <p:cNvSpPr>
            <a:spLocks noGrp="1"/>
          </p:cNvSpPr>
          <p:nvPr>
            <p:ph type="body" sz="half" idx="2"/>
          </p:nvPr>
        </p:nvSpPr>
        <p:spPr>
          <a:xfrm>
            <a:off x="1619672" y="5367338"/>
            <a:ext cx="6192688" cy="509934"/>
          </a:xfrm>
        </p:spPr>
        <p:txBody>
          <a:bodyPr>
            <a:normAutofit/>
          </a:bodyPr>
          <a:lstStyle/>
          <a:p>
            <a:r>
              <a:rPr lang="zh-CN" altLang="en-US" sz="1800" dirty="0" smtClean="0"/>
              <a:t>俄罗斯一次一密密码本的一页。数字的排列具有俄国特色。</a:t>
            </a:r>
            <a:endParaRPr lang="zh-CN" altLang="en-US" sz="1800" dirty="0"/>
          </a:p>
        </p:txBody>
      </p:sp>
      <p:pic>
        <p:nvPicPr>
          <p:cNvPr id="106498" name="Picture 2" descr="C:\Documents and Settings\Eric Lee\桌面\1.gif"/>
          <p:cNvPicPr>
            <a:picLocks noChangeAspect="1" noChangeArrowheads="1"/>
          </p:cNvPicPr>
          <p:nvPr/>
        </p:nvPicPr>
        <p:blipFill>
          <a:blip r:embed="rId2" cstate="print"/>
          <a:srcRect/>
          <a:stretch>
            <a:fillRect/>
          </a:stretch>
        </p:blipFill>
        <p:spPr bwMode="auto">
          <a:xfrm>
            <a:off x="1475656" y="1052736"/>
            <a:ext cx="6090470" cy="3626737"/>
          </a:xfrm>
          <a:prstGeom prst="rect">
            <a:avLst/>
          </a:prstGeom>
          <a:noFill/>
        </p:spPr>
      </p:pic>
      <p:sp>
        <p:nvSpPr>
          <p:cNvPr id="3" name="页脚占位符 2"/>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4" name="灯片编号占位符 3"/>
          <p:cNvSpPr>
            <a:spLocks noGrp="1"/>
          </p:cNvSpPr>
          <p:nvPr>
            <p:ph type="sldNum" sz="quarter" idx="10"/>
          </p:nvPr>
        </p:nvSpPr>
        <p:spPr/>
        <p:txBody>
          <a:bodyPr/>
          <a:lstStyle/>
          <a:p>
            <a:pPr>
              <a:defRPr/>
            </a:pPr>
            <a:fld id="{52305027-A41E-4099-97C2-42171C6B8947}" type="slidenum">
              <a:rPr lang="zh-CN" altLang="en-US" smtClean="0"/>
              <a:pPr>
                <a:defRPr/>
              </a:pPr>
              <a:t>51</a:t>
            </a:fld>
            <a:endParaRPr lang="en-US" altLang="zh-CN" dirty="0"/>
          </a:p>
        </p:txBody>
      </p:sp>
      <p:sp>
        <p:nvSpPr>
          <p:cNvPr id="8" name="流程图: 可选过程 7">
            <a:hlinkClick r:id="rId3"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9" name="流程图: 可选过程 8">
            <a:hlinkClick r:id="rId4"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2. </a:t>
            </a:r>
            <a:r>
              <a:rPr lang="zh-CN" altLang="en-US" sz="1000" dirty="0" smtClean="0"/>
              <a:t>置换技术</a:t>
            </a:r>
            <a:endParaRPr lang="zh-CN" altLang="en-US" sz="1000" dirty="0"/>
          </a:p>
        </p:txBody>
      </p:sp>
      <p:sp>
        <p:nvSpPr>
          <p:cNvPr id="10" name="流程图: 可选过程 9">
            <a:hlinkClick r:id="rId5"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3. </a:t>
            </a:r>
            <a:r>
              <a:rPr lang="zh-CN" altLang="en-US" sz="1000" dirty="0" smtClean="0"/>
              <a:t>乘积密码</a:t>
            </a:r>
            <a:endParaRPr lang="zh-CN" altLang="en-US" sz="1000" dirty="0"/>
          </a:p>
        </p:txBody>
      </p:sp>
      <p:sp>
        <p:nvSpPr>
          <p:cNvPr id="11" name="流程图: 可选过程 10">
            <a:hlinkClick r:id="rId6"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390601563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第二节 置换技术</a:t>
            </a:r>
            <a:endParaRPr lang="zh-CN" altLang="en-US" dirty="0"/>
          </a:p>
        </p:txBody>
      </p:sp>
      <p:sp>
        <p:nvSpPr>
          <p:cNvPr id="3" name="文本占位符 2"/>
          <p:cNvSpPr>
            <a:spLocks noGrp="1"/>
          </p:cNvSpPr>
          <p:nvPr>
            <p:ph type="body" idx="1"/>
          </p:nvPr>
        </p:nvSpPr>
        <p:spPr/>
        <p:txBody>
          <a:bodyPr/>
          <a:lstStyle/>
          <a:p>
            <a:endParaRPr lang="zh-CN" altLang="en-US"/>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FC6C3F5E-09DE-47CB-B45C-8870030737BE}" type="slidenum">
              <a:rPr lang="zh-CN" altLang="en-US" smtClean="0"/>
              <a:pPr>
                <a:defRPr/>
              </a:pPr>
              <a:t>52</a:t>
            </a:fld>
            <a:endParaRPr lang="en-US" altLang="zh-CN" dirty="0"/>
          </a:p>
        </p:txBody>
      </p:sp>
    </p:spTree>
    <p:extLst>
      <p:ext uri="{BB962C8B-B14F-4D97-AF65-F5344CB8AC3E}">
        <p14:creationId xmlns:p14="http://schemas.microsoft.com/office/powerpoint/2010/main" val="244990713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zh-CN" altLang="en-US" dirty="0" smtClean="0"/>
              <a:t>置换（</a:t>
            </a:r>
            <a:r>
              <a:rPr lang="en-US" altLang="zh-CN" dirty="0" smtClean="0"/>
              <a:t>Transposition</a:t>
            </a:r>
            <a:r>
              <a:rPr lang="zh-CN" altLang="en-US" dirty="0" smtClean="0"/>
              <a:t> </a:t>
            </a:r>
            <a:r>
              <a:rPr lang="en-US" altLang="zh-CN" dirty="0" smtClean="0"/>
              <a:t>or Permutation</a:t>
            </a:r>
            <a:r>
              <a:rPr lang="zh-CN" altLang="en-US" dirty="0" smtClean="0"/>
              <a:t>）</a:t>
            </a:r>
            <a:endParaRPr lang="en-US" altLang="zh-CN" dirty="0" smtClean="0"/>
          </a:p>
          <a:p>
            <a:pPr lvl="1"/>
            <a:r>
              <a:rPr lang="zh-CN" altLang="en-US" dirty="0" smtClean="0"/>
              <a:t>通过重排字母顺序隐藏信息</a:t>
            </a:r>
            <a:endParaRPr lang="en-US" altLang="zh-CN" dirty="0" smtClean="0"/>
          </a:p>
          <a:p>
            <a:pPr lvl="1"/>
            <a:r>
              <a:rPr lang="zh-CN" altLang="en-US" dirty="0" smtClean="0"/>
              <a:t>不改变字母表示形式</a:t>
            </a:r>
            <a:endParaRPr lang="en-US" altLang="zh-CN" dirty="0" smtClean="0"/>
          </a:p>
          <a:p>
            <a:endParaRPr lang="en-US" altLang="zh-CN" dirty="0" smtClean="0"/>
          </a:p>
          <a:p>
            <a:r>
              <a:rPr lang="zh-CN" altLang="en-US" dirty="0" smtClean="0"/>
              <a:t>不改变字母的统计概率</a:t>
            </a:r>
            <a:endParaRPr lang="en-US" altLang="zh-CN" dirty="0" smtClean="0"/>
          </a:p>
          <a:p>
            <a:pPr lvl="1"/>
            <a:r>
              <a:rPr lang="zh-CN" altLang="en-US" dirty="0" smtClean="0"/>
              <a:t>与代换算法的本质区别</a:t>
            </a:r>
            <a:endParaRPr lang="en-US" altLang="zh-CN" dirty="0" smtClean="0"/>
          </a:p>
          <a:p>
            <a:pPr lvl="1"/>
            <a:r>
              <a:rPr lang="zh-CN" altLang="en-US" dirty="0" smtClean="0"/>
              <a:t>可藉此辨别密码算法类型</a:t>
            </a:r>
            <a:endParaRPr lang="en-US" altLang="zh-CN" dirty="0" smtClean="0"/>
          </a:p>
          <a:p>
            <a:endParaRPr lang="en-US" altLang="zh-CN"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53</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t>2. </a:t>
            </a:r>
            <a:r>
              <a:rPr lang="zh-CN" altLang="en-US" sz="1000" dirty="0" smtClean="0"/>
              <a:t>置换技术</a:t>
            </a:r>
            <a:endParaRPr lang="zh-CN" altLang="en-US" sz="1000" dirty="0"/>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3. </a:t>
            </a:r>
            <a:r>
              <a:rPr lang="zh-CN" altLang="en-US" sz="1000" dirty="0" smtClean="0"/>
              <a:t>乘积密码</a:t>
            </a:r>
            <a:endParaRPr lang="zh-CN" altLang="en-US" sz="1000" dirty="0"/>
          </a:p>
        </p:txBody>
      </p:sp>
      <p:sp>
        <p:nvSpPr>
          <p:cNvPr id="10" name="流程图: 可选过程 9">
            <a:hlinkClick r:id="rId5"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54087426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一、传统置换技术</a:t>
            </a:r>
            <a:endParaRPr lang="zh-CN" altLang="en-US" dirty="0"/>
          </a:p>
        </p:txBody>
      </p:sp>
      <p:sp>
        <p:nvSpPr>
          <p:cNvPr id="3" name="内容占位符 2"/>
          <p:cNvSpPr>
            <a:spLocks noGrp="1"/>
          </p:cNvSpPr>
          <p:nvPr>
            <p:ph idx="1"/>
          </p:nvPr>
        </p:nvSpPr>
        <p:spPr/>
        <p:txBody>
          <a:bodyPr/>
          <a:lstStyle/>
          <a:p>
            <a:pPr>
              <a:buNone/>
            </a:pPr>
            <a:r>
              <a:rPr lang="en-US" altLang="zh-CN" b="1" dirty="0">
                <a:solidFill>
                  <a:srgbClr val="FF0000"/>
                </a:solidFill>
              </a:rPr>
              <a:t>1</a:t>
            </a:r>
            <a:r>
              <a:rPr lang="zh-CN" altLang="en-US" b="1" dirty="0" smtClean="0">
                <a:solidFill>
                  <a:srgbClr val="FF0000"/>
                </a:solidFill>
              </a:rPr>
              <a:t>、栅栏技术（</a:t>
            </a:r>
            <a:r>
              <a:rPr lang="en-US" b="1" dirty="0" smtClean="0">
                <a:solidFill>
                  <a:srgbClr val="FF0000"/>
                </a:solidFill>
              </a:rPr>
              <a:t>Rail Fence Cipher</a:t>
            </a:r>
            <a:r>
              <a:rPr lang="zh-CN" altLang="en-US" b="1" dirty="0" smtClean="0">
                <a:solidFill>
                  <a:srgbClr val="FF0000"/>
                </a:solidFill>
              </a:rPr>
              <a:t>）</a:t>
            </a:r>
            <a:endParaRPr lang="en-US" altLang="zh-CN" b="1" dirty="0" smtClean="0">
              <a:solidFill>
                <a:srgbClr val="FF0000"/>
              </a:solidFill>
            </a:endParaRPr>
          </a:p>
          <a:p>
            <a:r>
              <a:rPr lang="zh-CN" altLang="en-US" dirty="0" smtClean="0"/>
              <a:t>将明文按对角线方向写成若干行</a:t>
            </a:r>
            <a:endParaRPr lang="en-US" altLang="zh-CN" dirty="0" smtClean="0"/>
          </a:p>
          <a:p>
            <a:r>
              <a:rPr lang="zh-CN" altLang="en-US" dirty="0" smtClean="0"/>
              <a:t>按行输出加密结果</a:t>
            </a:r>
            <a:endParaRPr lang="en-US" altLang="zh-CN" dirty="0" smtClean="0"/>
          </a:p>
          <a:p>
            <a:endParaRPr lang="en-US" altLang="zh-CN" dirty="0" smtClean="0"/>
          </a:p>
          <a:p>
            <a:r>
              <a:rPr lang="zh-CN" altLang="en-US" dirty="0" smtClean="0"/>
              <a:t>例如：</a:t>
            </a:r>
            <a:endParaRPr lang="en-US" altLang="zh-CN" dirty="0" smtClean="0"/>
          </a:p>
          <a:p>
            <a:pPr lvl="1">
              <a:buNone/>
            </a:pPr>
            <a:r>
              <a:rPr lang="zh-CN" altLang="en-US" sz="2400" dirty="0" smtClean="0"/>
              <a:t>明文：</a:t>
            </a:r>
            <a:r>
              <a:rPr lang="en-US" altLang="zh-CN" sz="2400" dirty="0" smtClean="0"/>
              <a:t>meet me after the toga party</a:t>
            </a:r>
          </a:p>
          <a:p>
            <a:pPr lvl="1">
              <a:buNone/>
            </a:pPr>
            <a:r>
              <a:rPr lang="zh-CN" altLang="en-US" sz="2400" dirty="0" smtClean="0">
                <a:latin typeface="Courier New" pitchFamily="49" charset="0"/>
              </a:rPr>
              <a:t>书写为两行：</a:t>
            </a:r>
            <a:endParaRPr lang="en-US" altLang="zh-CN" sz="2400" dirty="0" smtClean="0">
              <a:latin typeface="Courier New" pitchFamily="49" charset="0"/>
            </a:endParaRPr>
          </a:p>
          <a:p>
            <a:pPr lvl="1">
              <a:buNone/>
            </a:pPr>
            <a:r>
              <a:rPr lang="en-AU" altLang="zh-CN" sz="2400" dirty="0" smtClean="0">
                <a:latin typeface="Courier New" pitchFamily="49" charset="0"/>
              </a:rPr>
              <a:t>  m e m a t r h t g p r y</a:t>
            </a:r>
          </a:p>
          <a:p>
            <a:pPr lvl="1">
              <a:buNone/>
            </a:pPr>
            <a:r>
              <a:rPr lang="en-AU" altLang="zh-CN" sz="2400" dirty="0" smtClean="0">
                <a:latin typeface="Courier New" pitchFamily="49" charset="0"/>
              </a:rPr>
              <a:t>   e t e f e t e o a </a:t>
            </a:r>
            <a:r>
              <a:rPr lang="en-AU" altLang="zh-CN" sz="2400" dirty="0" err="1" smtClean="0">
                <a:latin typeface="Courier New" pitchFamily="49" charset="0"/>
              </a:rPr>
              <a:t>a</a:t>
            </a:r>
            <a:r>
              <a:rPr lang="en-AU" altLang="zh-CN" sz="2400" dirty="0" smtClean="0">
                <a:latin typeface="Courier New" pitchFamily="49" charset="0"/>
              </a:rPr>
              <a:t> t</a:t>
            </a:r>
          </a:p>
          <a:p>
            <a:pPr lvl="1">
              <a:buNone/>
            </a:pPr>
            <a:r>
              <a:rPr lang="zh-CN" altLang="en-US" sz="2400" dirty="0" smtClean="0">
                <a:latin typeface="Courier New" pitchFamily="49" charset="0"/>
              </a:rPr>
              <a:t>密文：</a:t>
            </a:r>
            <a:r>
              <a:rPr lang="en-AU" altLang="zh-CN" sz="2400" dirty="0" smtClean="0">
                <a:latin typeface="Courier New" pitchFamily="49" charset="0"/>
              </a:rPr>
              <a:t>MEMATRHTGPRYETEFETEOAAT</a:t>
            </a:r>
            <a:endParaRPr lang="zh-CN" altLang="en-US" sz="2400"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54</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t>2. </a:t>
            </a:r>
            <a:r>
              <a:rPr lang="zh-CN" altLang="en-US" sz="1000" dirty="0" smtClean="0"/>
              <a:t>置换技术</a:t>
            </a:r>
            <a:endParaRPr lang="zh-CN" altLang="en-US" sz="1000" dirty="0"/>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3. </a:t>
            </a:r>
            <a:r>
              <a:rPr lang="zh-CN" altLang="en-US" sz="1000" dirty="0" smtClean="0"/>
              <a:t>乘积密码</a:t>
            </a:r>
            <a:endParaRPr lang="zh-CN" altLang="en-US" sz="1000" dirty="0"/>
          </a:p>
        </p:txBody>
      </p:sp>
      <p:sp>
        <p:nvSpPr>
          <p:cNvPr id="10" name="流程图: 可选过程 9">
            <a:hlinkClick r:id="rId5"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102947499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normAutofit lnSpcReduction="10000"/>
          </a:bodyPr>
          <a:lstStyle/>
          <a:p>
            <a:pPr>
              <a:buNone/>
            </a:pPr>
            <a:r>
              <a:rPr lang="en-US" altLang="zh-CN" b="1" dirty="0" smtClean="0">
                <a:solidFill>
                  <a:srgbClr val="FF0000"/>
                </a:solidFill>
              </a:rPr>
              <a:t>2</a:t>
            </a:r>
            <a:r>
              <a:rPr lang="zh-CN" altLang="en-US" b="1" dirty="0" smtClean="0">
                <a:solidFill>
                  <a:srgbClr val="FF0000"/>
                </a:solidFill>
              </a:rPr>
              <a:t>、纵行换位（</a:t>
            </a:r>
            <a:r>
              <a:rPr lang="en-AU" b="1" dirty="0" smtClean="0">
                <a:solidFill>
                  <a:srgbClr val="FF0000"/>
                </a:solidFill>
              </a:rPr>
              <a:t>Row Transposition Cipher</a:t>
            </a:r>
            <a:r>
              <a:rPr lang="zh-CN" altLang="en-US" b="1" dirty="0" smtClean="0">
                <a:solidFill>
                  <a:srgbClr val="FF0000"/>
                </a:solidFill>
              </a:rPr>
              <a:t>）</a:t>
            </a:r>
            <a:endParaRPr lang="en-US" altLang="zh-CN" b="1" dirty="0" smtClean="0">
              <a:solidFill>
                <a:srgbClr val="FF0000"/>
              </a:solidFill>
            </a:endParaRPr>
          </a:p>
          <a:p>
            <a:r>
              <a:rPr lang="zh-CN" altLang="en-US" dirty="0" smtClean="0"/>
              <a:t>将明文按密钥的位数写为若干列</a:t>
            </a:r>
            <a:endParaRPr lang="en-US" altLang="zh-CN" dirty="0" smtClean="0"/>
          </a:p>
          <a:p>
            <a:r>
              <a:rPr lang="zh-CN" altLang="en-US" dirty="0" smtClean="0"/>
              <a:t>按照密钥，顺序输出各列</a:t>
            </a:r>
            <a:endParaRPr lang="en-US" altLang="zh-CN" dirty="0" smtClean="0"/>
          </a:p>
          <a:p>
            <a:endParaRPr lang="en-US" altLang="zh-CN" dirty="0" smtClean="0"/>
          </a:p>
          <a:p>
            <a:r>
              <a:rPr lang="zh-CN" altLang="en-US" dirty="0" smtClean="0"/>
              <a:t>例如：</a:t>
            </a:r>
            <a:r>
              <a:rPr lang="en-US" altLang="zh-CN" dirty="0" smtClean="0">
                <a:latin typeface="+mn-ea"/>
                <a:ea typeface="+mn-ea"/>
                <a:cs typeface="Arial"/>
              </a:rPr>
              <a:t>attack postponed until two am.</a:t>
            </a:r>
          </a:p>
          <a:p>
            <a:pPr lvl="1" fontAlgn="base">
              <a:buNone/>
            </a:pPr>
            <a:r>
              <a:rPr lang="zh-CN" altLang="en-US" sz="2400" dirty="0" smtClean="0"/>
              <a:t>密钥：</a:t>
            </a:r>
            <a:r>
              <a:rPr lang="en-AU" altLang="zh-CN" sz="2400" dirty="0" smtClean="0">
                <a:latin typeface="+mn-ea"/>
                <a:ea typeface="+mn-ea"/>
                <a:cs typeface="Arial"/>
              </a:rPr>
              <a:t>4  3  1  2  5  6  7</a:t>
            </a:r>
            <a:endParaRPr lang="zh-CN" altLang="en-US" sz="2400" dirty="0" smtClean="0">
              <a:latin typeface="+mn-ea"/>
              <a:ea typeface="+mn-ea"/>
              <a:cs typeface="Arial"/>
            </a:endParaRPr>
          </a:p>
          <a:p>
            <a:pPr lvl="1" fontAlgn="base">
              <a:buNone/>
            </a:pPr>
            <a:r>
              <a:rPr lang="zh-CN" altLang="en-US" sz="2400" dirty="0" smtClean="0"/>
              <a:t>明文：</a:t>
            </a:r>
            <a:r>
              <a:rPr lang="en-AU" altLang="zh-CN" sz="2400" dirty="0" smtClean="0">
                <a:latin typeface="+mn-ea"/>
                <a:ea typeface="+mn-ea"/>
                <a:cs typeface="Arial"/>
              </a:rPr>
              <a:t>a  t  </a:t>
            </a:r>
            <a:r>
              <a:rPr lang="en-AU" altLang="zh-CN" sz="2400" dirty="0" err="1" smtClean="0">
                <a:latin typeface="+mn-ea"/>
                <a:ea typeface="+mn-ea"/>
                <a:cs typeface="Arial"/>
              </a:rPr>
              <a:t>t</a:t>
            </a:r>
            <a:r>
              <a:rPr lang="en-AU" altLang="zh-CN" sz="2400" dirty="0" smtClean="0">
                <a:latin typeface="+mn-ea"/>
                <a:ea typeface="+mn-ea"/>
                <a:cs typeface="Arial"/>
              </a:rPr>
              <a:t>  a  c  k  p</a:t>
            </a:r>
            <a:endParaRPr lang="zh-CN" altLang="en-US" sz="2400" dirty="0" smtClean="0">
              <a:latin typeface="+mn-ea"/>
              <a:ea typeface="+mn-ea"/>
              <a:cs typeface="Arial"/>
            </a:endParaRPr>
          </a:p>
          <a:p>
            <a:pPr marL="684000" lvl="1" indent="692150" fontAlgn="base">
              <a:buNone/>
            </a:pPr>
            <a:r>
              <a:rPr lang="en-AU" altLang="zh-CN" sz="2400" dirty="0" smtClean="0">
                <a:latin typeface="+mn-ea"/>
                <a:ea typeface="+mn-ea"/>
                <a:cs typeface="Arial"/>
              </a:rPr>
              <a:t>o  s  t  p  o  n  e</a:t>
            </a:r>
            <a:endParaRPr lang="zh-CN" altLang="en-US" sz="1800" dirty="0" smtClean="0">
              <a:latin typeface="+mn-ea"/>
              <a:ea typeface="+mn-ea"/>
              <a:cs typeface="Arial"/>
            </a:endParaRPr>
          </a:p>
          <a:p>
            <a:pPr marL="684000" lvl="1" indent="692150" fontAlgn="base">
              <a:buNone/>
            </a:pPr>
            <a:r>
              <a:rPr lang="en-AU" altLang="zh-CN" sz="2400" dirty="0" smtClean="0">
                <a:latin typeface="+mn-ea"/>
                <a:ea typeface="+mn-ea"/>
                <a:cs typeface="Arial"/>
              </a:rPr>
              <a:t>d  u  n  t  </a:t>
            </a:r>
            <a:r>
              <a:rPr lang="en-AU" altLang="zh-CN" sz="2400" dirty="0" err="1" smtClean="0">
                <a:latin typeface="+mn-ea"/>
                <a:ea typeface="+mn-ea"/>
                <a:cs typeface="Arial"/>
              </a:rPr>
              <a:t>i</a:t>
            </a:r>
            <a:r>
              <a:rPr lang="en-AU" altLang="zh-CN" sz="2400" dirty="0" smtClean="0">
                <a:latin typeface="+mn-ea"/>
                <a:ea typeface="+mn-ea"/>
                <a:cs typeface="Arial"/>
              </a:rPr>
              <a:t>  l  t</a:t>
            </a:r>
            <a:endParaRPr lang="zh-CN" altLang="en-US" sz="2400" dirty="0" smtClean="0">
              <a:latin typeface="+mn-ea"/>
              <a:ea typeface="+mn-ea"/>
              <a:cs typeface="Arial"/>
            </a:endParaRPr>
          </a:p>
          <a:p>
            <a:pPr marL="684000" lvl="1" indent="692150" fontAlgn="base">
              <a:buNone/>
            </a:pPr>
            <a:r>
              <a:rPr lang="en-AU" altLang="zh-CN" sz="2400" dirty="0" smtClean="0">
                <a:latin typeface="+mn-ea"/>
                <a:ea typeface="+mn-ea"/>
                <a:cs typeface="Arial"/>
              </a:rPr>
              <a:t>w  o  a  m  x  y  z</a:t>
            </a:r>
            <a:endParaRPr lang="zh-CN" altLang="en-US" sz="2400" dirty="0" smtClean="0">
              <a:latin typeface="+mn-ea"/>
              <a:ea typeface="+mn-ea"/>
              <a:cs typeface="Arial"/>
            </a:endParaRPr>
          </a:p>
          <a:p>
            <a:pPr lvl="1" fontAlgn="base">
              <a:buNone/>
            </a:pPr>
            <a:r>
              <a:rPr lang="zh-CN" altLang="en-US" sz="2400" dirty="0" smtClean="0"/>
              <a:t>密文</a:t>
            </a:r>
            <a:r>
              <a:rPr lang="en-AU" sz="2400" dirty="0" smtClean="0"/>
              <a:t>: </a:t>
            </a:r>
            <a:r>
              <a:rPr lang="en-AU" altLang="zh-CN" sz="2400" dirty="0" smtClean="0">
                <a:latin typeface="+mn-ea"/>
                <a:ea typeface="+mn-ea"/>
                <a:cs typeface="Arial"/>
              </a:rPr>
              <a:t>TTNAAPTMTSUOAODWCOIXKNLYPETZ</a:t>
            </a:r>
            <a:r>
              <a:rPr lang="en-AU" sz="2400" dirty="0" smtClean="0"/>
              <a:t> </a:t>
            </a:r>
            <a:endParaRPr lang="zh-CN" altLang="en-US" sz="2400" dirty="0" smtClean="0"/>
          </a:p>
          <a:p>
            <a:pPr lvl="1">
              <a:buNone/>
            </a:pP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55</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t>2. </a:t>
            </a:r>
            <a:r>
              <a:rPr lang="zh-CN" altLang="en-US" sz="1000" dirty="0" smtClean="0"/>
              <a:t>置换技术</a:t>
            </a:r>
            <a:endParaRPr lang="zh-CN" altLang="en-US" sz="1000" dirty="0"/>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3. </a:t>
            </a:r>
            <a:r>
              <a:rPr lang="zh-CN" altLang="en-US" sz="1000" dirty="0" smtClean="0"/>
              <a:t>乘积密码</a:t>
            </a:r>
            <a:endParaRPr lang="zh-CN" altLang="en-US" sz="1000" dirty="0"/>
          </a:p>
        </p:txBody>
      </p:sp>
      <p:sp>
        <p:nvSpPr>
          <p:cNvPr id="10" name="流程图: 可选过程 9">
            <a:hlinkClick r:id="rId5"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116574493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a:buNone/>
            </a:pPr>
            <a:r>
              <a:rPr lang="en-US" altLang="zh-CN" b="1" dirty="0" smtClean="0">
                <a:solidFill>
                  <a:srgbClr val="FF0000"/>
                </a:solidFill>
              </a:rPr>
              <a:t>3</a:t>
            </a:r>
            <a:r>
              <a:rPr lang="zh-CN" altLang="en-US" b="1" dirty="0" smtClean="0">
                <a:solidFill>
                  <a:srgbClr val="FF0000"/>
                </a:solidFill>
              </a:rPr>
              <a:t>、旋转漏格板</a:t>
            </a:r>
            <a:endParaRPr lang="en-US" altLang="zh-CN" b="1" dirty="0" smtClean="0">
              <a:solidFill>
                <a:srgbClr val="FF0000"/>
              </a:solidFill>
            </a:endParaRPr>
          </a:p>
          <a:p>
            <a:r>
              <a:rPr lang="zh-CN" altLang="en-US" dirty="0" smtClean="0"/>
              <a:t>通过旋转一个同样的格子，得到不同的窗口</a:t>
            </a:r>
            <a:endParaRPr lang="en-US" altLang="zh-CN" dirty="0" smtClean="0"/>
          </a:p>
          <a:p>
            <a:r>
              <a:rPr lang="zh-CN" altLang="en-US" dirty="0" smtClean="0">
                <a:latin typeface="+mn-ea"/>
                <a:cs typeface="Arial"/>
              </a:rPr>
              <a:t>例：</a:t>
            </a:r>
            <a:endParaRPr lang="en-US" altLang="zh-CN" dirty="0" smtClean="0">
              <a:latin typeface="+mn-ea"/>
              <a:cs typeface="Arial"/>
            </a:endParaRPr>
          </a:p>
          <a:p>
            <a:pPr lvl="1"/>
            <a:r>
              <a:rPr lang="zh-CN" altLang="en-US" dirty="0" smtClean="0">
                <a:latin typeface="+mn-ea"/>
                <a:cs typeface="Arial"/>
              </a:rPr>
              <a:t>明文：</a:t>
            </a:r>
            <a:r>
              <a:rPr lang="en-US" altLang="zh-CN" dirty="0" smtClean="0">
                <a:latin typeface="+mn-lt"/>
                <a:cs typeface="Arial"/>
              </a:rPr>
              <a:t>attack postponed until seven twenty-four am</a:t>
            </a:r>
          </a:p>
          <a:p>
            <a:endParaRPr lang="en-US" altLang="zh-CN" dirty="0" smtClean="0">
              <a:latin typeface="+mn-ea"/>
              <a:cs typeface="Arial"/>
            </a:endParaRPr>
          </a:p>
          <a:p>
            <a:endParaRPr lang="en-US" altLang="zh-CN" dirty="0" smtClean="0">
              <a:latin typeface="+mn-ea"/>
              <a:cs typeface="Arial"/>
            </a:endParaRPr>
          </a:p>
          <a:p>
            <a:endParaRPr lang="en-US" altLang="zh-CN" dirty="0" smtClean="0">
              <a:latin typeface="+mn-ea"/>
              <a:cs typeface="Arial"/>
            </a:endParaRPr>
          </a:p>
          <a:p>
            <a:endParaRPr lang="en-US" altLang="zh-CN" dirty="0" smtClean="0">
              <a:latin typeface="+mn-ea"/>
              <a:cs typeface="Arial"/>
            </a:endParaRPr>
          </a:p>
        </p:txBody>
      </p:sp>
      <p:graphicFrame>
        <p:nvGraphicFramePr>
          <p:cNvPr id="6" name="表格 5"/>
          <p:cNvGraphicFramePr>
            <a:graphicFrameLocks noGrp="1"/>
          </p:cNvGraphicFramePr>
          <p:nvPr>
            <p:extLst>
              <p:ext uri="{D42A27DB-BD31-4B8C-83A1-F6EECF244321}">
                <p14:modId xmlns:p14="http://schemas.microsoft.com/office/powerpoint/2010/main" val="3112215292"/>
              </p:ext>
            </p:extLst>
          </p:nvPr>
        </p:nvGraphicFramePr>
        <p:xfrm>
          <a:off x="2195736" y="3573016"/>
          <a:ext cx="1980000" cy="1980000"/>
        </p:xfrm>
        <a:graphic>
          <a:graphicData uri="http://schemas.openxmlformats.org/drawingml/2006/table">
            <a:tbl>
              <a:tblPr firstRow="1" bandRow="1">
                <a:tableStyleId>{5940675A-B579-460E-94D1-54222C63F5DA}</a:tableStyleId>
              </a:tblPr>
              <a:tblGrid>
                <a:gridCol w="330000"/>
                <a:gridCol w="330000"/>
                <a:gridCol w="330000"/>
                <a:gridCol w="330000"/>
                <a:gridCol w="330000"/>
                <a:gridCol w="330000"/>
              </a:tblGrid>
              <a:tr h="330000">
                <a:tc>
                  <a:txBody>
                    <a:bodyPr/>
                    <a:lstStyle/>
                    <a:p>
                      <a:pPr algn="ctr"/>
                      <a:r>
                        <a:rPr lang="en-US" altLang="zh-CN" dirty="0" smtClean="0"/>
                        <a:t>a</a:t>
                      </a:r>
                      <a:endParaRPr lang="zh-CN" altLang="en-US" dirty="0"/>
                    </a:p>
                  </a:txBody>
                  <a:tcPr marL="0" marR="0" marT="0" marB="0" anchor="ctr"/>
                </a:tc>
                <a:tc>
                  <a:txBody>
                    <a:bodyPr/>
                    <a:lstStyle/>
                    <a:p>
                      <a:pPr algn="ctr"/>
                      <a:r>
                        <a:rPr lang="en-US" altLang="zh-CN" dirty="0" smtClean="0"/>
                        <a:t>t</a:t>
                      </a:r>
                      <a:endParaRPr lang="zh-CN" altLang="en-US" dirty="0"/>
                    </a:p>
                  </a:txBody>
                  <a:tcPr marL="0" marR="0" marT="0" marB="0" anchor="ctr"/>
                </a:tc>
                <a:tc>
                  <a:txBody>
                    <a:bodyPr/>
                    <a:lstStyle/>
                    <a:p>
                      <a:pPr algn="ctr"/>
                      <a:r>
                        <a:rPr lang="en-US" altLang="zh-CN" dirty="0" smtClean="0"/>
                        <a:t>t</a:t>
                      </a:r>
                      <a:endParaRPr lang="zh-CN" altLang="en-US" dirty="0"/>
                    </a:p>
                  </a:txBody>
                  <a:tcPr marL="0" marR="0" marT="0" marB="0" anchor="ctr"/>
                </a:tc>
                <a:tc>
                  <a:txBody>
                    <a:bodyPr/>
                    <a:lstStyle/>
                    <a:p>
                      <a:pPr algn="ctr"/>
                      <a:r>
                        <a:rPr lang="en-US" altLang="zh-CN" dirty="0" smtClean="0"/>
                        <a:t>a</a:t>
                      </a:r>
                      <a:endParaRPr lang="zh-CN" altLang="en-US" dirty="0"/>
                    </a:p>
                  </a:txBody>
                  <a:tcPr marL="0" marR="0" marT="0" marB="0" anchor="ctr"/>
                </a:tc>
                <a:tc>
                  <a:txBody>
                    <a:bodyPr/>
                    <a:lstStyle/>
                    <a:p>
                      <a:pPr algn="ctr"/>
                      <a:r>
                        <a:rPr lang="en-US" altLang="zh-CN" dirty="0" smtClean="0"/>
                        <a:t>c</a:t>
                      </a:r>
                      <a:endParaRPr lang="zh-CN" altLang="en-US" dirty="0"/>
                    </a:p>
                  </a:txBody>
                  <a:tcPr marL="0" marR="0" marT="0" marB="0" anchor="ctr"/>
                </a:tc>
                <a:tc>
                  <a:txBody>
                    <a:bodyPr/>
                    <a:lstStyle/>
                    <a:p>
                      <a:pPr algn="ctr"/>
                      <a:r>
                        <a:rPr lang="en-US" altLang="zh-CN" dirty="0" smtClean="0"/>
                        <a:t>k</a:t>
                      </a:r>
                      <a:endParaRPr lang="zh-CN" altLang="en-US" dirty="0"/>
                    </a:p>
                  </a:txBody>
                  <a:tcPr marL="0" marR="0" marT="0" marB="0" anchor="ctr"/>
                </a:tc>
              </a:tr>
              <a:tr h="330000">
                <a:tc>
                  <a:txBody>
                    <a:bodyPr/>
                    <a:lstStyle/>
                    <a:p>
                      <a:pPr algn="ctr"/>
                      <a:r>
                        <a:rPr lang="en-US" altLang="zh-CN" dirty="0" smtClean="0"/>
                        <a:t>p</a:t>
                      </a:r>
                      <a:endParaRPr lang="zh-CN" altLang="en-US" dirty="0"/>
                    </a:p>
                  </a:txBody>
                  <a:tcPr marL="0" marR="0" marT="0" marB="0" anchor="ctr"/>
                </a:tc>
                <a:tc>
                  <a:txBody>
                    <a:bodyPr/>
                    <a:lstStyle/>
                    <a:p>
                      <a:pPr algn="ctr"/>
                      <a:r>
                        <a:rPr lang="en-US" altLang="zh-CN" dirty="0" smtClean="0"/>
                        <a:t>o</a:t>
                      </a:r>
                      <a:endParaRPr lang="zh-CN" altLang="en-US" dirty="0"/>
                    </a:p>
                  </a:txBody>
                  <a:tcPr marL="0" marR="0" marT="0" marB="0" anchor="ctr"/>
                </a:tc>
                <a:tc>
                  <a:txBody>
                    <a:bodyPr/>
                    <a:lstStyle/>
                    <a:p>
                      <a:pPr algn="ctr"/>
                      <a:r>
                        <a:rPr lang="en-US" altLang="zh-CN" dirty="0" smtClean="0"/>
                        <a:t>s</a:t>
                      </a:r>
                      <a:endParaRPr lang="zh-CN" altLang="en-US" dirty="0"/>
                    </a:p>
                  </a:txBody>
                  <a:tcPr marL="0" marR="0" marT="0" marB="0" anchor="ctr"/>
                </a:tc>
                <a:tc>
                  <a:txBody>
                    <a:bodyPr/>
                    <a:lstStyle/>
                    <a:p>
                      <a:pPr algn="ctr"/>
                      <a:r>
                        <a:rPr lang="en-US" altLang="zh-CN" dirty="0" smtClean="0"/>
                        <a:t>t</a:t>
                      </a:r>
                      <a:endParaRPr lang="zh-CN" altLang="en-US" dirty="0"/>
                    </a:p>
                  </a:txBody>
                  <a:tcPr marL="0" marR="0" marT="0" marB="0" anchor="ctr"/>
                </a:tc>
                <a:tc>
                  <a:txBody>
                    <a:bodyPr/>
                    <a:lstStyle/>
                    <a:p>
                      <a:pPr algn="ctr"/>
                      <a:r>
                        <a:rPr lang="en-US" altLang="zh-CN" dirty="0" smtClean="0"/>
                        <a:t>p</a:t>
                      </a:r>
                      <a:endParaRPr lang="zh-CN" altLang="en-US" dirty="0"/>
                    </a:p>
                  </a:txBody>
                  <a:tcPr marL="0" marR="0" marT="0" marB="0" anchor="ctr"/>
                </a:tc>
                <a:tc>
                  <a:txBody>
                    <a:bodyPr/>
                    <a:lstStyle/>
                    <a:p>
                      <a:pPr algn="ctr"/>
                      <a:r>
                        <a:rPr lang="en-US" altLang="zh-CN" dirty="0" smtClean="0"/>
                        <a:t>o</a:t>
                      </a:r>
                      <a:endParaRPr lang="zh-CN" altLang="en-US" dirty="0"/>
                    </a:p>
                  </a:txBody>
                  <a:tcPr marL="0" marR="0" marT="0" marB="0" anchor="ctr"/>
                </a:tc>
              </a:tr>
              <a:tr h="330000">
                <a:tc>
                  <a:txBody>
                    <a:bodyPr/>
                    <a:lstStyle/>
                    <a:p>
                      <a:pPr algn="ctr"/>
                      <a:r>
                        <a:rPr lang="en-US" altLang="zh-CN" dirty="0" smtClean="0"/>
                        <a:t>n</a:t>
                      </a:r>
                      <a:endParaRPr lang="zh-CN" altLang="en-US" dirty="0"/>
                    </a:p>
                  </a:txBody>
                  <a:tcPr marL="0" marR="0" marT="0" marB="0" anchor="ctr"/>
                </a:tc>
                <a:tc>
                  <a:txBody>
                    <a:bodyPr/>
                    <a:lstStyle/>
                    <a:p>
                      <a:pPr algn="ctr"/>
                      <a:r>
                        <a:rPr lang="en-US" altLang="zh-CN" dirty="0" smtClean="0"/>
                        <a:t>d</a:t>
                      </a:r>
                      <a:endParaRPr lang="zh-CN" altLang="en-US" dirty="0"/>
                    </a:p>
                  </a:txBody>
                  <a:tcPr marL="0" marR="0" marT="0" marB="0" anchor="ctr"/>
                </a:tc>
                <a:tc>
                  <a:txBody>
                    <a:bodyPr/>
                    <a:lstStyle/>
                    <a:p>
                      <a:pPr algn="ctr"/>
                      <a:r>
                        <a:rPr lang="en-US" altLang="zh-CN" dirty="0" smtClean="0"/>
                        <a:t>u</a:t>
                      </a:r>
                      <a:endParaRPr lang="zh-CN" altLang="en-US" dirty="0"/>
                    </a:p>
                  </a:txBody>
                  <a:tcPr marL="0" marR="0" marT="0" marB="0" anchor="ctr"/>
                </a:tc>
                <a:tc>
                  <a:txBody>
                    <a:bodyPr/>
                    <a:lstStyle/>
                    <a:p>
                      <a:pPr algn="ctr"/>
                      <a:r>
                        <a:rPr lang="en-US" altLang="zh-CN" dirty="0" smtClean="0"/>
                        <a:t>n</a:t>
                      </a:r>
                      <a:endParaRPr lang="zh-CN" altLang="en-US" dirty="0"/>
                    </a:p>
                  </a:txBody>
                  <a:tcPr marL="0" marR="0" marT="0" marB="0" anchor="ctr"/>
                </a:tc>
                <a:tc>
                  <a:txBody>
                    <a:bodyPr/>
                    <a:lstStyle/>
                    <a:p>
                      <a:pPr algn="ctr"/>
                      <a:r>
                        <a:rPr lang="en-US" altLang="zh-CN" dirty="0" smtClean="0"/>
                        <a:t>t</a:t>
                      </a:r>
                      <a:endParaRPr lang="zh-CN" altLang="en-US" dirty="0"/>
                    </a:p>
                  </a:txBody>
                  <a:tcPr marL="0" marR="0" marT="0" marB="0" anchor="ctr"/>
                </a:tc>
                <a:tc>
                  <a:txBody>
                    <a:bodyPr/>
                    <a:lstStyle/>
                    <a:p>
                      <a:pPr algn="ctr"/>
                      <a:r>
                        <a:rPr lang="en-US" altLang="zh-CN" dirty="0" err="1" smtClean="0"/>
                        <a:t>i</a:t>
                      </a:r>
                      <a:endParaRPr lang="zh-CN" altLang="en-US" dirty="0"/>
                    </a:p>
                  </a:txBody>
                  <a:tcPr marL="0" marR="0" marT="0" marB="0" anchor="ctr"/>
                </a:tc>
              </a:tr>
              <a:tr h="330000">
                <a:tc>
                  <a:txBody>
                    <a:bodyPr/>
                    <a:lstStyle/>
                    <a:p>
                      <a:pPr algn="ctr"/>
                      <a:r>
                        <a:rPr lang="en-US" altLang="zh-CN" dirty="0" smtClean="0"/>
                        <a:t>l</a:t>
                      </a:r>
                      <a:endParaRPr lang="zh-CN" altLang="en-US" dirty="0"/>
                    </a:p>
                  </a:txBody>
                  <a:tcPr marL="0" marR="0" marT="0" marB="0" anchor="ctr"/>
                </a:tc>
                <a:tc>
                  <a:txBody>
                    <a:bodyPr/>
                    <a:lstStyle/>
                    <a:p>
                      <a:pPr algn="ctr"/>
                      <a:r>
                        <a:rPr lang="en-US" altLang="zh-CN" dirty="0" smtClean="0"/>
                        <a:t>s</a:t>
                      </a:r>
                      <a:endParaRPr lang="zh-CN" altLang="en-US" dirty="0"/>
                    </a:p>
                  </a:txBody>
                  <a:tcPr marL="0" marR="0" marT="0" marB="0" anchor="ctr"/>
                </a:tc>
                <a:tc>
                  <a:txBody>
                    <a:bodyPr/>
                    <a:lstStyle/>
                    <a:p>
                      <a:pPr algn="ctr"/>
                      <a:r>
                        <a:rPr lang="en-US" altLang="zh-CN" dirty="0" smtClean="0"/>
                        <a:t>e</a:t>
                      </a:r>
                      <a:endParaRPr lang="zh-CN" altLang="en-US" dirty="0"/>
                    </a:p>
                  </a:txBody>
                  <a:tcPr marL="0" marR="0" marT="0" marB="0" anchor="ctr"/>
                </a:tc>
                <a:tc>
                  <a:txBody>
                    <a:bodyPr/>
                    <a:lstStyle/>
                    <a:p>
                      <a:pPr algn="ctr"/>
                      <a:r>
                        <a:rPr lang="en-US" altLang="zh-CN" dirty="0" smtClean="0"/>
                        <a:t>v</a:t>
                      </a:r>
                      <a:endParaRPr lang="zh-CN" altLang="en-US" dirty="0"/>
                    </a:p>
                  </a:txBody>
                  <a:tcPr marL="0" marR="0" marT="0" marB="0" anchor="ctr"/>
                </a:tc>
                <a:tc>
                  <a:txBody>
                    <a:bodyPr/>
                    <a:lstStyle/>
                    <a:p>
                      <a:pPr algn="ctr"/>
                      <a:r>
                        <a:rPr lang="en-US" altLang="zh-CN" dirty="0" smtClean="0"/>
                        <a:t>e</a:t>
                      </a:r>
                      <a:endParaRPr lang="zh-CN" altLang="en-US" dirty="0"/>
                    </a:p>
                  </a:txBody>
                  <a:tcPr marL="0" marR="0" marT="0" marB="0" anchor="ctr"/>
                </a:tc>
                <a:tc>
                  <a:txBody>
                    <a:bodyPr/>
                    <a:lstStyle/>
                    <a:p>
                      <a:pPr algn="ctr"/>
                      <a:r>
                        <a:rPr lang="en-US" altLang="zh-CN" dirty="0" smtClean="0"/>
                        <a:t>n</a:t>
                      </a:r>
                      <a:endParaRPr lang="zh-CN" altLang="en-US" dirty="0"/>
                    </a:p>
                  </a:txBody>
                  <a:tcPr marL="0" marR="0" marT="0" marB="0" anchor="ctr"/>
                </a:tc>
              </a:tr>
              <a:tr h="330000">
                <a:tc>
                  <a:txBody>
                    <a:bodyPr/>
                    <a:lstStyle/>
                    <a:p>
                      <a:pPr algn="ctr"/>
                      <a:r>
                        <a:rPr lang="en-US" altLang="zh-CN" dirty="0" smtClean="0"/>
                        <a:t>t</a:t>
                      </a:r>
                      <a:endParaRPr lang="zh-CN" altLang="en-US" dirty="0"/>
                    </a:p>
                  </a:txBody>
                  <a:tcPr marL="0" marR="0" marT="0" marB="0" anchor="ctr"/>
                </a:tc>
                <a:tc>
                  <a:txBody>
                    <a:bodyPr/>
                    <a:lstStyle/>
                    <a:p>
                      <a:pPr algn="ctr"/>
                      <a:r>
                        <a:rPr lang="en-US" altLang="zh-CN" dirty="0" smtClean="0"/>
                        <a:t>w</a:t>
                      </a:r>
                      <a:endParaRPr lang="zh-CN" altLang="en-US" dirty="0"/>
                    </a:p>
                  </a:txBody>
                  <a:tcPr marL="0" marR="0" marT="0" marB="0" anchor="ctr"/>
                </a:tc>
                <a:tc>
                  <a:txBody>
                    <a:bodyPr/>
                    <a:lstStyle/>
                    <a:p>
                      <a:pPr algn="ctr"/>
                      <a:r>
                        <a:rPr lang="en-US" altLang="zh-CN" dirty="0" smtClean="0"/>
                        <a:t>e</a:t>
                      </a:r>
                      <a:endParaRPr lang="zh-CN" altLang="en-US" dirty="0"/>
                    </a:p>
                  </a:txBody>
                  <a:tcPr marL="0" marR="0" marT="0" marB="0" anchor="ctr"/>
                </a:tc>
                <a:tc>
                  <a:txBody>
                    <a:bodyPr/>
                    <a:lstStyle/>
                    <a:p>
                      <a:pPr algn="ctr"/>
                      <a:r>
                        <a:rPr lang="en-US" altLang="zh-CN" dirty="0" smtClean="0"/>
                        <a:t>n</a:t>
                      </a:r>
                      <a:endParaRPr lang="zh-CN" altLang="en-US" dirty="0"/>
                    </a:p>
                  </a:txBody>
                  <a:tcPr marL="0" marR="0" marT="0" marB="0" anchor="ctr"/>
                </a:tc>
                <a:tc>
                  <a:txBody>
                    <a:bodyPr/>
                    <a:lstStyle/>
                    <a:p>
                      <a:pPr algn="ctr"/>
                      <a:r>
                        <a:rPr lang="en-US" altLang="zh-CN" dirty="0" smtClean="0"/>
                        <a:t>t</a:t>
                      </a:r>
                      <a:endParaRPr lang="zh-CN" altLang="en-US" dirty="0"/>
                    </a:p>
                  </a:txBody>
                  <a:tcPr marL="0" marR="0" marT="0" marB="0" anchor="ctr"/>
                </a:tc>
                <a:tc>
                  <a:txBody>
                    <a:bodyPr/>
                    <a:lstStyle/>
                    <a:p>
                      <a:pPr algn="ctr"/>
                      <a:r>
                        <a:rPr lang="en-US" altLang="zh-CN" dirty="0" smtClean="0"/>
                        <a:t>y</a:t>
                      </a:r>
                      <a:endParaRPr lang="zh-CN" altLang="en-US" dirty="0"/>
                    </a:p>
                  </a:txBody>
                  <a:tcPr marL="0" marR="0" marT="0" marB="0" anchor="ctr"/>
                </a:tc>
              </a:tr>
              <a:tr h="330000">
                <a:tc>
                  <a:txBody>
                    <a:bodyPr/>
                    <a:lstStyle/>
                    <a:p>
                      <a:pPr algn="ctr"/>
                      <a:r>
                        <a:rPr lang="en-US" altLang="zh-CN" dirty="0" smtClean="0"/>
                        <a:t>f</a:t>
                      </a:r>
                      <a:endParaRPr lang="zh-CN" altLang="en-US" dirty="0"/>
                    </a:p>
                  </a:txBody>
                  <a:tcPr marL="0" marR="0" marT="0" marB="0" anchor="ctr"/>
                </a:tc>
                <a:tc>
                  <a:txBody>
                    <a:bodyPr/>
                    <a:lstStyle/>
                    <a:p>
                      <a:pPr algn="ctr"/>
                      <a:r>
                        <a:rPr lang="en-US" altLang="zh-CN" dirty="0" smtClean="0"/>
                        <a:t>o</a:t>
                      </a:r>
                      <a:endParaRPr lang="zh-CN" altLang="en-US" dirty="0"/>
                    </a:p>
                  </a:txBody>
                  <a:tcPr marL="0" marR="0" marT="0" marB="0" anchor="ctr"/>
                </a:tc>
                <a:tc>
                  <a:txBody>
                    <a:bodyPr/>
                    <a:lstStyle/>
                    <a:p>
                      <a:pPr algn="ctr"/>
                      <a:r>
                        <a:rPr lang="en-US" altLang="zh-CN" dirty="0" smtClean="0"/>
                        <a:t>u</a:t>
                      </a:r>
                      <a:endParaRPr lang="zh-CN" altLang="en-US" dirty="0"/>
                    </a:p>
                  </a:txBody>
                  <a:tcPr marL="0" marR="0" marT="0" marB="0" anchor="ctr"/>
                </a:tc>
                <a:tc>
                  <a:txBody>
                    <a:bodyPr/>
                    <a:lstStyle/>
                    <a:p>
                      <a:pPr algn="ctr"/>
                      <a:r>
                        <a:rPr lang="en-US" altLang="zh-CN" dirty="0" smtClean="0"/>
                        <a:t>r</a:t>
                      </a:r>
                      <a:endParaRPr lang="zh-CN" altLang="en-US" dirty="0"/>
                    </a:p>
                  </a:txBody>
                  <a:tcPr marL="0" marR="0" marT="0" marB="0" anchor="ctr"/>
                </a:tc>
                <a:tc>
                  <a:txBody>
                    <a:bodyPr/>
                    <a:lstStyle/>
                    <a:p>
                      <a:pPr algn="ctr"/>
                      <a:r>
                        <a:rPr lang="en-US" altLang="zh-CN" dirty="0" smtClean="0"/>
                        <a:t>a</a:t>
                      </a:r>
                      <a:endParaRPr lang="zh-CN" altLang="en-US" dirty="0"/>
                    </a:p>
                  </a:txBody>
                  <a:tcPr marL="0" marR="0" marT="0" marB="0" anchor="ctr"/>
                </a:tc>
                <a:tc>
                  <a:txBody>
                    <a:bodyPr/>
                    <a:lstStyle/>
                    <a:p>
                      <a:pPr algn="ctr"/>
                      <a:r>
                        <a:rPr lang="en-US" altLang="zh-CN" dirty="0" smtClean="0"/>
                        <a:t>m</a:t>
                      </a:r>
                      <a:endParaRPr lang="zh-CN" altLang="en-US" dirty="0"/>
                    </a:p>
                  </a:txBody>
                  <a:tcPr marL="0" marR="0" marT="0" marB="0" anchor="ct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2152345526"/>
              </p:ext>
            </p:extLst>
          </p:nvPr>
        </p:nvGraphicFramePr>
        <p:xfrm>
          <a:off x="5080465" y="3573016"/>
          <a:ext cx="1980000" cy="1980000"/>
        </p:xfrm>
        <a:graphic>
          <a:graphicData uri="http://schemas.openxmlformats.org/drawingml/2006/table">
            <a:tbl>
              <a:tblPr firstRow="1" bandRow="1">
                <a:tableStyleId>{5940675A-B579-460E-94D1-54222C63F5DA}</a:tableStyleId>
              </a:tblPr>
              <a:tblGrid>
                <a:gridCol w="330000"/>
                <a:gridCol w="330000"/>
                <a:gridCol w="330000"/>
                <a:gridCol w="330000"/>
                <a:gridCol w="330000"/>
                <a:gridCol w="330000"/>
              </a:tblGrid>
              <a:tr h="330000">
                <a:tc>
                  <a:txBody>
                    <a:bodyPr/>
                    <a:lstStyle/>
                    <a:p>
                      <a:endParaRPr lang="zh-CN" altLang="en-US" dirty="0"/>
                    </a:p>
                  </a:txBody>
                  <a:tcPr marL="0" marR="0" marT="0" marB="0"/>
                </a:tc>
                <a:tc>
                  <a:txBody>
                    <a:bodyPr/>
                    <a:lstStyle/>
                    <a:p>
                      <a:endParaRPr lang="zh-CN" altLang="en-US" dirty="0"/>
                    </a:p>
                  </a:txBody>
                  <a:tcPr marL="0" marR="0" marT="0" marB="0">
                    <a:solidFill>
                      <a:schemeClr val="accent2"/>
                    </a:solidFill>
                  </a:tcPr>
                </a:tc>
                <a:tc>
                  <a:txBody>
                    <a:bodyPr/>
                    <a:lstStyle/>
                    <a:p>
                      <a:endParaRPr lang="zh-CN" altLang="en-US" dirty="0"/>
                    </a:p>
                  </a:txBody>
                  <a:tcPr marL="0" marR="0" marT="0" marB="0">
                    <a:solidFill>
                      <a:schemeClr val="accent2"/>
                    </a:solidFill>
                  </a:tcPr>
                </a:tc>
                <a:tc>
                  <a:txBody>
                    <a:bodyPr/>
                    <a:lstStyle/>
                    <a:p>
                      <a:endParaRPr lang="zh-CN" altLang="en-US" dirty="0"/>
                    </a:p>
                  </a:txBody>
                  <a:tcPr marL="0" marR="0" marT="0" marB="0">
                    <a:solidFill>
                      <a:schemeClr val="accent2"/>
                    </a:solidFill>
                  </a:tcPr>
                </a:tc>
                <a:tc>
                  <a:txBody>
                    <a:bodyPr/>
                    <a:lstStyle/>
                    <a:p>
                      <a:endParaRPr lang="zh-CN" altLang="en-US" dirty="0"/>
                    </a:p>
                  </a:txBody>
                  <a:tcPr marL="0" marR="0" marT="0" marB="0"/>
                </a:tc>
                <a:tc>
                  <a:txBody>
                    <a:bodyPr/>
                    <a:lstStyle/>
                    <a:p>
                      <a:endParaRPr lang="zh-CN" altLang="en-US" dirty="0"/>
                    </a:p>
                  </a:txBody>
                  <a:tcPr marL="0" marR="0" marT="0" marB="0">
                    <a:solidFill>
                      <a:schemeClr val="accent2"/>
                    </a:solidFill>
                  </a:tcPr>
                </a:tc>
              </a:tr>
              <a:tr h="330000">
                <a:tc>
                  <a:txBody>
                    <a:bodyPr/>
                    <a:lstStyle/>
                    <a:p>
                      <a:endParaRPr lang="zh-CN" altLang="en-US" dirty="0"/>
                    </a:p>
                  </a:txBody>
                  <a:tcPr marL="0" marR="0" marT="0" marB="0">
                    <a:solidFill>
                      <a:schemeClr val="accent2"/>
                    </a:solidFill>
                  </a:tcPr>
                </a:tc>
                <a:tc>
                  <a:txBody>
                    <a:bodyPr/>
                    <a:lstStyle/>
                    <a:p>
                      <a:endParaRPr lang="zh-CN" altLang="en-US" dirty="0"/>
                    </a:p>
                  </a:txBody>
                  <a:tcPr marL="0" marR="0" marT="0" marB="0">
                    <a:solidFill>
                      <a:schemeClr val="accent2"/>
                    </a:solidFill>
                  </a:tcPr>
                </a:tc>
                <a:tc>
                  <a:txBody>
                    <a:bodyPr/>
                    <a:lstStyle/>
                    <a:p>
                      <a:endParaRPr lang="zh-CN" altLang="en-US"/>
                    </a:p>
                  </a:txBody>
                  <a:tcPr marL="0" marR="0" marT="0" marB="0"/>
                </a:tc>
                <a:tc>
                  <a:txBody>
                    <a:bodyPr/>
                    <a:lstStyle/>
                    <a:p>
                      <a:endParaRPr lang="zh-CN" altLang="en-US" dirty="0"/>
                    </a:p>
                  </a:txBody>
                  <a:tcPr marL="0" marR="0" marT="0" marB="0">
                    <a:solidFill>
                      <a:schemeClr val="accent2"/>
                    </a:solidFill>
                  </a:tcPr>
                </a:tc>
                <a:tc>
                  <a:txBody>
                    <a:bodyPr/>
                    <a:lstStyle/>
                    <a:p>
                      <a:endParaRPr lang="zh-CN" altLang="en-US" dirty="0"/>
                    </a:p>
                  </a:txBody>
                  <a:tcPr marL="0" marR="0" marT="0" marB="0">
                    <a:solidFill>
                      <a:schemeClr val="accent2"/>
                    </a:solidFill>
                  </a:tcPr>
                </a:tc>
                <a:tc>
                  <a:txBody>
                    <a:bodyPr/>
                    <a:lstStyle/>
                    <a:p>
                      <a:endParaRPr lang="zh-CN" altLang="en-US" dirty="0"/>
                    </a:p>
                  </a:txBody>
                  <a:tcPr marL="0" marR="0" marT="0" marB="0"/>
                </a:tc>
              </a:tr>
              <a:tr h="330000">
                <a:tc>
                  <a:txBody>
                    <a:bodyPr/>
                    <a:lstStyle/>
                    <a:p>
                      <a:endParaRPr lang="zh-CN" altLang="en-US" dirty="0"/>
                    </a:p>
                  </a:txBody>
                  <a:tcPr marL="0" marR="0" marT="0" marB="0">
                    <a:solidFill>
                      <a:schemeClr val="accent2"/>
                    </a:solidFill>
                  </a:tcPr>
                </a:tc>
                <a:tc>
                  <a:txBody>
                    <a:bodyPr/>
                    <a:lstStyle/>
                    <a:p>
                      <a:endParaRPr lang="zh-CN" altLang="en-US"/>
                    </a:p>
                  </a:txBody>
                  <a:tcPr marL="0" marR="0" marT="0" marB="0"/>
                </a:tc>
                <a:tc>
                  <a:txBody>
                    <a:bodyPr/>
                    <a:lstStyle/>
                    <a:p>
                      <a:endParaRPr lang="zh-CN" altLang="en-US" dirty="0"/>
                    </a:p>
                  </a:txBody>
                  <a:tcPr marL="0" marR="0" marT="0" marB="0">
                    <a:solidFill>
                      <a:schemeClr val="accent2"/>
                    </a:solidFill>
                  </a:tcPr>
                </a:tc>
                <a:tc>
                  <a:txBody>
                    <a:bodyPr/>
                    <a:lstStyle/>
                    <a:p>
                      <a:endParaRPr lang="zh-CN" altLang="en-US" dirty="0"/>
                    </a:p>
                  </a:txBody>
                  <a:tcPr marL="0" marR="0" marT="0" marB="0">
                    <a:solidFill>
                      <a:schemeClr val="accent2"/>
                    </a:solidFill>
                  </a:tcPr>
                </a:tc>
                <a:tc>
                  <a:txBody>
                    <a:bodyPr/>
                    <a:lstStyle/>
                    <a:p>
                      <a:endParaRPr lang="zh-CN" altLang="en-US" dirty="0"/>
                    </a:p>
                  </a:txBody>
                  <a:tcPr marL="0" marR="0" marT="0" marB="0">
                    <a:solidFill>
                      <a:schemeClr val="accent2"/>
                    </a:solidFill>
                  </a:tcPr>
                </a:tc>
                <a:tc>
                  <a:txBody>
                    <a:bodyPr/>
                    <a:lstStyle/>
                    <a:p>
                      <a:endParaRPr lang="zh-CN" altLang="en-US" dirty="0"/>
                    </a:p>
                  </a:txBody>
                  <a:tcPr marL="0" marR="0" marT="0" marB="0">
                    <a:solidFill>
                      <a:schemeClr val="accent2"/>
                    </a:solidFill>
                  </a:tcPr>
                </a:tc>
              </a:tr>
              <a:tr h="330000">
                <a:tc>
                  <a:txBody>
                    <a:bodyPr/>
                    <a:lstStyle/>
                    <a:p>
                      <a:endParaRPr lang="zh-CN" altLang="en-US"/>
                    </a:p>
                  </a:txBody>
                  <a:tcPr marL="0" marR="0" marT="0" marB="0"/>
                </a:tc>
                <a:tc>
                  <a:txBody>
                    <a:bodyPr/>
                    <a:lstStyle/>
                    <a:p>
                      <a:endParaRPr lang="zh-CN" altLang="en-US" dirty="0"/>
                    </a:p>
                  </a:txBody>
                  <a:tcPr marL="0" marR="0" marT="0" marB="0">
                    <a:solidFill>
                      <a:schemeClr val="accent2"/>
                    </a:solidFill>
                  </a:tcPr>
                </a:tc>
                <a:tc>
                  <a:txBody>
                    <a:bodyPr/>
                    <a:lstStyle/>
                    <a:p>
                      <a:endParaRPr lang="zh-CN" altLang="en-US" dirty="0"/>
                    </a:p>
                  </a:txBody>
                  <a:tcPr marL="0" marR="0" marT="0" marB="0">
                    <a:solidFill>
                      <a:schemeClr val="accent2"/>
                    </a:solidFill>
                  </a:tcPr>
                </a:tc>
                <a:tc>
                  <a:txBody>
                    <a:bodyPr/>
                    <a:lstStyle/>
                    <a:p>
                      <a:endParaRPr lang="zh-CN" altLang="en-US" dirty="0"/>
                    </a:p>
                  </a:txBody>
                  <a:tcPr marL="0" marR="0" marT="0" marB="0"/>
                </a:tc>
                <a:tc>
                  <a:txBody>
                    <a:bodyPr/>
                    <a:lstStyle/>
                    <a:p>
                      <a:endParaRPr lang="zh-CN" altLang="en-US" dirty="0"/>
                    </a:p>
                  </a:txBody>
                  <a:tcPr marL="0" marR="0" marT="0" marB="0">
                    <a:solidFill>
                      <a:schemeClr val="accent2"/>
                    </a:solidFill>
                  </a:tcPr>
                </a:tc>
                <a:tc>
                  <a:txBody>
                    <a:bodyPr/>
                    <a:lstStyle/>
                    <a:p>
                      <a:endParaRPr lang="zh-CN" altLang="en-US" dirty="0"/>
                    </a:p>
                  </a:txBody>
                  <a:tcPr marL="0" marR="0" marT="0" marB="0">
                    <a:solidFill>
                      <a:schemeClr val="accent2"/>
                    </a:solidFill>
                  </a:tcPr>
                </a:tc>
              </a:tr>
              <a:tr h="330000">
                <a:tc>
                  <a:txBody>
                    <a:bodyPr/>
                    <a:lstStyle/>
                    <a:p>
                      <a:endParaRPr lang="zh-CN" altLang="en-US" dirty="0"/>
                    </a:p>
                  </a:txBody>
                  <a:tcPr marL="0" marR="0" marT="0" marB="0">
                    <a:solidFill>
                      <a:schemeClr val="accent2"/>
                    </a:solidFill>
                  </a:tcPr>
                </a:tc>
                <a:tc>
                  <a:txBody>
                    <a:bodyPr/>
                    <a:lstStyle/>
                    <a:p>
                      <a:endParaRPr lang="zh-CN" altLang="en-US" dirty="0"/>
                    </a:p>
                  </a:txBody>
                  <a:tcPr marL="0" marR="0" marT="0" marB="0">
                    <a:solidFill>
                      <a:schemeClr val="accent2"/>
                    </a:solidFill>
                  </a:tcPr>
                </a:tc>
                <a:tc>
                  <a:txBody>
                    <a:bodyPr/>
                    <a:lstStyle/>
                    <a:p>
                      <a:endParaRPr lang="zh-CN" altLang="en-US" dirty="0"/>
                    </a:p>
                  </a:txBody>
                  <a:tcPr marL="0" marR="0" marT="0" marB="0">
                    <a:solidFill>
                      <a:schemeClr val="accent2"/>
                    </a:solidFill>
                  </a:tcPr>
                </a:tc>
                <a:tc>
                  <a:txBody>
                    <a:bodyPr/>
                    <a:lstStyle/>
                    <a:p>
                      <a:endParaRPr lang="zh-CN" altLang="en-US" dirty="0"/>
                    </a:p>
                  </a:txBody>
                  <a:tcPr marL="0" marR="0" marT="0" marB="0">
                    <a:solidFill>
                      <a:schemeClr val="accent2"/>
                    </a:solidFill>
                  </a:tcPr>
                </a:tc>
                <a:tc>
                  <a:txBody>
                    <a:bodyPr/>
                    <a:lstStyle/>
                    <a:p>
                      <a:endParaRPr lang="zh-CN" altLang="en-US"/>
                    </a:p>
                  </a:txBody>
                  <a:tcPr marL="0" marR="0" marT="0" marB="0"/>
                </a:tc>
                <a:tc>
                  <a:txBody>
                    <a:bodyPr/>
                    <a:lstStyle/>
                    <a:p>
                      <a:endParaRPr lang="zh-CN" altLang="en-US" dirty="0"/>
                    </a:p>
                  </a:txBody>
                  <a:tcPr marL="0" marR="0" marT="0" marB="0">
                    <a:solidFill>
                      <a:schemeClr val="accent2"/>
                    </a:solidFill>
                  </a:tcPr>
                </a:tc>
              </a:tr>
              <a:tr h="330000">
                <a:tc>
                  <a:txBody>
                    <a:bodyPr/>
                    <a:lstStyle/>
                    <a:p>
                      <a:endParaRPr lang="zh-CN" altLang="en-US" dirty="0"/>
                    </a:p>
                  </a:txBody>
                  <a:tcPr marL="0" marR="0" marT="0" marB="0">
                    <a:solidFill>
                      <a:schemeClr val="accent2"/>
                    </a:solidFill>
                  </a:tcPr>
                </a:tc>
                <a:tc>
                  <a:txBody>
                    <a:bodyPr/>
                    <a:lstStyle/>
                    <a:p>
                      <a:endParaRPr lang="zh-CN" altLang="en-US" dirty="0"/>
                    </a:p>
                  </a:txBody>
                  <a:tcPr marL="0" marR="0" marT="0" marB="0">
                    <a:solidFill>
                      <a:schemeClr val="accent2"/>
                    </a:solidFill>
                  </a:tcPr>
                </a:tc>
                <a:tc>
                  <a:txBody>
                    <a:bodyPr/>
                    <a:lstStyle/>
                    <a:p>
                      <a:endParaRPr lang="zh-CN" altLang="en-US"/>
                    </a:p>
                  </a:txBody>
                  <a:tcPr marL="0" marR="0" marT="0" marB="0"/>
                </a:tc>
                <a:tc>
                  <a:txBody>
                    <a:bodyPr/>
                    <a:lstStyle/>
                    <a:p>
                      <a:endParaRPr lang="zh-CN" altLang="en-US" dirty="0"/>
                    </a:p>
                  </a:txBody>
                  <a:tcPr marL="0" marR="0" marT="0" marB="0">
                    <a:solidFill>
                      <a:schemeClr val="accent2"/>
                    </a:solidFill>
                  </a:tcPr>
                </a:tc>
                <a:tc>
                  <a:txBody>
                    <a:bodyPr/>
                    <a:lstStyle/>
                    <a:p>
                      <a:endParaRPr lang="zh-CN" altLang="en-US" dirty="0"/>
                    </a:p>
                  </a:txBody>
                  <a:tcPr marL="0" marR="0" marT="0" marB="0">
                    <a:solidFill>
                      <a:schemeClr val="accent2"/>
                    </a:solidFill>
                  </a:tcPr>
                </a:tc>
                <a:tc>
                  <a:txBody>
                    <a:bodyPr/>
                    <a:lstStyle/>
                    <a:p>
                      <a:endParaRPr lang="zh-CN" altLang="en-US" dirty="0"/>
                    </a:p>
                  </a:txBody>
                  <a:tcPr marL="0" marR="0" marT="0" marB="0">
                    <a:solidFill>
                      <a:schemeClr val="accent2"/>
                    </a:solidFill>
                  </a:tcPr>
                </a:tc>
              </a:tr>
            </a:tbl>
          </a:graphicData>
        </a:graphic>
      </p:graphicFrame>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14" name="灯片编号占位符 13"/>
          <p:cNvSpPr>
            <a:spLocks noGrp="1"/>
          </p:cNvSpPr>
          <p:nvPr>
            <p:ph type="sldNum" sz="quarter" idx="10"/>
          </p:nvPr>
        </p:nvSpPr>
        <p:spPr/>
        <p:txBody>
          <a:bodyPr/>
          <a:lstStyle/>
          <a:p>
            <a:pPr>
              <a:defRPr/>
            </a:pPr>
            <a:fld id="{17B7F836-6F9F-42A8-9450-B93EA774C316}" type="slidenum">
              <a:rPr lang="zh-CN" altLang="en-US" smtClean="0"/>
              <a:pPr>
                <a:defRPr/>
              </a:pPr>
              <a:t>56</a:t>
            </a:fld>
            <a:endParaRPr lang="en-US" altLang="zh-CN" dirty="0"/>
          </a:p>
        </p:txBody>
      </p:sp>
      <p:sp>
        <p:nvSpPr>
          <p:cNvPr id="15" name="流程图: 可选过程 14">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16" name="流程图: 可选过程 15">
            <a:hlinkClick r:id="rId3" action="ppaction://hlinksldjump"/>
          </p:cNvPr>
          <p:cNvSpPr/>
          <p:nvPr/>
        </p:nvSpPr>
        <p:spPr>
          <a:xfrm>
            <a:off x="1383770"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t>2. </a:t>
            </a:r>
            <a:r>
              <a:rPr lang="zh-CN" altLang="en-US" sz="1000" dirty="0" smtClean="0"/>
              <a:t>置换技术</a:t>
            </a:r>
            <a:endParaRPr lang="zh-CN" altLang="en-US" sz="1000" dirty="0"/>
          </a:p>
        </p:txBody>
      </p:sp>
      <p:sp>
        <p:nvSpPr>
          <p:cNvPr id="17" name="流程图: 可选过程 16">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3. </a:t>
            </a:r>
            <a:r>
              <a:rPr lang="zh-CN" altLang="en-US" sz="1000" dirty="0" smtClean="0"/>
              <a:t>乘积密码</a:t>
            </a:r>
            <a:endParaRPr lang="zh-CN" altLang="en-US" sz="1000" dirty="0"/>
          </a:p>
        </p:txBody>
      </p:sp>
      <p:sp>
        <p:nvSpPr>
          <p:cNvPr id="18" name="流程图: 可选过程 17">
            <a:hlinkClick r:id="rId5"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49380344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a:buNone/>
            </a:pPr>
            <a:endParaRPr lang="en-US" altLang="zh-CN" b="1" dirty="0" smtClean="0">
              <a:solidFill>
                <a:srgbClr val="FF0000"/>
              </a:solidFill>
            </a:endParaRPr>
          </a:p>
          <a:p>
            <a:pPr lvl="1"/>
            <a:endParaRPr lang="en-US" altLang="zh-CN" b="1" dirty="0">
              <a:solidFill>
                <a:srgbClr val="FF0000"/>
              </a:solidFill>
              <a:latin typeface="+mn-ea"/>
              <a:cs typeface="Arial"/>
            </a:endParaRPr>
          </a:p>
          <a:p>
            <a:pPr lvl="1"/>
            <a:endParaRPr lang="en-US" altLang="zh-CN" b="1" dirty="0" smtClean="0">
              <a:solidFill>
                <a:srgbClr val="FF0000"/>
              </a:solidFill>
              <a:latin typeface="+mn-ea"/>
              <a:cs typeface="Arial"/>
            </a:endParaRPr>
          </a:p>
          <a:p>
            <a:pPr lvl="1"/>
            <a:endParaRPr lang="en-US" altLang="zh-CN" b="1" dirty="0">
              <a:solidFill>
                <a:srgbClr val="FF0000"/>
              </a:solidFill>
              <a:latin typeface="+mn-ea"/>
              <a:cs typeface="Arial"/>
            </a:endParaRPr>
          </a:p>
          <a:p>
            <a:pPr lvl="1"/>
            <a:endParaRPr lang="en-US" altLang="zh-CN" b="1" dirty="0" smtClean="0">
              <a:solidFill>
                <a:srgbClr val="FF0000"/>
              </a:solidFill>
              <a:latin typeface="+mn-ea"/>
              <a:cs typeface="Arial"/>
            </a:endParaRPr>
          </a:p>
          <a:p>
            <a:pPr lvl="1"/>
            <a:endParaRPr lang="en-US" altLang="zh-CN" dirty="0" smtClean="0">
              <a:latin typeface="+mn-ea"/>
              <a:cs typeface="Arial"/>
            </a:endParaRPr>
          </a:p>
          <a:p>
            <a:pPr lvl="1"/>
            <a:r>
              <a:rPr lang="zh-CN" altLang="en-US" dirty="0" smtClean="0">
                <a:latin typeface="+mn-ea"/>
                <a:cs typeface="Arial"/>
              </a:rPr>
              <a:t>密文：</a:t>
            </a:r>
            <a:r>
              <a:rPr lang="en-US" altLang="zh-CN" dirty="0" smtClean="0">
                <a:latin typeface="+mn-ea"/>
                <a:cs typeface="Arial"/>
              </a:rPr>
              <a:t>ACSODLVTU TKTNTEWYA AOUIETNOM </a:t>
            </a:r>
            <a:r>
              <a:rPr lang="en-US" altLang="zh-CN" dirty="0">
                <a:latin typeface="+mn-ea"/>
                <a:cs typeface="Arial"/>
              </a:rPr>
              <a:t>TPPNSNEFR</a:t>
            </a:r>
            <a:endParaRPr lang="zh-CN" altLang="en-US" dirty="0"/>
          </a:p>
          <a:p>
            <a:endParaRPr lang="en-US" altLang="zh-CN" dirty="0" smtClean="0">
              <a:latin typeface="+mn-ea"/>
              <a:cs typeface="Arial"/>
            </a:endParaRPr>
          </a:p>
          <a:p>
            <a:r>
              <a:rPr lang="zh-CN" altLang="en-US" dirty="0" smtClean="0">
                <a:latin typeface="+mn-ea"/>
                <a:cs typeface="Arial"/>
              </a:rPr>
              <a:t>思考：如何生成漏格板？</a:t>
            </a:r>
            <a:endParaRPr lang="zh-CN" altLang="en-US" dirty="0"/>
          </a:p>
        </p:txBody>
      </p:sp>
      <p:graphicFrame>
        <p:nvGraphicFramePr>
          <p:cNvPr id="6" name="表格 5"/>
          <p:cNvGraphicFramePr>
            <a:graphicFrameLocks noGrp="1"/>
          </p:cNvGraphicFramePr>
          <p:nvPr>
            <p:extLst>
              <p:ext uri="{D42A27DB-BD31-4B8C-83A1-F6EECF244321}">
                <p14:modId xmlns:p14="http://schemas.microsoft.com/office/powerpoint/2010/main" val="3064156986"/>
              </p:ext>
            </p:extLst>
          </p:nvPr>
        </p:nvGraphicFramePr>
        <p:xfrm>
          <a:off x="179512" y="1970950"/>
          <a:ext cx="1828692" cy="1800198"/>
        </p:xfrm>
        <a:graphic>
          <a:graphicData uri="http://schemas.openxmlformats.org/drawingml/2006/table">
            <a:tbl>
              <a:tblPr firstRow="1" bandRow="1">
                <a:tableStyleId>{5940675A-B579-460E-94D1-54222C63F5DA}</a:tableStyleId>
              </a:tblPr>
              <a:tblGrid>
                <a:gridCol w="304782"/>
                <a:gridCol w="304782"/>
                <a:gridCol w="304782"/>
                <a:gridCol w="304782"/>
                <a:gridCol w="304782"/>
                <a:gridCol w="304782"/>
              </a:tblGrid>
              <a:tr h="300033">
                <a:tc>
                  <a:txBody>
                    <a:bodyPr/>
                    <a:lstStyle/>
                    <a:p>
                      <a:pPr algn="ctr"/>
                      <a:r>
                        <a:rPr lang="en-US" altLang="zh-CN" dirty="0" smtClean="0">
                          <a:solidFill>
                            <a:schemeClr val="accent2"/>
                          </a:solidFill>
                        </a:rPr>
                        <a:t>a</a:t>
                      </a:r>
                      <a:endParaRPr lang="zh-CN" altLang="en-US" dirty="0">
                        <a:solidFill>
                          <a:schemeClr val="accent2"/>
                        </a:solidFill>
                      </a:endParaRPr>
                    </a:p>
                  </a:txBody>
                  <a:tcPr marL="0" marR="0" marT="0" marB="0" anchor="ctr">
                    <a:noFill/>
                  </a:tcPr>
                </a:tc>
                <a:tc>
                  <a:txBody>
                    <a:bodyPr/>
                    <a:lstStyle/>
                    <a:p>
                      <a:pPr algn="ctr"/>
                      <a:r>
                        <a:rPr lang="en-US" altLang="zh-CN" dirty="0" smtClean="0">
                          <a:solidFill>
                            <a:schemeClr val="accent2"/>
                          </a:solidFill>
                        </a:rPr>
                        <a:t>t</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t</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a</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c</a:t>
                      </a:r>
                      <a:endParaRPr lang="zh-CN" altLang="en-US" dirty="0">
                        <a:solidFill>
                          <a:schemeClr val="accent2"/>
                        </a:solidFill>
                      </a:endParaRPr>
                    </a:p>
                  </a:txBody>
                  <a:tcPr marL="0" marR="0" marT="0" marB="0" anchor="ctr">
                    <a:noFill/>
                  </a:tcPr>
                </a:tc>
                <a:tc>
                  <a:txBody>
                    <a:bodyPr/>
                    <a:lstStyle/>
                    <a:p>
                      <a:pPr algn="ctr"/>
                      <a:r>
                        <a:rPr lang="en-US" altLang="zh-CN" dirty="0" smtClean="0">
                          <a:solidFill>
                            <a:schemeClr val="accent2"/>
                          </a:solidFill>
                        </a:rPr>
                        <a:t>k</a:t>
                      </a:r>
                      <a:endParaRPr lang="zh-CN" altLang="en-US" dirty="0">
                        <a:solidFill>
                          <a:schemeClr val="accent2"/>
                        </a:solidFill>
                      </a:endParaRPr>
                    </a:p>
                  </a:txBody>
                  <a:tcPr marL="0" marR="0" marT="0" marB="0" anchor="ctr">
                    <a:solidFill>
                      <a:schemeClr val="accent2"/>
                    </a:solidFill>
                  </a:tcPr>
                </a:tc>
              </a:tr>
              <a:tr h="300033">
                <a:tc>
                  <a:txBody>
                    <a:bodyPr/>
                    <a:lstStyle/>
                    <a:p>
                      <a:pPr algn="ctr"/>
                      <a:r>
                        <a:rPr lang="en-US" altLang="zh-CN" dirty="0" smtClean="0">
                          <a:solidFill>
                            <a:schemeClr val="accent2"/>
                          </a:solidFill>
                        </a:rPr>
                        <a:t>p</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o</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s</a:t>
                      </a:r>
                      <a:endParaRPr lang="zh-CN" altLang="en-US" dirty="0">
                        <a:solidFill>
                          <a:schemeClr val="accent2"/>
                        </a:solidFill>
                      </a:endParaRPr>
                    </a:p>
                  </a:txBody>
                  <a:tcPr marL="0" marR="0" marT="0" marB="0" anchor="ctr">
                    <a:noFill/>
                  </a:tcPr>
                </a:tc>
                <a:tc>
                  <a:txBody>
                    <a:bodyPr/>
                    <a:lstStyle/>
                    <a:p>
                      <a:pPr algn="ctr"/>
                      <a:r>
                        <a:rPr lang="en-US" altLang="zh-CN" dirty="0" smtClean="0">
                          <a:solidFill>
                            <a:schemeClr val="accent2"/>
                          </a:solidFill>
                        </a:rPr>
                        <a:t>t</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p</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o</a:t>
                      </a:r>
                      <a:endParaRPr lang="zh-CN" altLang="en-US" dirty="0">
                        <a:solidFill>
                          <a:schemeClr val="accent2"/>
                        </a:solidFill>
                      </a:endParaRPr>
                    </a:p>
                  </a:txBody>
                  <a:tcPr marL="0" marR="0" marT="0" marB="0" anchor="ctr">
                    <a:noFill/>
                  </a:tcPr>
                </a:tc>
              </a:tr>
              <a:tr h="300033">
                <a:tc>
                  <a:txBody>
                    <a:bodyPr/>
                    <a:lstStyle/>
                    <a:p>
                      <a:pPr algn="ctr"/>
                      <a:r>
                        <a:rPr lang="en-US" altLang="zh-CN" dirty="0" smtClean="0">
                          <a:solidFill>
                            <a:schemeClr val="accent2"/>
                          </a:solidFill>
                        </a:rPr>
                        <a:t>n</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d</a:t>
                      </a:r>
                      <a:endParaRPr lang="zh-CN" altLang="en-US" dirty="0">
                        <a:solidFill>
                          <a:schemeClr val="accent2"/>
                        </a:solidFill>
                      </a:endParaRPr>
                    </a:p>
                  </a:txBody>
                  <a:tcPr marL="0" marR="0" marT="0" marB="0" anchor="ctr">
                    <a:noFill/>
                  </a:tcPr>
                </a:tc>
                <a:tc>
                  <a:txBody>
                    <a:bodyPr/>
                    <a:lstStyle/>
                    <a:p>
                      <a:pPr algn="ctr"/>
                      <a:r>
                        <a:rPr lang="en-US" altLang="zh-CN" dirty="0" smtClean="0">
                          <a:solidFill>
                            <a:schemeClr val="accent2"/>
                          </a:solidFill>
                        </a:rPr>
                        <a:t>u</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n</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t</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err="1" smtClean="0">
                          <a:solidFill>
                            <a:schemeClr val="accent2"/>
                          </a:solidFill>
                        </a:rPr>
                        <a:t>i</a:t>
                      </a:r>
                      <a:endParaRPr lang="zh-CN" altLang="en-US" dirty="0">
                        <a:solidFill>
                          <a:schemeClr val="accent2"/>
                        </a:solidFill>
                      </a:endParaRPr>
                    </a:p>
                  </a:txBody>
                  <a:tcPr marL="0" marR="0" marT="0" marB="0" anchor="ctr">
                    <a:solidFill>
                      <a:schemeClr val="accent2"/>
                    </a:solidFill>
                  </a:tcPr>
                </a:tc>
              </a:tr>
              <a:tr h="300033">
                <a:tc>
                  <a:txBody>
                    <a:bodyPr/>
                    <a:lstStyle/>
                    <a:p>
                      <a:pPr algn="ctr"/>
                      <a:r>
                        <a:rPr lang="en-US" altLang="zh-CN" dirty="0" smtClean="0">
                          <a:solidFill>
                            <a:schemeClr val="accent2"/>
                          </a:solidFill>
                        </a:rPr>
                        <a:t>l</a:t>
                      </a:r>
                      <a:endParaRPr lang="zh-CN" altLang="en-US" dirty="0">
                        <a:solidFill>
                          <a:schemeClr val="accent2"/>
                        </a:solidFill>
                      </a:endParaRPr>
                    </a:p>
                  </a:txBody>
                  <a:tcPr marL="0" marR="0" marT="0" marB="0" anchor="ctr">
                    <a:noFill/>
                  </a:tcPr>
                </a:tc>
                <a:tc>
                  <a:txBody>
                    <a:bodyPr/>
                    <a:lstStyle/>
                    <a:p>
                      <a:pPr algn="ctr"/>
                      <a:r>
                        <a:rPr lang="en-US" altLang="zh-CN" dirty="0" smtClean="0">
                          <a:solidFill>
                            <a:schemeClr val="accent2"/>
                          </a:solidFill>
                        </a:rPr>
                        <a:t>s</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e</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v</a:t>
                      </a:r>
                      <a:endParaRPr lang="zh-CN" altLang="en-US" dirty="0">
                        <a:solidFill>
                          <a:schemeClr val="accent2"/>
                        </a:solidFill>
                      </a:endParaRPr>
                    </a:p>
                  </a:txBody>
                  <a:tcPr marL="0" marR="0" marT="0" marB="0" anchor="ctr">
                    <a:noFill/>
                  </a:tcPr>
                </a:tc>
                <a:tc>
                  <a:txBody>
                    <a:bodyPr/>
                    <a:lstStyle/>
                    <a:p>
                      <a:pPr algn="ctr"/>
                      <a:r>
                        <a:rPr lang="en-US" altLang="zh-CN" dirty="0" smtClean="0">
                          <a:solidFill>
                            <a:schemeClr val="accent2"/>
                          </a:solidFill>
                        </a:rPr>
                        <a:t>e</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n</a:t>
                      </a:r>
                      <a:endParaRPr lang="zh-CN" altLang="en-US" dirty="0">
                        <a:solidFill>
                          <a:schemeClr val="accent2"/>
                        </a:solidFill>
                      </a:endParaRPr>
                    </a:p>
                  </a:txBody>
                  <a:tcPr marL="0" marR="0" marT="0" marB="0" anchor="ctr">
                    <a:solidFill>
                      <a:schemeClr val="accent2"/>
                    </a:solidFill>
                  </a:tcPr>
                </a:tc>
              </a:tr>
              <a:tr h="300033">
                <a:tc>
                  <a:txBody>
                    <a:bodyPr/>
                    <a:lstStyle/>
                    <a:p>
                      <a:pPr algn="ctr"/>
                      <a:r>
                        <a:rPr lang="en-US" altLang="zh-CN" dirty="0" smtClean="0">
                          <a:solidFill>
                            <a:schemeClr val="accent2"/>
                          </a:solidFill>
                        </a:rPr>
                        <a:t>t</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w</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e</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n</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t</a:t>
                      </a:r>
                      <a:endParaRPr lang="zh-CN" altLang="en-US" dirty="0">
                        <a:solidFill>
                          <a:schemeClr val="accent2"/>
                        </a:solidFill>
                      </a:endParaRPr>
                    </a:p>
                  </a:txBody>
                  <a:tcPr marL="0" marR="0" marT="0" marB="0" anchor="ctr">
                    <a:noFill/>
                  </a:tcPr>
                </a:tc>
                <a:tc>
                  <a:txBody>
                    <a:bodyPr/>
                    <a:lstStyle/>
                    <a:p>
                      <a:pPr algn="ctr"/>
                      <a:r>
                        <a:rPr lang="en-US" altLang="zh-CN" dirty="0" smtClean="0">
                          <a:solidFill>
                            <a:schemeClr val="accent2"/>
                          </a:solidFill>
                        </a:rPr>
                        <a:t>y</a:t>
                      </a:r>
                      <a:endParaRPr lang="zh-CN" altLang="en-US" dirty="0">
                        <a:solidFill>
                          <a:schemeClr val="accent2"/>
                        </a:solidFill>
                      </a:endParaRPr>
                    </a:p>
                  </a:txBody>
                  <a:tcPr marL="0" marR="0" marT="0" marB="0" anchor="ctr">
                    <a:solidFill>
                      <a:schemeClr val="accent2"/>
                    </a:solidFill>
                  </a:tcPr>
                </a:tc>
              </a:tr>
              <a:tr h="300033">
                <a:tc>
                  <a:txBody>
                    <a:bodyPr/>
                    <a:lstStyle/>
                    <a:p>
                      <a:pPr algn="ctr"/>
                      <a:r>
                        <a:rPr lang="en-US" altLang="zh-CN" dirty="0" smtClean="0">
                          <a:solidFill>
                            <a:schemeClr val="accent2"/>
                          </a:solidFill>
                        </a:rPr>
                        <a:t>f</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o</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u</a:t>
                      </a:r>
                      <a:endParaRPr lang="zh-CN" altLang="en-US" dirty="0">
                        <a:solidFill>
                          <a:schemeClr val="accent2"/>
                        </a:solidFill>
                      </a:endParaRPr>
                    </a:p>
                  </a:txBody>
                  <a:tcPr marL="0" marR="0" marT="0" marB="0" anchor="ctr">
                    <a:noFill/>
                  </a:tcPr>
                </a:tc>
                <a:tc>
                  <a:txBody>
                    <a:bodyPr/>
                    <a:lstStyle/>
                    <a:p>
                      <a:pPr algn="ctr"/>
                      <a:r>
                        <a:rPr lang="en-US" altLang="zh-CN" dirty="0" smtClean="0">
                          <a:solidFill>
                            <a:schemeClr val="accent2"/>
                          </a:solidFill>
                        </a:rPr>
                        <a:t>r</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a</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m</a:t>
                      </a:r>
                      <a:endParaRPr lang="zh-CN" altLang="en-US" dirty="0">
                        <a:solidFill>
                          <a:schemeClr val="accent2"/>
                        </a:solidFill>
                      </a:endParaRPr>
                    </a:p>
                  </a:txBody>
                  <a:tcPr marL="0" marR="0" marT="0" marB="0" anchor="ctr">
                    <a:solidFill>
                      <a:schemeClr val="accent2"/>
                    </a:solidFill>
                  </a:tcPr>
                </a:tc>
              </a:tr>
            </a:tbl>
          </a:graphicData>
        </a:graphic>
      </p:graphicFrame>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14" name="灯片编号占位符 13"/>
          <p:cNvSpPr>
            <a:spLocks noGrp="1"/>
          </p:cNvSpPr>
          <p:nvPr>
            <p:ph type="sldNum" sz="quarter" idx="10"/>
          </p:nvPr>
        </p:nvSpPr>
        <p:spPr/>
        <p:txBody>
          <a:bodyPr/>
          <a:lstStyle/>
          <a:p>
            <a:pPr>
              <a:defRPr/>
            </a:pPr>
            <a:fld id="{17B7F836-6F9F-42A8-9450-B93EA774C316}" type="slidenum">
              <a:rPr lang="zh-CN" altLang="en-US" smtClean="0"/>
              <a:pPr>
                <a:defRPr/>
              </a:pPr>
              <a:t>57</a:t>
            </a:fld>
            <a:endParaRPr lang="en-US" altLang="zh-CN" dirty="0"/>
          </a:p>
        </p:txBody>
      </p:sp>
      <p:sp>
        <p:nvSpPr>
          <p:cNvPr id="15" name="流程图: 可选过程 14">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16" name="流程图: 可选过程 15">
            <a:hlinkClick r:id="rId3" action="ppaction://hlinksldjump"/>
          </p:cNvPr>
          <p:cNvSpPr/>
          <p:nvPr/>
        </p:nvSpPr>
        <p:spPr>
          <a:xfrm>
            <a:off x="1383770"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t>2. </a:t>
            </a:r>
            <a:r>
              <a:rPr lang="zh-CN" altLang="en-US" sz="1000" dirty="0" smtClean="0"/>
              <a:t>置换技术</a:t>
            </a:r>
            <a:endParaRPr lang="zh-CN" altLang="en-US" sz="1000" dirty="0"/>
          </a:p>
        </p:txBody>
      </p:sp>
      <p:sp>
        <p:nvSpPr>
          <p:cNvPr id="17" name="流程图: 可选过程 16">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3. </a:t>
            </a:r>
            <a:r>
              <a:rPr lang="zh-CN" altLang="en-US" sz="1000" dirty="0" smtClean="0"/>
              <a:t>乘积密码</a:t>
            </a:r>
            <a:endParaRPr lang="zh-CN" altLang="en-US" sz="1000" dirty="0"/>
          </a:p>
        </p:txBody>
      </p:sp>
      <p:sp>
        <p:nvSpPr>
          <p:cNvPr id="18" name="流程图: 可选过程 17">
            <a:hlinkClick r:id="rId5"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
        <p:nvSpPr>
          <p:cNvPr id="5" name="环形箭头 4"/>
          <p:cNvSpPr/>
          <p:nvPr/>
        </p:nvSpPr>
        <p:spPr>
          <a:xfrm>
            <a:off x="2123728" y="2733642"/>
            <a:ext cx="288032" cy="353431"/>
          </a:xfrm>
          <a:prstGeom prst="circularArrow">
            <a:avLst>
              <a:gd name="adj1" fmla="val 7974"/>
              <a:gd name="adj2" fmla="val 1142319"/>
              <a:gd name="adj3" fmla="val 2185423"/>
              <a:gd name="adj4" fmla="val 7905605"/>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aphicFrame>
        <p:nvGraphicFramePr>
          <p:cNvPr id="23" name="表格 22"/>
          <p:cNvGraphicFramePr>
            <a:graphicFrameLocks noGrp="1"/>
          </p:cNvGraphicFramePr>
          <p:nvPr>
            <p:extLst>
              <p:ext uri="{D42A27DB-BD31-4B8C-83A1-F6EECF244321}">
                <p14:modId xmlns:p14="http://schemas.microsoft.com/office/powerpoint/2010/main" val="745614052"/>
              </p:ext>
            </p:extLst>
          </p:nvPr>
        </p:nvGraphicFramePr>
        <p:xfrm>
          <a:off x="2518812" y="1970950"/>
          <a:ext cx="1790940" cy="1800198"/>
        </p:xfrm>
        <a:graphic>
          <a:graphicData uri="http://schemas.openxmlformats.org/drawingml/2006/table">
            <a:tbl>
              <a:tblPr firstRow="1" bandRow="1">
                <a:tableStyleId>{5940675A-B579-460E-94D1-54222C63F5DA}</a:tableStyleId>
              </a:tblPr>
              <a:tblGrid>
                <a:gridCol w="298490"/>
                <a:gridCol w="298490"/>
                <a:gridCol w="298490"/>
                <a:gridCol w="298490"/>
                <a:gridCol w="298490"/>
                <a:gridCol w="298490"/>
              </a:tblGrid>
              <a:tr h="300033">
                <a:tc>
                  <a:txBody>
                    <a:bodyPr/>
                    <a:lstStyle/>
                    <a:p>
                      <a:pPr algn="ctr"/>
                      <a:r>
                        <a:rPr lang="en-US" altLang="zh-CN" dirty="0" smtClean="0">
                          <a:solidFill>
                            <a:schemeClr val="accent2"/>
                          </a:solidFill>
                        </a:rPr>
                        <a:t>a</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t</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t</a:t>
                      </a:r>
                      <a:endParaRPr lang="zh-CN" altLang="en-US" dirty="0">
                        <a:solidFill>
                          <a:schemeClr val="accent2"/>
                        </a:solidFill>
                      </a:endParaRPr>
                    </a:p>
                  </a:txBody>
                  <a:tcPr marL="0" marR="0" marT="0" marB="0" anchor="ctr">
                    <a:noFill/>
                  </a:tcPr>
                </a:tc>
                <a:tc>
                  <a:txBody>
                    <a:bodyPr/>
                    <a:lstStyle/>
                    <a:p>
                      <a:pPr algn="ctr"/>
                      <a:r>
                        <a:rPr lang="en-US" altLang="zh-CN" dirty="0" smtClean="0">
                          <a:solidFill>
                            <a:schemeClr val="accent2"/>
                          </a:solidFill>
                        </a:rPr>
                        <a:t>a</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c</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k</a:t>
                      </a:r>
                      <a:endParaRPr lang="zh-CN" altLang="en-US" dirty="0">
                        <a:solidFill>
                          <a:schemeClr val="accent2"/>
                        </a:solidFill>
                      </a:endParaRPr>
                    </a:p>
                  </a:txBody>
                  <a:tcPr marL="0" marR="0" marT="0" marB="0" anchor="ctr">
                    <a:noFill/>
                  </a:tcPr>
                </a:tc>
              </a:tr>
              <a:tr h="300033">
                <a:tc>
                  <a:txBody>
                    <a:bodyPr/>
                    <a:lstStyle/>
                    <a:p>
                      <a:pPr algn="ctr"/>
                      <a:r>
                        <a:rPr lang="en-US" altLang="zh-CN" dirty="0" smtClean="0">
                          <a:solidFill>
                            <a:schemeClr val="accent2"/>
                          </a:solidFill>
                        </a:rPr>
                        <a:t>p</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o</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s</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t</a:t>
                      </a:r>
                      <a:endParaRPr lang="zh-CN" altLang="en-US" dirty="0">
                        <a:solidFill>
                          <a:schemeClr val="accent2"/>
                        </a:solidFill>
                      </a:endParaRPr>
                    </a:p>
                  </a:txBody>
                  <a:tcPr marL="0" marR="0" marT="0" marB="0" anchor="ctr">
                    <a:noFill/>
                  </a:tcPr>
                </a:tc>
                <a:tc>
                  <a:txBody>
                    <a:bodyPr/>
                    <a:lstStyle/>
                    <a:p>
                      <a:pPr algn="ctr"/>
                      <a:r>
                        <a:rPr lang="en-US" altLang="zh-CN" dirty="0" smtClean="0">
                          <a:solidFill>
                            <a:schemeClr val="accent2"/>
                          </a:solidFill>
                        </a:rPr>
                        <a:t>p</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o</a:t>
                      </a:r>
                      <a:endParaRPr lang="zh-CN" altLang="en-US" dirty="0">
                        <a:solidFill>
                          <a:schemeClr val="accent2"/>
                        </a:solidFill>
                      </a:endParaRPr>
                    </a:p>
                  </a:txBody>
                  <a:tcPr marL="0" marR="0" marT="0" marB="0" anchor="ctr">
                    <a:solidFill>
                      <a:schemeClr val="accent2"/>
                    </a:solidFill>
                  </a:tcPr>
                </a:tc>
              </a:tr>
              <a:tr h="300033">
                <a:tc>
                  <a:txBody>
                    <a:bodyPr/>
                    <a:lstStyle/>
                    <a:p>
                      <a:pPr algn="ctr"/>
                      <a:r>
                        <a:rPr lang="en-US" altLang="zh-CN" dirty="0" smtClean="0">
                          <a:solidFill>
                            <a:schemeClr val="accent2"/>
                          </a:solidFill>
                        </a:rPr>
                        <a:t>n</a:t>
                      </a:r>
                      <a:endParaRPr lang="zh-CN" altLang="en-US" dirty="0">
                        <a:solidFill>
                          <a:schemeClr val="accent2"/>
                        </a:solidFill>
                      </a:endParaRPr>
                    </a:p>
                  </a:txBody>
                  <a:tcPr marL="0" marR="0" marT="0" marB="0" anchor="ctr">
                    <a:noFill/>
                  </a:tcPr>
                </a:tc>
                <a:tc>
                  <a:txBody>
                    <a:bodyPr/>
                    <a:lstStyle/>
                    <a:p>
                      <a:pPr algn="ctr"/>
                      <a:r>
                        <a:rPr lang="en-US" altLang="zh-CN" dirty="0" smtClean="0">
                          <a:solidFill>
                            <a:schemeClr val="accent2"/>
                          </a:solidFill>
                        </a:rPr>
                        <a:t>d</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u</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n</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t</a:t>
                      </a:r>
                      <a:endParaRPr lang="zh-CN" altLang="en-US" dirty="0">
                        <a:solidFill>
                          <a:schemeClr val="accent2"/>
                        </a:solidFill>
                      </a:endParaRPr>
                    </a:p>
                  </a:txBody>
                  <a:tcPr marL="0" marR="0" marT="0" marB="0" anchor="ctr">
                    <a:noFill/>
                  </a:tcPr>
                </a:tc>
                <a:tc>
                  <a:txBody>
                    <a:bodyPr/>
                    <a:lstStyle/>
                    <a:p>
                      <a:pPr algn="ctr"/>
                      <a:r>
                        <a:rPr lang="en-US" altLang="zh-CN" dirty="0" err="1" smtClean="0">
                          <a:solidFill>
                            <a:schemeClr val="accent2"/>
                          </a:solidFill>
                        </a:rPr>
                        <a:t>i</a:t>
                      </a:r>
                      <a:endParaRPr lang="zh-CN" altLang="en-US" dirty="0">
                        <a:solidFill>
                          <a:schemeClr val="accent2"/>
                        </a:solidFill>
                      </a:endParaRPr>
                    </a:p>
                  </a:txBody>
                  <a:tcPr marL="0" marR="0" marT="0" marB="0" anchor="ctr">
                    <a:solidFill>
                      <a:schemeClr val="accent2"/>
                    </a:solidFill>
                  </a:tcPr>
                </a:tc>
              </a:tr>
              <a:tr h="300033">
                <a:tc>
                  <a:txBody>
                    <a:bodyPr/>
                    <a:lstStyle/>
                    <a:p>
                      <a:pPr algn="ctr"/>
                      <a:r>
                        <a:rPr lang="en-US" altLang="zh-CN" dirty="0" smtClean="0">
                          <a:solidFill>
                            <a:schemeClr val="accent2"/>
                          </a:solidFill>
                        </a:rPr>
                        <a:t>l</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s</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e</a:t>
                      </a:r>
                      <a:endParaRPr lang="zh-CN" altLang="en-US" dirty="0">
                        <a:solidFill>
                          <a:schemeClr val="accent2"/>
                        </a:solidFill>
                      </a:endParaRPr>
                    </a:p>
                  </a:txBody>
                  <a:tcPr marL="0" marR="0" marT="0" marB="0" anchor="ctr">
                    <a:noFill/>
                  </a:tcPr>
                </a:tc>
                <a:tc>
                  <a:txBody>
                    <a:bodyPr/>
                    <a:lstStyle/>
                    <a:p>
                      <a:pPr algn="ctr"/>
                      <a:r>
                        <a:rPr lang="en-US" altLang="zh-CN" dirty="0" smtClean="0">
                          <a:solidFill>
                            <a:schemeClr val="accent2"/>
                          </a:solidFill>
                        </a:rPr>
                        <a:t>v</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e</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n</a:t>
                      </a:r>
                      <a:endParaRPr lang="zh-CN" altLang="en-US" dirty="0">
                        <a:solidFill>
                          <a:schemeClr val="accent2"/>
                        </a:solidFill>
                      </a:endParaRPr>
                    </a:p>
                  </a:txBody>
                  <a:tcPr marL="0" marR="0" marT="0" marB="0" anchor="ctr">
                    <a:solidFill>
                      <a:schemeClr val="accent2"/>
                    </a:solidFill>
                  </a:tcPr>
                </a:tc>
              </a:tr>
              <a:tr h="300033">
                <a:tc>
                  <a:txBody>
                    <a:bodyPr/>
                    <a:lstStyle/>
                    <a:p>
                      <a:pPr algn="ctr"/>
                      <a:r>
                        <a:rPr lang="en-US" altLang="zh-CN" dirty="0" smtClean="0">
                          <a:solidFill>
                            <a:schemeClr val="accent2"/>
                          </a:solidFill>
                        </a:rPr>
                        <a:t>t</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w</a:t>
                      </a:r>
                      <a:endParaRPr lang="zh-CN" altLang="en-US" dirty="0">
                        <a:solidFill>
                          <a:schemeClr val="accent2"/>
                        </a:solidFill>
                      </a:endParaRPr>
                    </a:p>
                  </a:txBody>
                  <a:tcPr marL="0" marR="0" marT="0" marB="0" anchor="ctr">
                    <a:noFill/>
                  </a:tcPr>
                </a:tc>
                <a:tc>
                  <a:txBody>
                    <a:bodyPr/>
                    <a:lstStyle/>
                    <a:p>
                      <a:pPr algn="ctr"/>
                      <a:r>
                        <a:rPr lang="en-US" altLang="zh-CN" dirty="0" smtClean="0">
                          <a:solidFill>
                            <a:schemeClr val="accent2"/>
                          </a:solidFill>
                        </a:rPr>
                        <a:t>e</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n</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t</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y</a:t>
                      </a:r>
                      <a:endParaRPr lang="zh-CN" altLang="en-US" dirty="0">
                        <a:solidFill>
                          <a:schemeClr val="accent2"/>
                        </a:solidFill>
                      </a:endParaRPr>
                    </a:p>
                  </a:txBody>
                  <a:tcPr marL="0" marR="0" marT="0" marB="0" anchor="ctr">
                    <a:noFill/>
                  </a:tcPr>
                </a:tc>
              </a:tr>
              <a:tr h="300033">
                <a:tc>
                  <a:txBody>
                    <a:bodyPr/>
                    <a:lstStyle/>
                    <a:p>
                      <a:pPr algn="ctr"/>
                      <a:r>
                        <a:rPr lang="en-US" altLang="zh-CN" dirty="0" smtClean="0">
                          <a:solidFill>
                            <a:schemeClr val="accent2"/>
                          </a:solidFill>
                        </a:rPr>
                        <a:t>f</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o</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u</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r</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a</a:t>
                      </a:r>
                      <a:endParaRPr lang="zh-CN" altLang="en-US" dirty="0">
                        <a:solidFill>
                          <a:schemeClr val="accent2"/>
                        </a:solidFill>
                      </a:endParaRPr>
                    </a:p>
                  </a:txBody>
                  <a:tcPr marL="0" marR="0" marT="0" marB="0" anchor="ctr">
                    <a:noFill/>
                  </a:tcPr>
                </a:tc>
                <a:tc>
                  <a:txBody>
                    <a:bodyPr/>
                    <a:lstStyle/>
                    <a:p>
                      <a:pPr algn="ctr"/>
                      <a:r>
                        <a:rPr lang="en-US" altLang="zh-CN" dirty="0" smtClean="0">
                          <a:solidFill>
                            <a:schemeClr val="accent2"/>
                          </a:solidFill>
                        </a:rPr>
                        <a:t>m</a:t>
                      </a:r>
                      <a:endParaRPr lang="zh-CN" altLang="en-US" dirty="0">
                        <a:solidFill>
                          <a:schemeClr val="accent2"/>
                        </a:solidFill>
                      </a:endParaRPr>
                    </a:p>
                  </a:txBody>
                  <a:tcPr marL="0" marR="0" marT="0" marB="0" anchor="ctr">
                    <a:solidFill>
                      <a:schemeClr val="accent2"/>
                    </a:solidFill>
                  </a:tcPr>
                </a:tc>
              </a:tr>
            </a:tbl>
          </a:graphicData>
        </a:graphic>
      </p:graphicFrame>
      <p:graphicFrame>
        <p:nvGraphicFramePr>
          <p:cNvPr id="24" name="表格 23"/>
          <p:cNvGraphicFramePr>
            <a:graphicFrameLocks noGrp="1"/>
          </p:cNvGraphicFramePr>
          <p:nvPr>
            <p:extLst>
              <p:ext uri="{D42A27DB-BD31-4B8C-83A1-F6EECF244321}">
                <p14:modId xmlns:p14="http://schemas.microsoft.com/office/powerpoint/2010/main" val="1064544299"/>
              </p:ext>
            </p:extLst>
          </p:nvPr>
        </p:nvGraphicFramePr>
        <p:xfrm>
          <a:off x="4860032" y="1970950"/>
          <a:ext cx="1800198" cy="1800198"/>
        </p:xfrm>
        <a:graphic>
          <a:graphicData uri="http://schemas.openxmlformats.org/drawingml/2006/table">
            <a:tbl>
              <a:tblPr firstRow="1" bandRow="1">
                <a:tableStyleId>{5940675A-B579-460E-94D1-54222C63F5DA}</a:tableStyleId>
              </a:tblPr>
              <a:tblGrid>
                <a:gridCol w="300033"/>
                <a:gridCol w="300033"/>
                <a:gridCol w="300033"/>
                <a:gridCol w="300033"/>
                <a:gridCol w="300033"/>
                <a:gridCol w="300033"/>
              </a:tblGrid>
              <a:tr h="300033">
                <a:tc>
                  <a:txBody>
                    <a:bodyPr/>
                    <a:lstStyle/>
                    <a:p>
                      <a:pPr algn="ctr"/>
                      <a:r>
                        <a:rPr lang="en-US" altLang="zh-CN" dirty="0" smtClean="0">
                          <a:solidFill>
                            <a:schemeClr val="accent2"/>
                          </a:solidFill>
                        </a:rPr>
                        <a:t>a</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t</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t</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a</a:t>
                      </a:r>
                      <a:endParaRPr lang="zh-CN" altLang="en-US" dirty="0">
                        <a:solidFill>
                          <a:schemeClr val="accent2"/>
                        </a:solidFill>
                      </a:endParaRPr>
                    </a:p>
                  </a:txBody>
                  <a:tcPr marL="0" marR="0" marT="0" marB="0" anchor="ctr">
                    <a:noFill/>
                  </a:tcPr>
                </a:tc>
                <a:tc>
                  <a:txBody>
                    <a:bodyPr/>
                    <a:lstStyle/>
                    <a:p>
                      <a:pPr algn="ctr"/>
                      <a:r>
                        <a:rPr lang="en-US" altLang="zh-CN" dirty="0" smtClean="0">
                          <a:solidFill>
                            <a:schemeClr val="accent2"/>
                          </a:solidFill>
                        </a:rPr>
                        <a:t>c</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k</a:t>
                      </a:r>
                      <a:endParaRPr lang="zh-CN" altLang="en-US" dirty="0">
                        <a:solidFill>
                          <a:schemeClr val="accent2"/>
                        </a:solidFill>
                      </a:endParaRPr>
                    </a:p>
                  </a:txBody>
                  <a:tcPr marL="0" marR="0" marT="0" marB="0" anchor="ctr">
                    <a:solidFill>
                      <a:schemeClr val="accent2"/>
                    </a:solidFill>
                  </a:tcPr>
                </a:tc>
              </a:tr>
              <a:tr h="300033">
                <a:tc>
                  <a:txBody>
                    <a:bodyPr/>
                    <a:lstStyle/>
                    <a:p>
                      <a:pPr algn="ctr"/>
                      <a:r>
                        <a:rPr lang="en-US" altLang="zh-CN" dirty="0" smtClean="0">
                          <a:solidFill>
                            <a:schemeClr val="accent2"/>
                          </a:solidFill>
                        </a:rPr>
                        <a:t>p</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o</a:t>
                      </a:r>
                      <a:endParaRPr lang="zh-CN" altLang="en-US" dirty="0">
                        <a:solidFill>
                          <a:schemeClr val="accent2"/>
                        </a:solidFill>
                      </a:endParaRPr>
                    </a:p>
                  </a:txBody>
                  <a:tcPr marL="0" marR="0" marT="0" marB="0" anchor="ctr">
                    <a:noFill/>
                  </a:tcPr>
                </a:tc>
                <a:tc>
                  <a:txBody>
                    <a:bodyPr/>
                    <a:lstStyle/>
                    <a:p>
                      <a:pPr algn="ctr"/>
                      <a:r>
                        <a:rPr lang="en-US" altLang="zh-CN" dirty="0" smtClean="0">
                          <a:solidFill>
                            <a:schemeClr val="accent2"/>
                          </a:solidFill>
                        </a:rPr>
                        <a:t>s</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t</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p</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o</a:t>
                      </a:r>
                      <a:endParaRPr lang="zh-CN" altLang="en-US" dirty="0">
                        <a:solidFill>
                          <a:schemeClr val="accent2"/>
                        </a:solidFill>
                      </a:endParaRPr>
                    </a:p>
                  </a:txBody>
                  <a:tcPr marL="0" marR="0" marT="0" marB="0" anchor="ctr">
                    <a:solidFill>
                      <a:schemeClr val="accent2"/>
                    </a:solidFill>
                  </a:tcPr>
                </a:tc>
              </a:tr>
              <a:tr h="300033">
                <a:tc>
                  <a:txBody>
                    <a:bodyPr/>
                    <a:lstStyle/>
                    <a:p>
                      <a:pPr algn="ctr"/>
                      <a:r>
                        <a:rPr lang="en-US" altLang="zh-CN" dirty="0" smtClean="0">
                          <a:solidFill>
                            <a:schemeClr val="accent2"/>
                          </a:solidFill>
                        </a:rPr>
                        <a:t>n</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d</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u</a:t>
                      </a:r>
                      <a:endParaRPr lang="zh-CN" altLang="en-US" dirty="0">
                        <a:solidFill>
                          <a:schemeClr val="accent2"/>
                        </a:solidFill>
                      </a:endParaRPr>
                    </a:p>
                  </a:txBody>
                  <a:tcPr marL="0" marR="0" marT="0" marB="0" anchor="ctr">
                    <a:noFill/>
                  </a:tcPr>
                </a:tc>
                <a:tc>
                  <a:txBody>
                    <a:bodyPr/>
                    <a:lstStyle/>
                    <a:p>
                      <a:pPr algn="ctr"/>
                      <a:r>
                        <a:rPr lang="en-US" altLang="zh-CN" dirty="0" smtClean="0">
                          <a:solidFill>
                            <a:schemeClr val="accent2"/>
                          </a:solidFill>
                        </a:rPr>
                        <a:t>n</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t</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err="1" smtClean="0">
                          <a:solidFill>
                            <a:schemeClr val="accent2"/>
                          </a:solidFill>
                        </a:rPr>
                        <a:t>i</a:t>
                      </a:r>
                      <a:endParaRPr lang="zh-CN" altLang="en-US" dirty="0">
                        <a:solidFill>
                          <a:schemeClr val="accent2"/>
                        </a:solidFill>
                      </a:endParaRPr>
                    </a:p>
                  </a:txBody>
                  <a:tcPr marL="0" marR="0" marT="0" marB="0" anchor="ctr">
                    <a:noFill/>
                  </a:tcPr>
                </a:tc>
              </a:tr>
              <a:tr h="300033">
                <a:tc>
                  <a:txBody>
                    <a:bodyPr/>
                    <a:lstStyle/>
                    <a:p>
                      <a:pPr algn="ctr"/>
                      <a:r>
                        <a:rPr lang="en-US" altLang="zh-CN" dirty="0" smtClean="0">
                          <a:solidFill>
                            <a:schemeClr val="accent2"/>
                          </a:solidFill>
                        </a:rPr>
                        <a:t>l</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s</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e</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v</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e</a:t>
                      </a:r>
                      <a:endParaRPr lang="zh-CN" altLang="en-US" dirty="0">
                        <a:solidFill>
                          <a:schemeClr val="accent2"/>
                        </a:solidFill>
                      </a:endParaRPr>
                    </a:p>
                  </a:txBody>
                  <a:tcPr marL="0" marR="0" marT="0" marB="0" anchor="ctr">
                    <a:noFill/>
                  </a:tcPr>
                </a:tc>
                <a:tc>
                  <a:txBody>
                    <a:bodyPr/>
                    <a:lstStyle/>
                    <a:p>
                      <a:pPr algn="ctr"/>
                      <a:r>
                        <a:rPr lang="en-US" altLang="zh-CN" dirty="0" smtClean="0">
                          <a:solidFill>
                            <a:schemeClr val="accent2"/>
                          </a:solidFill>
                        </a:rPr>
                        <a:t>n</a:t>
                      </a:r>
                      <a:endParaRPr lang="zh-CN" altLang="en-US" dirty="0">
                        <a:solidFill>
                          <a:schemeClr val="accent2"/>
                        </a:solidFill>
                      </a:endParaRPr>
                    </a:p>
                  </a:txBody>
                  <a:tcPr marL="0" marR="0" marT="0" marB="0" anchor="ctr">
                    <a:solidFill>
                      <a:schemeClr val="accent2"/>
                    </a:solidFill>
                  </a:tcPr>
                </a:tc>
              </a:tr>
              <a:tr h="300033">
                <a:tc>
                  <a:txBody>
                    <a:bodyPr/>
                    <a:lstStyle/>
                    <a:p>
                      <a:pPr algn="ctr"/>
                      <a:r>
                        <a:rPr lang="en-US" altLang="zh-CN" dirty="0" smtClean="0">
                          <a:solidFill>
                            <a:schemeClr val="accent2"/>
                          </a:solidFill>
                        </a:rPr>
                        <a:t>t</a:t>
                      </a:r>
                      <a:endParaRPr lang="zh-CN" altLang="en-US" dirty="0">
                        <a:solidFill>
                          <a:schemeClr val="accent2"/>
                        </a:solidFill>
                      </a:endParaRPr>
                    </a:p>
                  </a:txBody>
                  <a:tcPr marL="0" marR="0" marT="0" marB="0" anchor="ctr">
                    <a:noFill/>
                  </a:tcPr>
                </a:tc>
                <a:tc>
                  <a:txBody>
                    <a:bodyPr/>
                    <a:lstStyle/>
                    <a:p>
                      <a:pPr algn="ctr"/>
                      <a:r>
                        <a:rPr lang="en-US" altLang="zh-CN" dirty="0" smtClean="0">
                          <a:solidFill>
                            <a:schemeClr val="accent2"/>
                          </a:solidFill>
                        </a:rPr>
                        <a:t>w</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e</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n</a:t>
                      </a:r>
                      <a:endParaRPr lang="zh-CN" altLang="en-US" dirty="0">
                        <a:solidFill>
                          <a:schemeClr val="accent2"/>
                        </a:solidFill>
                      </a:endParaRPr>
                    </a:p>
                  </a:txBody>
                  <a:tcPr marL="0" marR="0" marT="0" marB="0" anchor="ctr">
                    <a:noFill/>
                  </a:tcPr>
                </a:tc>
                <a:tc>
                  <a:txBody>
                    <a:bodyPr/>
                    <a:lstStyle/>
                    <a:p>
                      <a:pPr algn="ctr"/>
                      <a:r>
                        <a:rPr lang="en-US" altLang="zh-CN" dirty="0" smtClean="0">
                          <a:solidFill>
                            <a:schemeClr val="accent2"/>
                          </a:solidFill>
                        </a:rPr>
                        <a:t>t</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y</a:t>
                      </a:r>
                      <a:endParaRPr lang="zh-CN" altLang="en-US" dirty="0">
                        <a:solidFill>
                          <a:schemeClr val="accent2"/>
                        </a:solidFill>
                      </a:endParaRPr>
                    </a:p>
                  </a:txBody>
                  <a:tcPr marL="0" marR="0" marT="0" marB="0" anchor="ctr">
                    <a:solidFill>
                      <a:schemeClr val="accent2"/>
                    </a:solidFill>
                  </a:tcPr>
                </a:tc>
              </a:tr>
              <a:tr h="300033">
                <a:tc>
                  <a:txBody>
                    <a:bodyPr/>
                    <a:lstStyle/>
                    <a:p>
                      <a:pPr algn="ctr"/>
                      <a:r>
                        <a:rPr lang="en-US" altLang="zh-CN" dirty="0" smtClean="0">
                          <a:solidFill>
                            <a:schemeClr val="accent2"/>
                          </a:solidFill>
                        </a:rPr>
                        <a:t>f</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o</a:t>
                      </a:r>
                      <a:endParaRPr lang="zh-CN" altLang="en-US" dirty="0">
                        <a:solidFill>
                          <a:schemeClr val="accent2"/>
                        </a:solidFill>
                      </a:endParaRPr>
                    </a:p>
                  </a:txBody>
                  <a:tcPr marL="0" marR="0" marT="0" marB="0" anchor="ctr">
                    <a:noFill/>
                  </a:tcPr>
                </a:tc>
                <a:tc>
                  <a:txBody>
                    <a:bodyPr/>
                    <a:lstStyle/>
                    <a:p>
                      <a:pPr algn="ctr"/>
                      <a:r>
                        <a:rPr lang="en-US" altLang="zh-CN" dirty="0" smtClean="0">
                          <a:solidFill>
                            <a:schemeClr val="accent2"/>
                          </a:solidFill>
                        </a:rPr>
                        <a:t>u</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r</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a</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m</a:t>
                      </a:r>
                      <a:endParaRPr lang="zh-CN" altLang="en-US" dirty="0">
                        <a:solidFill>
                          <a:schemeClr val="accent2"/>
                        </a:solidFill>
                      </a:endParaRPr>
                    </a:p>
                  </a:txBody>
                  <a:tcPr marL="0" marR="0" marT="0" marB="0" anchor="ctr">
                    <a:noFill/>
                  </a:tcPr>
                </a:tc>
              </a:tr>
            </a:tbl>
          </a:graphicData>
        </a:graphic>
      </p:graphicFrame>
      <p:graphicFrame>
        <p:nvGraphicFramePr>
          <p:cNvPr id="25" name="表格 24"/>
          <p:cNvGraphicFramePr>
            <a:graphicFrameLocks noGrp="1"/>
          </p:cNvGraphicFramePr>
          <p:nvPr>
            <p:extLst>
              <p:ext uri="{D42A27DB-BD31-4B8C-83A1-F6EECF244321}">
                <p14:modId xmlns:p14="http://schemas.microsoft.com/office/powerpoint/2010/main" val="3997248189"/>
              </p:ext>
            </p:extLst>
          </p:nvPr>
        </p:nvGraphicFramePr>
        <p:xfrm>
          <a:off x="7208350" y="1970950"/>
          <a:ext cx="1800198" cy="1818090"/>
        </p:xfrm>
        <a:graphic>
          <a:graphicData uri="http://schemas.openxmlformats.org/drawingml/2006/table">
            <a:tbl>
              <a:tblPr firstRow="1" bandRow="1">
                <a:tableStyleId>{5940675A-B579-460E-94D1-54222C63F5DA}</a:tableStyleId>
              </a:tblPr>
              <a:tblGrid>
                <a:gridCol w="300033"/>
                <a:gridCol w="300033"/>
                <a:gridCol w="300033"/>
                <a:gridCol w="300033"/>
                <a:gridCol w="300033"/>
                <a:gridCol w="300033"/>
              </a:tblGrid>
              <a:tr h="303015">
                <a:tc>
                  <a:txBody>
                    <a:bodyPr/>
                    <a:lstStyle/>
                    <a:p>
                      <a:pPr algn="ctr"/>
                      <a:r>
                        <a:rPr lang="en-US" altLang="zh-CN" dirty="0" smtClean="0">
                          <a:solidFill>
                            <a:schemeClr val="accent2"/>
                          </a:solidFill>
                        </a:rPr>
                        <a:t>a</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t</a:t>
                      </a:r>
                      <a:endParaRPr lang="zh-CN" altLang="en-US" dirty="0">
                        <a:solidFill>
                          <a:schemeClr val="accent2"/>
                        </a:solidFill>
                      </a:endParaRPr>
                    </a:p>
                  </a:txBody>
                  <a:tcPr marL="0" marR="0" marT="0" marB="0" anchor="ctr">
                    <a:noFill/>
                  </a:tcPr>
                </a:tc>
                <a:tc>
                  <a:txBody>
                    <a:bodyPr/>
                    <a:lstStyle/>
                    <a:p>
                      <a:pPr algn="ctr"/>
                      <a:r>
                        <a:rPr lang="en-US" altLang="zh-CN" dirty="0" smtClean="0">
                          <a:solidFill>
                            <a:schemeClr val="accent2"/>
                          </a:solidFill>
                        </a:rPr>
                        <a:t>t</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a</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c</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k</a:t>
                      </a:r>
                      <a:endParaRPr lang="zh-CN" altLang="en-US" dirty="0">
                        <a:solidFill>
                          <a:schemeClr val="accent2"/>
                        </a:solidFill>
                      </a:endParaRPr>
                    </a:p>
                  </a:txBody>
                  <a:tcPr marL="0" marR="0" marT="0" marB="0" anchor="ctr">
                    <a:solidFill>
                      <a:schemeClr val="accent2"/>
                    </a:solidFill>
                  </a:tcPr>
                </a:tc>
              </a:tr>
              <a:tr h="303015">
                <a:tc>
                  <a:txBody>
                    <a:bodyPr/>
                    <a:lstStyle/>
                    <a:p>
                      <a:pPr algn="ctr"/>
                      <a:r>
                        <a:rPr lang="en-US" altLang="zh-CN" dirty="0" smtClean="0">
                          <a:solidFill>
                            <a:schemeClr val="accent2"/>
                          </a:solidFill>
                        </a:rPr>
                        <a:t>p</a:t>
                      </a:r>
                      <a:endParaRPr lang="zh-CN" altLang="en-US" dirty="0">
                        <a:solidFill>
                          <a:schemeClr val="accent2"/>
                        </a:solidFill>
                      </a:endParaRPr>
                    </a:p>
                  </a:txBody>
                  <a:tcPr marL="0" marR="0" marT="0" marB="0" anchor="ctr">
                    <a:noFill/>
                  </a:tcPr>
                </a:tc>
                <a:tc>
                  <a:txBody>
                    <a:bodyPr/>
                    <a:lstStyle/>
                    <a:p>
                      <a:pPr algn="ctr"/>
                      <a:r>
                        <a:rPr lang="en-US" altLang="zh-CN" dirty="0" smtClean="0">
                          <a:solidFill>
                            <a:schemeClr val="accent2"/>
                          </a:solidFill>
                        </a:rPr>
                        <a:t>o</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s</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t</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p</a:t>
                      </a:r>
                      <a:endParaRPr lang="zh-CN" altLang="en-US" dirty="0">
                        <a:solidFill>
                          <a:schemeClr val="accent2"/>
                        </a:solidFill>
                      </a:endParaRPr>
                    </a:p>
                  </a:txBody>
                  <a:tcPr marL="0" marR="0" marT="0" marB="0" anchor="ctr">
                    <a:noFill/>
                  </a:tcPr>
                </a:tc>
                <a:tc>
                  <a:txBody>
                    <a:bodyPr/>
                    <a:lstStyle/>
                    <a:p>
                      <a:pPr algn="ctr"/>
                      <a:r>
                        <a:rPr lang="en-US" altLang="zh-CN" dirty="0" smtClean="0">
                          <a:solidFill>
                            <a:schemeClr val="accent2"/>
                          </a:solidFill>
                        </a:rPr>
                        <a:t>o</a:t>
                      </a:r>
                      <a:endParaRPr lang="zh-CN" altLang="en-US" dirty="0">
                        <a:solidFill>
                          <a:schemeClr val="accent2"/>
                        </a:solidFill>
                      </a:endParaRPr>
                    </a:p>
                  </a:txBody>
                  <a:tcPr marL="0" marR="0" marT="0" marB="0" anchor="ctr">
                    <a:solidFill>
                      <a:schemeClr val="accent2"/>
                    </a:solidFill>
                  </a:tcPr>
                </a:tc>
              </a:tr>
              <a:tr h="303015">
                <a:tc>
                  <a:txBody>
                    <a:bodyPr/>
                    <a:lstStyle/>
                    <a:p>
                      <a:pPr algn="ctr"/>
                      <a:r>
                        <a:rPr lang="en-US" altLang="zh-CN" dirty="0" smtClean="0">
                          <a:solidFill>
                            <a:schemeClr val="accent2"/>
                          </a:solidFill>
                        </a:rPr>
                        <a:t>n</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d</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u</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n</a:t>
                      </a:r>
                      <a:endParaRPr lang="zh-CN" altLang="en-US" dirty="0">
                        <a:solidFill>
                          <a:schemeClr val="accent2"/>
                        </a:solidFill>
                      </a:endParaRPr>
                    </a:p>
                  </a:txBody>
                  <a:tcPr marL="0" marR="0" marT="0" marB="0" anchor="ctr">
                    <a:noFill/>
                  </a:tcPr>
                </a:tc>
                <a:tc>
                  <a:txBody>
                    <a:bodyPr/>
                    <a:lstStyle/>
                    <a:p>
                      <a:pPr algn="ctr"/>
                      <a:r>
                        <a:rPr lang="en-US" altLang="zh-CN" dirty="0" smtClean="0">
                          <a:solidFill>
                            <a:schemeClr val="accent2"/>
                          </a:solidFill>
                        </a:rPr>
                        <a:t>t</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err="1" smtClean="0">
                          <a:solidFill>
                            <a:schemeClr val="accent2"/>
                          </a:solidFill>
                        </a:rPr>
                        <a:t>i</a:t>
                      </a:r>
                      <a:endParaRPr lang="zh-CN" altLang="en-US" dirty="0">
                        <a:solidFill>
                          <a:schemeClr val="accent2"/>
                        </a:solidFill>
                      </a:endParaRPr>
                    </a:p>
                  </a:txBody>
                  <a:tcPr marL="0" marR="0" marT="0" marB="0" anchor="ctr">
                    <a:solidFill>
                      <a:schemeClr val="accent2"/>
                    </a:solidFill>
                  </a:tcPr>
                </a:tc>
              </a:tr>
              <a:tr h="303015">
                <a:tc>
                  <a:txBody>
                    <a:bodyPr/>
                    <a:lstStyle/>
                    <a:p>
                      <a:pPr algn="ctr"/>
                      <a:r>
                        <a:rPr lang="en-US" altLang="zh-CN" dirty="0" smtClean="0">
                          <a:solidFill>
                            <a:schemeClr val="accent2"/>
                          </a:solidFill>
                        </a:rPr>
                        <a:t>l</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s</a:t>
                      </a:r>
                      <a:endParaRPr lang="zh-CN" altLang="en-US" dirty="0">
                        <a:solidFill>
                          <a:schemeClr val="accent2"/>
                        </a:solidFill>
                      </a:endParaRPr>
                    </a:p>
                  </a:txBody>
                  <a:tcPr marL="0" marR="0" marT="0" marB="0" anchor="ctr">
                    <a:noFill/>
                  </a:tcPr>
                </a:tc>
                <a:tc>
                  <a:txBody>
                    <a:bodyPr/>
                    <a:lstStyle/>
                    <a:p>
                      <a:pPr algn="ctr"/>
                      <a:r>
                        <a:rPr lang="en-US" altLang="zh-CN" dirty="0" smtClean="0">
                          <a:solidFill>
                            <a:schemeClr val="accent2"/>
                          </a:solidFill>
                        </a:rPr>
                        <a:t>e</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v</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e</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n</a:t>
                      </a:r>
                      <a:endParaRPr lang="zh-CN" altLang="en-US" dirty="0">
                        <a:solidFill>
                          <a:schemeClr val="accent2"/>
                        </a:solidFill>
                      </a:endParaRPr>
                    </a:p>
                  </a:txBody>
                  <a:tcPr marL="0" marR="0" marT="0" marB="0" anchor="ctr">
                    <a:noFill/>
                  </a:tcPr>
                </a:tc>
              </a:tr>
              <a:tr h="303015">
                <a:tc>
                  <a:txBody>
                    <a:bodyPr/>
                    <a:lstStyle/>
                    <a:p>
                      <a:pPr algn="ctr"/>
                      <a:r>
                        <a:rPr lang="en-US" altLang="zh-CN" dirty="0" smtClean="0">
                          <a:solidFill>
                            <a:schemeClr val="accent2"/>
                          </a:solidFill>
                        </a:rPr>
                        <a:t>t</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w</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e</a:t>
                      </a:r>
                      <a:endParaRPr lang="zh-CN" altLang="en-US" dirty="0">
                        <a:solidFill>
                          <a:schemeClr val="accent2"/>
                        </a:solidFill>
                      </a:endParaRPr>
                    </a:p>
                  </a:txBody>
                  <a:tcPr marL="0" marR="0" marT="0" marB="0" anchor="ctr">
                    <a:noFill/>
                  </a:tcPr>
                </a:tc>
                <a:tc>
                  <a:txBody>
                    <a:bodyPr/>
                    <a:lstStyle/>
                    <a:p>
                      <a:pPr algn="ctr"/>
                      <a:r>
                        <a:rPr lang="en-US" altLang="zh-CN" dirty="0" smtClean="0">
                          <a:solidFill>
                            <a:schemeClr val="accent2"/>
                          </a:solidFill>
                        </a:rPr>
                        <a:t>n</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t</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y</a:t>
                      </a:r>
                      <a:endParaRPr lang="zh-CN" altLang="en-US" dirty="0">
                        <a:solidFill>
                          <a:schemeClr val="accent2"/>
                        </a:solidFill>
                      </a:endParaRPr>
                    </a:p>
                  </a:txBody>
                  <a:tcPr marL="0" marR="0" marT="0" marB="0" anchor="ctr">
                    <a:solidFill>
                      <a:schemeClr val="accent2"/>
                    </a:solidFill>
                  </a:tcPr>
                </a:tc>
              </a:tr>
              <a:tr h="303015">
                <a:tc>
                  <a:txBody>
                    <a:bodyPr/>
                    <a:lstStyle/>
                    <a:p>
                      <a:pPr algn="ctr"/>
                      <a:r>
                        <a:rPr lang="en-US" altLang="zh-CN" dirty="0" smtClean="0">
                          <a:solidFill>
                            <a:schemeClr val="accent2"/>
                          </a:solidFill>
                        </a:rPr>
                        <a:t>f</a:t>
                      </a:r>
                      <a:endParaRPr lang="zh-CN" altLang="en-US" dirty="0">
                        <a:solidFill>
                          <a:schemeClr val="accent2"/>
                        </a:solidFill>
                      </a:endParaRPr>
                    </a:p>
                  </a:txBody>
                  <a:tcPr marL="0" marR="0" marT="0" marB="0" anchor="ctr">
                    <a:noFill/>
                  </a:tcPr>
                </a:tc>
                <a:tc>
                  <a:txBody>
                    <a:bodyPr/>
                    <a:lstStyle/>
                    <a:p>
                      <a:pPr algn="ctr"/>
                      <a:r>
                        <a:rPr lang="en-US" altLang="zh-CN" dirty="0" smtClean="0">
                          <a:solidFill>
                            <a:schemeClr val="accent2"/>
                          </a:solidFill>
                        </a:rPr>
                        <a:t>o</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u</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r</a:t>
                      </a:r>
                      <a:endParaRPr lang="zh-CN" altLang="en-US" dirty="0">
                        <a:solidFill>
                          <a:schemeClr val="accent2"/>
                        </a:solidFill>
                      </a:endParaRPr>
                    </a:p>
                  </a:txBody>
                  <a:tcPr marL="0" marR="0" marT="0" marB="0" anchor="ctr">
                    <a:noFill/>
                  </a:tcPr>
                </a:tc>
                <a:tc>
                  <a:txBody>
                    <a:bodyPr/>
                    <a:lstStyle/>
                    <a:p>
                      <a:pPr algn="ctr"/>
                      <a:r>
                        <a:rPr lang="en-US" altLang="zh-CN" dirty="0" smtClean="0">
                          <a:solidFill>
                            <a:schemeClr val="accent2"/>
                          </a:solidFill>
                        </a:rPr>
                        <a:t>a</a:t>
                      </a:r>
                      <a:endParaRPr lang="zh-CN" altLang="en-US" dirty="0">
                        <a:solidFill>
                          <a:schemeClr val="accent2"/>
                        </a:solidFill>
                      </a:endParaRPr>
                    </a:p>
                  </a:txBody>
                  <a:tcPr marL="0" marR="0" marT="0" marB="0" anchor="ctr">
                    <a:solidFill>
                      <a:schemeClr val="accent2"/>
                    </a:solidFill>
                  </a:tcPr>
                </a:tc>
                <a:tc>
                  <a:txBody>
                    <a:bodyPr/>
                    <a:lstStyle/>
                    <a:p>
                      <a:pPr algn="ctr"/>
                      <a:r>
                        <a:rPr lang="en-US" altLang="zh-CN" dirty="0" smtClean="0">
                          <a:solidFill>
                            <a:schemeClr val="accent2"/>
                          </a:solidFill>
                        </a:rPr>
                        <a:t>m</a:t>
                      </a:r>
                      <a:endParaRPr lang="zh-CN" altLang="en-US" dirty="0">
                        <a:solidFill>
                          <a:schemeClr val="accent2"/>
                        </a:solidFill>
                      </a:endParaRPr>
                    </a:p>
                  </a:txBody>
                  <a:tcPr marL="0" marR="0" marT="0" marB="0" anchor="ctr">
                    <a:solidFill>
                      <a:schemeClr val="accent2"/>
                    </a:solidFill>
                  </a:tcPr>
                </a:tc>
              </a:tr>
            </a:tbl>
          </a:graphicData>
        </a:graphic>
      </p:graphicFrame>
      <p:sp>
        <p:nvSpPr>
          <p:cNvPr id="26" name="环形箭头 25"/>
          <p:cNvSpPr/>
          <p:nvPr/>
        </p:nvSpPr>
        <p:spPr>
          <a:xfrm>
            <a:off x="4399213" y="2733642"/>
            <a:ext cx="316803" cy="353431"/>
          </a:xfrm>
          <a:prstGeom prst="circularArrow">
            <a:avLst>
              <a:gd name="adj1" fmla="val 7974"/>
              <a:gd name="adj2" fmla="val 1142319"/>
              <a:gd name="adj3" fmla="val 2185423"/>
              <a:gd name="adj4" fmla="val 7905605"/>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环形箭头 27"/>
          <p:cNvSpPr/>
          <p:nvPr/>
        </p:nvSpPr>
        <p:spPr>
          <a:xfrm>
            <a:off x="6775477" y="2733642"/>
            <a:ext cx="316803" cy="353431"/>
          </a:xfrm>
          <a:prstGeom prst="circularArrow">
            <a:avLst>
              <a:gd name="adj1" fmla="val 7974"/>
              <a:gd name="adj2" fmla="val 1142319"/>
              <a:gd name="adj3" fmla="val 2185423"/>
              <a:gd name="adj4" fmla="val 7905605"/>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78571862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pPr>
              <a:buNone/>
            </a:pPr>
            <a:r>
              <a:rPr lang="en-US" altLang="zh-CN" b="1" dirty="0" smtClean="0">
                <a:solidFill>
                  <a:srgbClr val="FF0000"/>
                </a:solidFill>
                <a:latin typeface="+mn-ea"/>
              </a:rPr>
              <a:t>4</a:t>
            </a:r>
            <a:r>
              <a:rPr lang="zh-CN" altLang="en-US" b="1" dirty="0" smtClean="0">
                <a:solidFill>
                  <a:srgbClr val="FF0000"/>
                </a:solidFill>
                <a:latin typeface="+mn-ea"/>
              </a:rPr>
              <a:t>、更多变换</a:t>
            </a:r>
            <a:endParaRPr lang="en-US" altLang="zh-CN" b="1" dirty="0" smtClean="0">
              <a:solidFill>
                <a:srgbClr val="FF0000"/>
              </a:solidFill>
              <a:latin typeface="+mn-ea"/>
            </a:endParaRPr>
          </a:p>
          <a:p>
            <a:pPr lvl="1"/>
            <a:r>
              <a:rPr lang="zh-CN" altLang="en-US" dirty="0" smtClean="0">
                <a:latin typeface="+mn-ea"/>
              </a:rPr>
              <a:t>一维变换－矩阵转置</a:t>
            </a:r>
            <a:endParaRPr lang="en-US" altLang="zh-CN" dirty="0" smtClean="0">
              <a:latin typeface="+mn-ea"/>
            </a:endParaRPr>
          </a:p>
          <a:p>
            <a:endParaRPr lang="en-US" altLang="zh-CN" dirty="0" smtClean="0">
              <a:latin typeface="+mn-ea"/>
            </a:endParaRPr>
          </a:p>
          <a:p>
            <a:endParaRPr lang="en-US" altLang="zh-CN" dirty="0" smtClean="0">
              <a:latin typeface="+mn-ea"/>
            </a:endParaRPr>
          </a:p>
          <a:p>
            <a:endParaRPr lang="en-US" altLang="zh-CN" dirty="0" smtClean="0">
              <a:latin typeface="+mn-ea"/>
            </a:endParaRPr>
          </a:p>
          <a:p>
            <a:pPr lvl="1"/>
            <a:endParaRPr lang="en-US" altLang="zh-CN" dirty="0" smtClean="0">
              <a:latin typeface="+mn-ea"/>
            </a:endParaRPr>
          </a:p>
          <a:p>
            <a:pPr lvl="1"/>
            <a:r>
              <a:rPr lang="zh-CN" altLang="en-US" dirty="0" smtClean="0">
                <a:latin typeface="+mn-ea"/>
              </a:rPr>
              <a:t>二维变换－图形转置</a:t>
            </a:r>
          </a:p>
        </p:txBody>
      </p:sp>
      <p:grpSp>
        <p:nvGrpSpPr>
          <p:cNvPr id="6" name="Group 4"/>
          <p:cNvGrpSpPr>
            <a:grpSpLocks/>
          </p:cNvGrpSpPr>
          <p:nvPr/>
        </p:nvGrpSpPr>
        <p:grpSpPr bwMode="auto">
          <a:xfrm>
            <a:off x="2341547" y="2317743"/>
            <a:ext cx="5108575" cy="1771651"/>
            <a:chOff x="1963" y="593"/>
            <a:chExt cx="3218" cy="1116"/>
          </a:xfrm>
        </p:grpSpPr>
        <p:sp>
          <p:nvSpPr>
            <p:cNvPr id="7" name="Rectangle 5"/>
            <p:cNvSpPr>
              <a:spLocks noChangeArrowheads="1"/>
            </p:cNvSpPr>
            <p:nvPr/>
          </p:nvSpPr>
          <p:spPr bwMode="auto">
            <a:xfrm>
              <a:off x="2971" y="1497"/>
              <a:ext cx="227" cy="212"/>
            </a:xfrm>
            <a:prstGeom prst="rect">
              <a:avLst/>
            </a:prstGeom>
            <a:noFill/>
            <a:ln w="9525" algn="ctr">
              <a:noFill/>
              <a:miter lim="800000"/>
              <a:headEnd/>
              <a:tailEnd/>
            </a:ln>
            <a:effectLst/>
          </p:spPr>
          <p:txBody>
            <a:bodyPr lIns="90000" tIns="46800" rIns="90000" bIns="46800"/>
            <a:lstStyle/>
            <a:p>
              <a:pPr>
                <a:lnSpc>
                  <a:spcPct val="80000"/>
                </a:lnSpc>
                <a:spcBef>
                  <a:spcPct val="20000"/>
                </a:spcBef>
                <a:buClr>
                  <a:schemeClr val="hlink"/>
                </a:buClr>
                <a:buFont typeface="Wingdings" pitchFamily="2" charset="2"/>
                <a:buNone/>
              </a:pPr>
              <a:r>
                <a:rPr lang="en-US" altLang="zh-CN" sz="2000">
                  <a:latin typeface="+mn-ea"/>
                  <a:cs typeface="Times New Roman" pitchFamily="18" charset="0"/>
                </a:rPr>
                <a:t>D</a:t>
              </a:r>
            </a:p>
          </p:txBody>
        </p:sp>
        <p:sp>
          <p:nvSpPr>
            <p:cNvPr id="8" name="Rectangle 6"/>
            <p:cNvSpPr>
              <a:spLocks noChangeArrowheads="1"/>
            </p:cNvSpPr>
            <p:nvPr/>
          </p:nvSpPr>
          <p:spPr bwMode="auto">
            <a:xfrm>
              <a:off x="2744" y="1497"/>
              <a:ext cx="227" cy="212"/>
            </a:xfrm>
            <a:prstGeom prst="rect">
              <a:avLst/>
            </a:prstGeom>
            <a:noFill/>
            <a:ln w="9525" algn="ctr">
              <a:noFill/>
              <a:miter lim="800000"/>
              <a:headEnd/>
              <a:tailEnd/>
            </a:ln>
            <a:effectLst/>
          </p:spPr>
          <p:txBody>
            <a:bodyPr lIns="90000" tIns="46800" rIns="90000" bIns="46800"/>
            <a:lstStyle/>
            <a:p>
              <a:pPr>
                <a:lnSpc>
                  <a:spcPct val="80000"/>
                </a:lnSpc>
                <a:spcBef>
                  <a:spcPct val="20000"/>
                </a:spcBef>
                <a:buClr>
                  <a:schemeClr val="hlink"/>
                </a:buClr>
                <a:buFont typeface="Wingdings" pitchFamily="2" charset="2"/>
                <a:buNone/>
              </a:pPr>
              <a:r>
                <a:rPr lang="en-US" altLang="zh-CN" sz="2000" dirty="0">
                  <a:latin typeface="+mn-ea"/>
                  <a:cs typeface="Times New Roman" pitchFamily="18" charset="0"/>
                </a:rPr>
                <a:t>N</a:t>
              </a:r>
            </a:p>
          </p:txBody>
        </p:sp>
        <p:sp>
          <p:nvSpPr>
            <p:cNvPr id="9" name="Rectangle 7"/>
            <p:cNvSpPr>
              <a:spLocks noChangeArrowheads="1"/>
            </p:cNvSpPr>
            <p:nvPr/>
          </p:nvSpPr>
          <p:spPr bwMode="auto">
            <a:xfrm>
              <a:off x="2529" y="1497"/>
              <a:ext cx="215" cy="212"/>
            </a:xfrm>
            <a:prstGeom prst="rect">
              <a:avLst/>
            </a:prstGeom>
            <a:noFill/>
            <a:ln w="9525" algn="ctr">
              <a:noFill/>
              <a:miter lim="800000"/>
              <a:headEnd/>
              <a:tailEnd/>
            </a:ln>
            <a:effectLst/>
          </p:spPr>
          <p:txBody>
            <a:bodyPr lIns="90000" tIns="46800" rIns="90000" bIns="46800"/>
            <a:lstStyle/>
            <a:p>
              <a:pPr>
                <a:lnSpc>
                  <a:spcPct val="80000"/>
                </a:lnSpc>
                <a:spcBef>
                  <a:spcPct val="20000"/>
                </a:spcBef>
                <a:buClr>
                  <a:schemeClr val="hlink"/>
                </a:buClr>
                <a:buFont typeface="Wingdings" pitchFamily="2" charset="2"/>
                <a:buNone/>
              </a:pPr>
              <a:r>
                <a:rPr lang="en-US" altLang="zh-CN" sz="2000">
                  <a:latin typeface="+mn-ea"/>
                  <a:cs typeface="Times New Roman" pitchFamily="18" charset="0"/>
                </a:rPr>
                <a:t>A</a:t>
              </a:r>
            </a:p>
          </p:txBody>
        </p:sp>
        <p:sp>
          <p:nvSpPr>
            <p:cNvPr id="10" name="Rectangle 8"/>
            <p:cNvSpPr>
              <a:spLocks noChangeArrowheads="1"/>
            </p:cNvSpPr>
            <p:nvPr/>
          </p:nvSpPr>
          <p:spPr bwMode="auto">
            <a:xfrm>
              <a:off x="2336" y="1497"/>
              <a:ext cx="193" cy="212"/>
            </a:xfrm>
            <a:prstGeom prst="rect">
              <a:avLst/>
            </a:prstGeom>
            <a:noFill/>
            <a:ln w="9525" algn="ctr">
              <a:noFill/>
              <a:miter lim="800000"/>
              <a:headEnd/>
              <a:tailEnd/>
            </a:ln>
            <a:effectLst/>
          </p:spPr>
          <p:txBody>
            <a:bodyPr lIns="90000" tIns="46800" rIns="90000" bIns="46800"/>
            <a:lstStyle/>
            <a:p>
              <a:pPr>
                <a:lnSpc>
                  <a:spcPct val="80000"/>
                </a:lnSpc>
                <a:spcBef>
                  <a:spcPct val="20000"/>
                </a:spcBef>
                <a:buClr>
                  <a:schemeClr val="hlink"/>
                </a:buClr>
                <a:buFont typeface="Wingdings" pitchFamily="2" charset="2"/>
                <a:buNone/>
              </a:pPr>
              <a:r>
                <a:rPr lang="en-US" altLang="zh-CN" sz="2000">
                  <a:latin typeface="+mn-ea"/>
                  <a:cs typeface="Times New Roman" pitchFamily="18" charset="0"/>
                </a:rPr>
                <a:t>T</a:t>
              </a:r>
            </a:p>
          </p:txBody>
        </p:sp>
        <p:sp>
          <p:nvSpPr>
            <p:cNvPr id="11" name="Rectangle 9"/>
            <p:cNvSpPr>
              <a:spLocks noChangeArrowheads="1"/>
            </p:cNvSpPr>
            <p:nvPr/>
          </p:nvSpPr>
          <p:spPr bwMode="auto">
            <a:xfrm>
              <a:off x="2971" y="1285"/>
              <a:ext cx="227" cy="212"/>
            </a:xfrm>
            <a:prstGeom prst="rect">
              <a:avLst/>
            </a:prstGeom>
            <a:noFill/>
            <a:ln w="9525" algn="ctr">
              <a:noFill/>
              <a:miter lim="800000"/>
              <a:headEnd/>
              <a:tailEnd/>
            </a:ln>
            <a:effectLst/>
          </p:spPr>
          <p:txBody>
            <a:bodyPr lIns="90000" tIns="46800" rIns="90000" bIns="46800"/>
            <a:lstStyle/>
            <a:p>
              <a:pPr>
                <a:lnSpc>
                  <a:spcPct val="80000"/>
                </a:lnSpc>
                <a:spcBef>
                  <a:spcPct val="20000"/>
                </a:spcBef>
                <a:buClr>
                  <a:schemeClr val="hlink"/>
                </a:buClr>
                <a:buFont typeface="Wingdings" pitchFamily="2" charset="2"/>
                <a:buNone/>
              </a:pPr>
              <a:r>
                <a:rPr lang="en-US" altLang="zh-CN" sz="2000">
                  <a:latin typeface="+mn-ea"/>
                  <a:cs typeface="Times New Roman" pitchFamily="18" charset="0"/>
                </a:rPr>
                <a:t>S</a:t>
              </a:r>
            </a:p>
          </p:txBody>
        </p:sp>
        <p:sp>
          <p:nvSpPr>
            <p:cNvPr id="12" name="Rectangle 10"/>
            <p:cNvSpPr>
              <a:spLocks noChangeArrowheads="1"/>
            </p:cNvSpPr>
            <p:nvPr/>
          </p:nvSpPr>
          <p:spPr bwMode="auto">
            <a:xfrm>
              <a:off x="2744" y="1285"/>
              <a:ext cx="227" cy="212"/>
            </a:xfrm>
            <a:prstGeom prst="rect">
              <a:avLst/>
            </a:prstGeom>
            <a:noFill/>
            <a:ln w="9525" algn="ctr">
              <a:noFill/>
              <a:miter lim="800000"/>
              <a:headEnd/>
              <a:tailEnd/>
            </a:ln>
            <a:effectLst/>
          </p:spPr>
          <p:txBody>
            <a:bodyPr lIns="90000" tIns="46800" rIns="90000" bIns="46800"/>
            <a:lstStyle/>
            <a:p>
              <a:pPr>
                <a:lnSpc>
                  <a:spcPct val="80000"/>
                </a:lnSpc>
                <a:spcBef>
                  <a:spcPct val="20000"/>
                </a:spcBef>
                <a:buClr>
                  <a:schemeClr val="hlink"/>
                </a:buClr>
                <a:buFont typeface="Wingdings" pitchFamily="2" charset="2"/>
                <a:buNone/>
              </a:pPr>
              <a:r>
                <a:rPr lang="en-US" altLang="zh-CN" sz="2000" dirty="0">
                  <a:latin typeface="+mn-ea"/>
                  <a:cs typeface="Times New Roman" pitchFamily="18" charset="0"/>
                </a:rPr>
                <a:t>R</a:t>
              </a:r>
            </a:p>
          </p:txBody>
        </p:sp>
        <p:sp>
          <p:nvSpPr>
            <p:cNvPr id="13" name="Rectangle 11"/>
            <p:cNvSpPr>
              <a:spLocks noChangeArrowheads="1"/>
            </p:cNvSpPr>
            <p:nvPr/>
          </p:nvSpPr>
          <p:spPr bwMode="auto">
            <a:xfrm>
              <a:off x="2529" y="1285"/>
              <a:ext cx="215" cy="212"/>
            </a:xfrm>
            <a:prstGeom prst="rect">
              <a:avLst/>
            </a:prstGeom>
            <a:noFill/>
            <a:ln w="9525" algn="ctr">
              <a:noFill/>
              <a:miter lim="800000"/>
              <a:headEnd/>
              <a:tailEnd/>
            </a:ln>
            <a:effectLst/>
          </p:spPr>
          <p:txBody>
            <a:bodyPr lIns="90000" tIns="46800" rIns="90000" bIns="46800"/>
            <a:lstStyle/>
            <a:p>
              <a:pPr>
                <a:lnSpc>
                  <a:spcPct val="80000"/>
                </a:lnSpc>
                <a:spcBef>
                  <a:spcPct val="20000"/>
                </a:spcBef>
                <a:buClr>
                  <a:schemeClr val="hlink"/>
                </a:buClr>
                <a:buFont typeface="Wingdings" pitchFamily="2" charset="2"/>
                <a:buNone/>
              </a:pPr>
              <a:r>
                <a:rPr lang="en-US" altLang="zh-CN" sz="2000">
                  <a:latin typeface="+mn-ea"/>
                  <a:cs typeface="Times New Roman" pitchFamily="18" charset="0"/>
                </a:rPr>
                <a:t>E</a:t>
              </a:r>
            </a:p>
          </p:txBody>
        </p:sp>
        <p:sp>
          <p:nvSpPr>
            <p:cNvPr id="14" name="Rectangle 12"/>
            <p:cNvSpPr>
              <a:spLocks noChangeArrowheads="1"/>
            </p:cNvSpPr>
            <p:nvPr/>
          </p:nvSpPr>
          <p:spPr bwMode="auto">
            <a:xfrm>
              <a:off x="2336" y="1285"/>
              <a:ext cx="193" cy="212"/>
            </a:xfrm>
            <a:prstGeom prst="rect">
              <a:avLst/>
            </a:prstGeom>
            <a:noFill/>
            <a:ln w="9525" algn="ctr">
              <a:noFill/>
              <a:miter lim="800000"/>
              <a:headEnd/>
              <a:tailEnd/>
            </a:ln>
            <a:effectLst/>
          </p:spPr>
          <p:txBody>
            <a:bodyPr lIns="90000" tIns="46800" rIns="90000" bIns="46800"/>
            <a:lstStyle/>
            <a:p>
              <a:pPr>
                <a:lnSpc>
                  <a:spcPct val="80000"/>
                </a:lnSpc>
                <a:spcBef>
                  <a:spcPct val="20000"/>
                </a:spcBef>
                <a:buClr>
                  <a:schemeClr val="hlink"/>
                </a:buClr>
                <a:buFont typeface="Wingdings" pitchFamily="2" charset="2"/>
                <a:buNone/>
              </a:pPr>
              <a:r>
                <a:rPr lang="en-US" altLang="zh-CN" sz="2000">
                  <a:latin typeface="+mn-ea"/>
                  <a:cs typeface="Times New Roman" pitchFamily="18" charset="0"/>
                </a:rPr>
                <a:t>D</a:t>
              </a:r>
            </a:p>
          </p:txBody>
        </p:sp>
        <p:sp>
          <p:nvSpPr>
            <p:cNvPr id="15" name="Rectangle 13"/>
            <p:cNvSpPr>
              <a:spLocks noChangeArrowheads="1"/>
            </p:cNvSpPr>
            <p:nvPr/>
          </p:nvSpPr>
          <p:spPr bwMode="auto">
            <a:xfrm>
              <a:off x="2971" y="1057"/>
              <a:ext cx="227" cy="228"/>
            </a:xfrm>
            <a:prstGeom prst="rect">
              <a:avLst/>
            </a:prstGeom>
            <a:noFill/>
            <a:ln w="9525" algn="ctr">
              <a:noFill/>
              <a:miter lim="800000"/>
              <a:headEnd/>
              <a:tailEnd/>
            </a:ln>
            <a:effectLst/>
          </p:spPr>
          <p:txBody>
            <a:bodyPr lIns="90000" tIns="46800" rIns="90000" bIns="46800"/>
            <a:lstStyle/>
            <a:p>
              <a:pPr>
                <a:lnSpc>
                  <a:spcPct val="80000"/>
                </a:lnSpc>
                <a:spcBef>
                  <a:spcPct val="20000"/>
                </a:spcBef>
                <a:buClr>
                  <a:schemeClr val="hlink"/>
                </a:buClr>
                <a:buFont typeface="Wingdings" pitchFamily="2" charset="2"/>
                <a:buNone/>
              </a:pPr>
              <a:r>
                <a:rPr lang="en-US" altLang="zh-CN" sz="2000">
                  <a:latin typeface="+mn-ea"/>
                  <a:cs typeface="Times New Roman" pitchFamily="18" charset="0"/>
                </a:rPr>
                <a:t>N</a:t>
              </a:r>
            </a:p>
          </p:txBody>
        </p:sp>
        <p:sp>
          <p:nvSpPr>
            <p:cNvPr id="16" name="Rectangle 14"/>
            <p:cNvSpPr>
              <a:spLocks noChangeArrowheads="1"/>
            </p:cNvSpPr>
            <p:nvPr/>
          </p:nvSpPr>
          <p:spPr bwMode="auto">
            <a:xfrm>
              <a:off x="2744" y="1057"/>
              <a:ext cx="227" cy="228"/>
            </a:xfrm>
            <a:prstGeom prst="rect">
              <a:avLst/>
            </a:prstGeom>
            <a:noFill/>
            <a:ln w="9525" algn="ctr">
              <a:noFill/>
              <a:miter lim="800000"/>
              <a:headEnd/>
              <a:tailEnd/>
            </a:ln>
            <a:effectLst/>
          </p:spPr>
          <p:txBody>
            <a:bodyPr lIns="90000" tIns="46800" rIns="90000" bIns="46800"/>
            <a:lstStyle/>
            <a:p>
              <a:pPr>
                <a:lnSpc>
                  <a:spcPct val="80000"/>
                </a:lnSpc>
                <a:spcBef>
                  <a:spcPct val="20000"/>
                </a:spcBef>
                <a:buClr>
                  <a:schemeClr val="hlink"/>
                </a:buClr>
                <a:buFont typeface="Wingdings" pitchFamily="2" charset="2"/>
                <a:buNone/>
              </a:pPr>
              <a:r>
                <a:rPr lang="en-US" altLang="zh-CN" sz="2000">
                  <a:latin typeface="+mn-ea"/>
                  <a:cs typeface="Times New Roman" pitchFamily="18" charset="0"/>
                </a:rPr>
                <a:t>U</a:t>
              </a:r>
            </a:p>
          </p:txBody>
        </p:sp>
        <p:sp>
          <p:nvSpPr>
            <p:cNvPr id="17" name="Rectangle 15"/>
            <p:cNvSpPr>
              <a:spLocks noChangeArrowheads="1"/>
            </p:cNvSpPr>
            <p:nvPr/>
          </p:nvSpPr>
          <p:spPr bwMode="auto">
            <a:xfrm>
              <a:off x="2529" y="1057"/>
              <a:ext cx="215" cy="228"/>
            </a:xfrm>
            <a:prstGeom prst="rect">
              <a:avLst/>
            </a:prstGeom>
            <a:noFill/>
            <a:ln w="9525" algn="ctr">
              <a:noFill/>
              <a:miter lim="800000"/>
              <a:headEnd/>
              <a:tailEnd/>
            </a:ln>
            <a:effectLst/>
          </p:spPr>
          <p:txBody>
            <a:bodyPr lIns="90000" tIns="46800" rIns="90000" bIns="46800"/>
            <a:lstStyle/>
            <a:p>
              <a:pPr>
                <a:lnSpc>
                  <a:spcPct val="80000"/>
                </a:lnSpc>
                <a:spcBef>
                  <a:spcPct val="20000"/>
                </a:spcBef>
                <a:buClr>
                  <a:schemeClr val="hlink"/>
                </a:buClr>
                <a:buFont typeface="Wingdings" pitchFamily="2" charset="2"/>
                <a:buNone/>
              </a:pPr>
              <a:r>
                <a:rPr lang="en-US" altLang="zh-CN" sz="2000" dirty="0">
                  <a:latin typeface="+mn-ea"/>
                  <a:cs typeface="Times New Roman" pitchFamily="18" charset="0"/>
                </a:rPr>
                <a:t>U</a:t>
              </a:r>
            </a:p>
          </p:txBody>
        </p:sp>
        <p:sp>
          <p:nvSpPr>
            <p:cNvPr id="18" name="Rectangle 16"/>
            <p:cNvSpPr>
              <a:spLocks noChangeArrowheads="1"/>
            </p:cNvSpPr>
            <p:nvPr/>
          </p:nvSpPr>
          <p:spPr bwMode="auto">
            <a:xfrm>
              <a:off x="2336" y="1057"/>
              <a:ext cx="193" cy="228"/>
            </a:xfrm>
            <a:prstGeom prst="rect">
              <a:avLst/>
            </a:prstGeom>
            <a:noFill/>
            <a:ln w="9525" algn="ctr">
              <a:noFill/>
              <a:miter lim="800000"/>
              <a:headEnd/>
              <a:tailEnd/>
            </a:ln>
            <a:effectLst/>
          </p:spPr>
          <p:txBody>
            <a:bodyPr lIns="90000" tIns="46800" rIns="90000" bIns="46800"/>
            <a:lstStyle/>
            <a:p>
              <a:pPr>
                <a:lnSpc>
                  <a:spcPct val="80000"/>
                </a:lnSpc>
                <a:spcBef>
                  <a:spcPct val="20000"/>
                </a:spcBef>
                <a:buClr>
                  <a:schemeClr val="hlink"/>
                </a:buClr>
                <a:buFont typeface="Wingdings" pitchFamily="2" charset="2"/>
                <a:buNone/>
              </a:pPr>
              <a:r>
                <a:rPr lang="en-US" altLang="zh-CN" sz="2000">
                  <a:latin typeface="+mn-ea"/>
                  <a:cs typeface="Times New Roman" pitchFamily="18" charset="0"/>
                </a:rPr>
                <a:t>O</a:t>
              </a:r>
            </a:p>
          </p:txBody>
        </p:sp>
        <p:sp>
          <p:nvSpPr>
            <p:cNvPr id="19" name="Rectangle 17"/>
            <p:cNvSpPr>
              <a:spLocks noChangeArrowheads="1"/>
            </p:cNvSpPr>
            <p:nvPr/>
          </p:nvSpPr>
          <p:spPr bwMode="auto">
            <a:xfrm>
              <a:off x="2971" y="845"/>
              <a:ext cx="227" cy="212"/>
            </a:xfrm>
            <a:prstGeom prst="rect">
              <a:avLst/>
            </a:prstGeom>
            <a:noFill/>
            <a:ln w="9525" algn="ctr">
              <a:noFill/>
              <a:miter lim="800000"/>
              <a:headEnd/>
              <a:tailEnd/>
            </a:ln>
            <a:effectLst/>
          </p:spPr>
          <p:txBody>
            <a:bodyPr lIns="90000" tIns="46800" rIns="90000" bIns="46800"/>
            <a:lstStyle/>
            <a:p>
              <a:pPr>
                <a:lnSpc>
                  <a:spcPct val="80000"/>
                </a:lnSpc>
                <a:spcBef>
                  <a:spcPct val="20000"/>
                </a:spcBef>
                <a:buClr>
                  <a:schemeClr val="hlink"/>
                </a:buClr>
                <a:buFont typeface="Wingdings" pitchFamily="2" charset="2"/>
                <a:buNone/>
              </a:pPr>
              <a:r>
                <a:rPr lang="en-US" altLang="zh-CN" sz="2000" dirty="0">
                  <a:latin typeface="+mn-ea"/>
                  <a:cs typeface="Times New Roman" pitchFamily="18" charset="0"/>
                </a:rPr>
                <a:t>Y</a:t>
              </a:r>
            </a:p>
          </p:txBody>
        </p:sp>
        <p:sp>
          <p:nvSpPr>
            <p:cNvPr id="20" name="Rectangle 18"/>
            <p:cNvSpPr>
              <a:spLocks noChangeArrowheads="1"/>
            </p:cNvSpPr>
            <p:nvPr/>
          </p:nvSpPr>
          <p:spPr bwMode="auto">
            <a:xfrm>
              <a:off x="2744" y="845"/>
              <a:ext cx="227" cy="212"/>
            </a:xfrm>
            <a:prstGeom prst="rect">
              <a:avLst/>
            </a:prstGeom>
            <a:noFill/>
            <a:ln w="9525" algn="ctr">
              <a:noFill/>
              <a:miter lim="800000"/>
              <a:headEnd/>
              <a:tailEnd/>
            </a:ln>
            <a:effectLst/>
          </p:spPr>
          <p:txBody>
            <a:bodyPr lIns="90000" tIns="46800" rIns="90000" bIns="46800"/>
            <a:lstStyle/>
            <a:p>
              <a:pPr>
                <a:lnSpc>
                  <a:spcPct val="80000"/>
                </a:lnSpc>
                <a:spcBef>
                  <a:spcPct val="20000"/>
                </a:spcBef>
                <a:buClr>
                  <a:schemeClr val="hlink"/>
                </a:buClr>
                <a:buFont typeface="Wingdings" pitchFamily="2" charset="2"/>
                <a:buNone/>
              </a:pPr>
              <a:r>
                <a:rPr lang="en-US" altLang="zh-CN" sz="2000">
                  <a:latin typeface="+mn-ea"/>
                  <a:cs typeface="Times New Roman" pitchFamily="18" charset="0"/>
                </a:rPr>
                <a:t>N</a:t>
              </a:r>
            </a:p>
          </p:txBody>
        </p:sp>
        <p:sp>
          <p:nvSpPr>
            <p:cNvPr id="21" name="Rectangle 19"/>
            <p:cNvSpPr>
              <a:spLocks noChangeArrowheads="1"/>
            </p:cNvSpPr>
            <p:nvPr/>
          </p:nvSpPr>
          <p:spPr bwMode="auto">
            <a:xfrm>
              <a:off x="2529" y="845"/>
              <a:ext cx="215" cy="212"/>
            </a:xfrm>
            <a:prstGeom prst="rect">
              <a:avLst/>
            </a:prstGeom>
            <a:noFill/>
            <a:ln w="9525" algn="ctr">
              <a:noFill/>
              <a:miter lim="800000"/>
              <a:headEnd/>
              <a:tailEnd/>
            </a:ln>
            <a:effectLst/>
          </p:spPr>
          <p:txBody>
            <a:bodyPr lIns="90000" tIns="46800" rIns="90000" bIns="46800"/>
            <a:lstStyle/>
            <a:p>
              <a:pPr>
                <a:lnSpc>
                  <a:spcPct val="80000"/>
                </a:lnSpc>
                <a:spcBef>
                  <a:spcPct val="20000"/>
                </a:spcBef>
                <a:buClr>
                  <a:schemeClr val="hlink"/>
                </a:buClr>
                <a:buFont typeface="Wingdings" pitchFamily="2" charset="2"/>
                <a:buNone/>
              </a:pPr>
              <a:r>
                <a:rPr lang="en-US" altLang="zh-CN" sz="2000">
                  <a:latin typeface="+mn-ea"/>
                  <a:cs typeface="Times New Roman" pitchFamily="18" charset="0"/>
                </a:rPr>
                <a:t>A</a:t>
              </a:r>
            </a:p>
          </p:txBody>
        </p:sp>
        <p:sp>
          <p:nvSpPr>
            <p:cNvPr id="22" name="Rectangle 20"/>
            <p:cNvSpPr>
              <a:spLocks noChangeArrowheads="1"/>
            </p:cNvSpPr>
            <p:nvPr/>
          </p:nvSpPr>
          <p:spPr bwMode="auto">
            <a:xfrm>
              <a:off x="2336" y="845"/>
              <a:ext cx="193" cy="212"/>
            </a:xfrm>
            <a:prstGeom prst="rect">
              <a:avLst/>
            </a:prstGeom>
            <a:noFill/>
            <a:ln w="9525" algn="ctr">
              <a:noFill/>
              <a:miter lim="800000"/>
              <a:headEnd/>
              <a:tailEnd/>
            </a:ln>
            <a:effectLst/>
          </p:spPr>
          <p:txBody>
            <a:bodyPr lIns="90000" tIns="46800" rIns="90000" bIns="46800"/>
            <a:lstStyle/>
            <a:p>
              <a:pPr>
                <a:lnSpc>
                  <a:spcPct val="80000"/>
                </a:lnSpc>
                <a:spcBef>
                  <a:spcPct val="20000"/>
                </a:spcBef>
                <a:buClr>
                  <a:schemeClr val="hlink"/>
                </a:buClr>
                <a:buFont typeface="Wingdings" pitchFamily="2" charset="2"/>
                <a:buNone/>
              </a:pPr>
              <a:r>
                <a:rPr lang="en-US" altLang="zh-CN" sz="2000">
                  <a:latin typeface="+mn-ea"/>
                  <a:cs typeface="Times New Roman" pitchFamily="18" charset="0"/>
                </a:rPr>
                <a:t>C</a:t>
              </a:r>
            </a:p>
          </p:txBody>
        </p:sp>
        <p:sp>
          <p:nvSpPr>
            <p:cNvPr id="23" name="Line 21"/>
            <p:cNvSpPr>
              <a:spLocks noChangeShapeType="1"/>
            </p:cNvSpPr>
            <p:nvPr/>
          </p:nvSpPr>
          <p:spPr bwMode="auto">
            <a:xfrm>
              <a:off x="2336" y="845"/>
              <a:ext cx="862" cy="0"/>
            </a:xfrm>
            <a:prstGeom prst="line">
              <a:avLst/>
            </a:prstGeom>
            <a:noFill/>
            <a:ln w="28575" cap="sq">
              <a:solidFill>
                <a:schemeClr val="tx1"/>
              </a:solidFill>
              <a:round/>
              <a:headEnd/>
              <a:tailEnd/>
            </a:ln>
            <a:effectLst/>
          </p:spPr>
          <p:txBody>
            <a:bodyPr wrap="none" lIns="90000" tIns="46800" rIns="90000" bIns="46800">
              <a:spAutoFit/>
            </a:bodyPr>
            <a:lstStyle/>
            <a:p>
              <a:endParaRPr lang="zh-CN" altLang="en-US">
                <a:latin typeface="+mn-ea"/>
                <a:cs typeface="Times New Roman" pitchFamily="18" charset="0"/>
              </a:endParaRPr>
            </a:p>
          </p:txBody>
        </p:sp>
        <p:sp>
          <p:nvSpPr>
            <p:cNvPr id="24" name="Line 22"/>
            <p:cNvSpPr>
              <a:spLocks noChangeShapeType="1"/>
            </p:cNvSpPr>
            <p:nvPr/>
          </p:nvSpPr>
          <p:spPr bwMode="auto">
            <a:xfrm>
              <a:off x="2336" y="1057"/>
              <a:ext cx="862" cy="0"/>
            </a:xfrm>
            <a:prstGeom prst="line">
              <a:avLst/>
            </a:prstGeom>
            <a:noFill/>
            <a:ln w="12700">
              <a:solidFill>
                <a:schemeClr val="tx1"/>
              </a:solidFill>
              <a:round/>
              <a:headEnd/>
              <a:tailEnd/>
            </a:ln>
            <a:effectLst/>
          </p:spPr>
          <p:txBody>
            <a:bodyPr wrap="none" lIns="90000" tIns="46800" rIns="90000" bIns="46800">
              <a:spAutoFit/>
            </a:bodyPr>
            <a:lstStyle/>
            <a:p>
              <a:endParaRPr lang="zh-CN" altLang="en-US">
                <a:latin typeface="+mn-ea"/>
                <a:cs typeface="Times New Roman" pitchFamily="18" charset="0"/>
              </a:endParaRPr>
            </a:p>
          </p:txBody>
        </p:sp>
        <p:sp>
          <p:nvSpPr>
            <p:cNvPr id="25" name="Line 23"/>
            <p:cNvSpPr>
              <a:spLocks noChangeShapeType="1"/>
            </p:cNvSpPr>
            <p:nvPr/>
          </p:nvSpPr>
          <p:spPr bwMode="auto">
            <a:xfrm>
              <a:off x="2336" y="1285"/>
              <a:ext cx="862" cy="0"/>
            </a:xfrm>
            <a:prstGeom prst="line">
              <a:avLst/>
            </a:prstGeom>
            <a:noFill/>
            <a:ln w="12700">
              <a:solidFill>
                <a:schemeClr val="tx1"/>
              </a:solidFill>
              <a:round/>
              <a:headEnd/>
              <a:tailEnd/>
            </a:ln>
            <a:effectLst/>
          </p:spPr>
          <p:txBody>
            <a:bodyPr wrap="none" lIns="90000" tIns="46800" rIns="90000" bIns="46800">
              <a:spAutoFit/>
            </a:bodyPr>
            <a:lstStyle/>
            <a:p>
              <a:endParaRPr lang="zh-CN" altLang="en-US">
                <a:latin typeface="+mn-ea"/>
                <a:cs typeface="Times New Roman" pitchFamily="18" charset="0"/>
              </a:endParaRPr>
            </a:p>
          </p:txBody>
        </p:sp>
        <p:sp>
          <p:nvSpPr>
            <p:cNvPr id="26" name="Line 24"/>
            <p:cNvSpPr>
              <a:spLocks noChangeShapeType="1"/>
            </p:cNvSpPr>
            <p:nvPr/>
          </p:nvSpPr>
          <p:spPr bwMode="auto">
            <a:xfrm>
              <a:off x="2336" y="1497"/>
              <a:ext cx="862" cy="0"/>
            </a:xfrm>
            <a:prstGeom prst="line">
              <a:avLst/>
            </a:prstGeom>
            <a:noFill/>
            <a:ln w="12700">
              <a:solidFill>
                <a:schemeClr val="tx1"/>
              </a:solidFill>
              <a:round/>
              <a:headEnd/>
              <a:tailEnd/>
            </a:ln>
            <a:effectLst/>
          </p:spPr>
          <p:txBody>
            <a:bodyPr wrap="none" lIns="90000" tIns="46800" rIns="90000" bIns="46800">
              <a:spAutoFit/>
            </a:bodyPr>
            <a:lstStyle/>
            <a:p>
              <a:endParaRPr lang="zh-CN" altLang="en-US">
                <a:latin typeface="+mn-ea"/>
                <a:cs typeface="Times New Roman" pitchFamily="18" charset="0"/>
              </a:endParaRPr>
            </a:p>
          </p:txBody>
        </p:sp>
        <p:sp>
          <p:nvSpPr>
            <p:cNvPr id="27" name="Line 25"/>
            <p:cNvSpPr>
              <a:spLocks noChangeShapeType="1"/>
            </p:cNvSpPr>
            <p:nvPr/>
          </p:nvSpPr>
          <p:spPr bwMode="auto">
            <a:xfrm>
              <a:off x="2336" y="1709"/>
              <a:ext cx="862" cy="0"/>
            </a:xfrm>
            <a:prstGeom prst="line">
              <a:avLst/>
            </a:prstGeom>
            <a:noFill/>
            <a:ln w="28575" cap="sq">
              <a:solidFill>
                <a:schemeClr val="tx1"/>
              </a:solidFill>
              <a:round/>
              <a:headEnd/>
              <a:tailEnd/>
            </a:ln>
            <a:effectLst/>
          </p:spPr>
          <p:txBody>
            <a:bodyPr wrap="none" lIns="90000" tIns="46800" rIns="90000" bIns="46800">
              <a:spAutoFit/>
            </a:bodyPr>
            <a:lstStyle/>
            <a:p>
              <a:endParaRPr lang="zh-CN" altLang="en-US">
                <a:latin typeface="+mn-ea"/>
                <a:cs typeface="Times New Roman" pitchFamily="18" charset="0"/>
              </a:endParaRPr>
            </a:p>
          </p:txBody>
        </p:sp>
        <p:sp>
          <p:nvSpPr>
            <p:cNvPr id="28" name="Line 26"/>
            <p:cNvSpPr>
              <a:spLocks noChangeShapeType="1"/>
            </p:cNvSpPr>
            <p:nvPr/>
          </p:nvSpPr>
          <p:spPr bwMode="auto">
            <a:xfrm>
              <a:off x="2336" y="845"/>
              <a:ext cx="0" cy="864"/>
            </a:xfrm>
            <a:prstGeom prst="line">
              <a:avLst/>
            </a:prstGeom>
            <a:noFill/>
            <a:ln w="28575" cap="sq">
              <a:solidFill>
                <a:schemeClr val="tx1"/>
              </a:solidFill>
              <a:round/>
              <a:headEnd/>
              <a:tailEnd/>
            </a:ln>
            <a:effectLst/>
          </p:spPr>
          <p:txBody>
            <a:bodyPr wrap="none" lIns="90000" tIns="46800" rIns="90000" bIns="46800">
              <a:spAutoFit/>
            </a:bodyPr>
            <a:lstStyle/>
            <a:p>
              <a:endParaRPr lang="zh-CN" altLang="en-US">
                <a:latin typeface="+mn-ea"/>
                <a:cs typeface="Times New Roman" pitchFamily="18" charset="0"/>
              </a:endParaRPr>
            </a:p>
          </p:txBody>
        </p:sp>
        <p:sp>
          <p:nvSpPr>
            <p:cNvPr id="29" name="Line 27"/>
            <p:cNvSpPr>
              <a:spLocks noChangeShapeType="1"/>
            </p:cNvSpPr>
            <p:nvPr/>
          </p:nvSpPr>
          <p:spPr bwMode="auto">
            <a:xfrm>
              <a:off x="2529" y="845"/>
              <a:ext cx="0" cy="864"/>
            </a:xfrm>
            <a:prstGeom prst="line">
              <a:avLst/>
            </a:prstGeom>
            <a:noFill/>
            <a:ln w="12700">
              <a:solidFill>
                <a:schemeClr val="tx1"/>
              </a:solidFill>
              <a:round/>
              <a:headEnd/>
              <a:tailEnd/>
            </a:ln>
            <a:effectLst/>
          </p:spPr>
          <p:txBody>
            <a:bodyPr wrap="none" lIns="90000" tIns="46800" rIns="90000" bIns="46800">
              <a:spAutoFit/>
            </a:bodyPr>
            <a:lstStyle/>
            <a:p>
              <a:endParaRPr lang="zh-CN" altLang="en-US">
                <a:latin typeface="+mn-ea"/>
                <a:cs typeface="Times New Roman" pitchFamily="18" charset="0"/>
              </a:endParaRPr>
            </a:p>
          </p:txBody>
        </p:sp>
        <p:sp>
          <p:nvSpPr>
            <p:cNvPr id="30" name="Line 28"/>
            <p:cNvSpPr>
              <a:spLocks noChangeShapeType="1"/>
            </p:cNvSpPr>
            <p:nvPr/>
          </p:nvSpPr>
          <p:spPr bwMode="auto">
            <a:xfrm>
              <a:off x="2744" y="845"/>
              <a:ext cx="0" cy="864"/>
            </a:xfrm>
            <a:prstGeom prst="line">
              <a:avLst/>
            </a:prstGeom>
            <a:noFill/>
            <a:ln w="12700">
              <a:solidFill>
                <a:schemeClr val="tx1"/>
              </a:solidFill>
              <a:round/>
              <a:headEnd/>
              <a:tailEnd/>
            </a:ln>
            <a:effectLst/>
          </p:spPr>
          <p:txBody>
            <a:bodyPr wrap="none" lIns="90000" tIns="46800" rIns="90000" bIns="46800">
              <a:spAutoFit/>
            </a:bodyPr>
            <a:lstStyle/>
            <a:p>
              <a:endParaRPr lang="zh-CN" altLang="en-US">
                <a:latin typeface="+mn-ea"/>
                <a:cs typeface="Times New Roman" pitchFamily="18" charset="0"/>
              </a:endParaRPr>
            </a:p>
          </p:txBody>
        </p:sp>
        <p:sp>
          <p:nvSpPr>
            <p:cNvPr id="31" name="Line 29"/>
            <p:cNvSpPr>
              <a:spLocks noChangeShapeType="1"/>
            </p:cNvSpPr>
            <p:nvPr/>
          </p:nvSpPr>
          <p:spPr bwMode="auto">
            <a:xfrm>
              <a:off x="2971" y="845"/>
              <a:ext cx="0" cy="864"/>
            </a:xfrm>
            <a:prstGeom prst="line">
              <a:avLst/>
            </a:prstGeom>
            <a:noFill/>
            <a:ln w="12700">
              <a:solidFill>
                <a:schemeClr val="tx1"/>
              </a:solidFill>
              <a:round/>
              <a:headEnd/>
              <a:tailEnd/>
            </a:ln>
            <a:effectLst/>
          </p:spPr>
          <p:txBody>
            <a:bodyPr wrap="none" lIns="90000" tIns="46800" rIns="90000" bIns="46800">
              <a:spAutoFit/>
            </a:bodyPr>
            <a:lstStyle/>
            <a:p>
              <a:endParaRPr lang="zh-CN" altLang="en-US">
                <a:latin typeface="+mn-ea"/>
                <a:cs typeface="Times New Roman" pitchFamily="18" charset="0"/>
              </a:endParaRPr>
            </a:p>
          </p:txBody>
        </p:sp>
        <p:sp>
          <p:nvSpPr>
            <p:cNvPr id="32" name="Line 30"/>
            <p:cNvSpPr>
              <a:spLocks noChangeShapeType="1"/>
            </p:cNvSpPr>
            <p:nvPr/>
          </p:nvSpPr>
          <p:spPr bwMode="auto">
            <a:xfrm>
              <a:off x="3198" y="845"/>
              <a:ext cx="0" cy="864"/>
            </a:xfrm>
            <a:prstGeom prst="line">
              <a:avLst/>
            </a:prstGeom>
            <a:noFill/>
            <a:ln w="28575" cap="sq">
              <a:solidFill>
                <a:schemeClr val="tx1"/>
              </a:solidFill>
              <a:round/>
              <a:headEnd/>
              <a:tailEnd/>
            </a:ln>
            <a:effectLst/>
          </p:spPr>
          <p:txBody>
            <a:bodyPr wrap="none" lIns="90000" tIns="46800" rIns="90000" bIns="46800">
              <a:spAutoFit/>
            </a:bodyPr>
            <a:lstStyle/>
            <a:p>
              <a:endParaRPr lang="zh-CN" altLang="en-US">
                <a:latin typeface="+mn-ea"/>
                <a:cs typeface="Times New Roman" pitchFamily="18" charset="0"/>
              </a:endParaRPr>
            </a:p>
          </p:txBody>
        </p:sp>
        <p:sp>
          <p:nvSpPr>
            <p:cNvPr id="33" name="Text Box 31"/>
            <p:cNvSpPr txBox="1">
              <a:spLocks noChangeArrowheads="1"/>
            </p:cNvSpPr>
            <p:nvPr/>
          </p:nvSpPr>
          <p:spPr bwMode="auto">
            <a:xfrm>
              <a:off x="3322" y="860"/>
              <a:ext cx="1859" cy="234"/>
            </a:xfrm>
            <a:prstGeom prst="rect">
              <a:avLst/>
            </a:prstGeom>
            <a:noFill/>
            <a:ln w="9525" algn="ctr">
              <a:noFill/>
              <a:miter lim="800000"/>
              <a:headEnd/>
              <a:tailEnd/>
            </a:ln>
            <a:effectLst/>
          </p:spPr>
          <p:txBody>
            <a:bodyPr wrap="none" lIns="90000" tIns="46800" rIns="90000" bIns="46800">
              <a:spAutoFit/>
            </a:bodyPr>
            <a:lstStyle/>
            <a:p>
              <a:r>
                <a:rPr lang="zh-CN" altLang="en-US">
                  <a:latin typeface="+mn-ea"/>
                  <a:cs typeface="Times New Roman" pitchFamily="18" charset="0"/>
                </a:rPr>
                <a:t>明文：</a:t>
              </a:r>
              <a:r>
                <a:rPr lang="en-US" altLang="zh-CN">
                  <a:latin typeface="+mn-ea"/>
                  <a:cs typeface="Times New Roman" pitchFamily="18" charset="0"/>
                </a:rPr>
                <a:t>can you understand</a:t>
              </a:r>
            </a:p>
          </p:txBody>
        </p:sp>
        <p:sp>
          <p:nvSpPr>
            <p:cNvPr id="34" name="Text Box 32"/>
            <p:cNvSpPr txBox="1">
              <a:spLocks noChangeArrowheads="1"/>
            </p:cNvSpPr>
            <p:nvPr/>
          </p:nvSpPr>
          <p:spPr bwMode="auto">
            <a:xfrm>
              <a:off x="3322" y="1450"/>
              <a:ext cx="1714" cy="234"/>
            </a:xfrm>
            <a:prstGeom prst="rect">
              <a:avLst/>
            </a:prstGeom>
            <a:noFill/>
            <a:ln w="9525" algn="ctr">
              <a:noFill/>
              <a:miter lim="800000"/>
              <a:headEnd/>
              <a:tailEnd/>
            </a:ln>
            <a:effectLst/>
          </p:spPr>
          <p:txBody>
            <a:bodyPr wrap="none" lIns="90000" tIns="46800" rIns="90000" bIns="46800">
              <a:spAutoFit/>
            </a:bodyPr>
            <a:lstStyle/>
            <a:p>
              <a:r>
                <a:rPr lang="zh-CN" altLang="en-US" dirty="0">
                  <a:latin typeface="+mn-ea"/>
                  <a:cs typeface="Times New Roman" pitchFamily="18" charset="0"/>
                </a:rPr>
                <a:t>密文：</a:t>
              </a:r>
              <a:r>
                <a:rPr lang="en-US" altLang="zh-CN" cap="all" dirty="0" err="1">
                  <a:latin typeface="+mn-ea"/>
                  <a:cs typeface="Times New Roman" pitchFamily="18" charset="0"/>
                </a:rPr>
                <a:t>codtaueanurnynsd</a:t>
              </a:r>
              <a:endParaRPr lang="en-US" altLang="zh-CN" cap="all" dirty="0">
                <a:latin typeface="+mn-ea"/>
                <a:cs typeface="Times New Roman" pitchFamily="18" charset="0"/>
              </a:endParaRPr>
            </a:p>
          </p:txBody>
        </p:sp>
        <p:sp>
          <p:nvSpPr>
            <p:cNvPr id="35" name="Text Box 33"/>
            <p:cNvSpPr txBox="1">
              <a:spLocks noChangeArrowheads="1"/>
            </p:cNvSpPr>
            <p:nvPr/>
          </p:nvSpPr>
          <p:spPr bwMode="auto">
            <a:xfrm>
              <a:off x="2288" y="593"/>
              <a:ext cx="405" cy="234"/>
            </a:xfrm>
            <a:prstGeom prst="rect">
              <a:avLst/>
            </a:prstGeom>
            <a:noFill/>
            <a:ln w="9525" algn="ctr">
              <a:noFill/>
              <a:miter lim="800000"/>
              <a:headEnd/>
              <a:tailEnd/>
            </a:ln>
            <a:effectLst/>
          </p:spPr>
          <p:txBody>
            <a:bodyPr wrap="none" lIns="90000" tIns="46800" rIns="90000" bIns="46800">
              <a:spAutoFit/>
            </a:bodyPr>
            <a:lstStyle/>
            <a:p>
              <a:r>
                <a:rPr lang="zh-CN" altLang="en-US" dirty="0">
                  <a:latin typeface="+mn-ea"/>
                  <a:cs typeface="Times New Roman" pitchFamily="18" charset="0"/>
                </a:rPr>
                <a:t>输入</a:t>
              </a:r>
            </a:p>
          </p:txBody>
        </p:sp>
        <p:sp>
          <p:nvSpPr>
            <p:cNvPr id="36" name="Text Box 34"/>
            <p:cNvSpPr txBox="1">
              <a:spLocks noChangeArrowheads="1"/>
            </p:cNvSpPr>
            <p:nvPr/>
          </p:nvSpPr>
          <p:spPr bwMode="auto">
            <a:xfrm>
              <a:off x="1963" y="798"/>
              <a:ext cx="405" cy="234"/>
            </a:xfrm>
            <a:prstGeom prst="rect">
              <a:avLst/>
            </a:prstGeom>
            <a:noFill/>
            <a:ln w="9525" algn="ctr">
              <a:noFill/>
              <a:miter lim="800000"/>
              <a:headEnd/>
              <a:tailEnd/>
            </a:ln>
            <a:effectLst/>
          </p:spPr>
          <p:txBody>
            <a:bodyPr wrap="none" lIns="90000" tIns="46800" rIns="90000" bIns="46800">
              <a:spAutoFit/>
            </a:bodyPr>
            <a:lstStyle/>
            <a:p>
              <a:r>
                <a:rPr lang="zh-CN" altLang="en-US" dirty="0">
                  <a:latin typeface="+mn-ea"/>
                  <a:cs typeface="Times New Roman" pitchFamily="18" charset="0"/>
                </a:rPr>
                <a:t>输出</a:t>
              </a:r>
            </a:p>
          </p:txBody>
        </p:sp>
        <p:sp>
          <p:nvSpPr>
            <p:cNvPr id="37" name="Line 35"/>
            <p:cNvSpPr>
              <a:spLocks noChangeShapeType="1"/>
            </p:cNvSpPr>
            <p:nvPr/>
          </p:nvSpPr>
          <p:spPr bwMode="auto">
            <a:xfrm>
              <a:off x="2653" y="709"/>
              <a:ext cx="499" cy="0"/>
            </a:xfrm>
            <a:prstGeom prst="line">
              <a:avLst/>
            </a:prstGeom>
            <a:noFill/>
            <a:ln w="9525">
              <a:solidFill>
                <a:schemeClr val="tx1"/>
              </a:solidFill>
              <a:round/>
              <a:headEnd/>
              <a:tailEnd type="triangle" w="med" len="med"/>
            </a:ln>
            <a:effectLst/>
          </p:spPr>
          <p:txBody>
            <a:bodyPr wrap="none" lIns="90000" tIns="46800" rIns="90000" bIns="46800">
              <a:spAutoFit/>
            </a:bodyPr>
            <a:lstStyle/>
            <a:p>
              <a:endParaRPr lang="zh-CN" altLang="en-US">
                <a:latin typeface="+mn-ea"/>
                <a:cs typeface="Times New Roman" pitchFamily="18" charset="0"/>
              </a:endParaRPr>
            </a:p>
          </p:txBody>
        </p:sp>
        <p:sp>
          <p:nvSpPr>
            <p:cNvPr id="38" name="Line 36"/>
            <p:cNvSpPr>
              <a:spLocks noChangeShapeType="1"/>
            </p:cNvSpPr>
            <p:nvPr/>
          </p:nvSpPr>
          <p:spPr bwMode="auto">
            <a:xfrm>
              <a:off x="2154" y="1026"/>
              <a:ext cx="0" cy="590"/>
            </a:xfrm>
            <a:prstGeom prst="line">
              <a:avLst/>
            </a:prstGeom>
            <a:noFill/>
            <a:ln w="9525">
              <a:solidFill>
                <a:schemeClr val="tx1"/>
              </a:solidFill>
              <a:round/>
              <a:headEnd/>
              <a:tailEnd type="triangle" w="med" len="med"/>
            </a:ln>
            <a:effectLst/>
          </p:spPr>
          <p:txBody>
            <a:bodyPr wrap="none" lIns="90000" tIns="46800" rIns="90000" bIns="46800">
              <a:spAutoFit/>
            </a:bodyPr>
            <a:lstStyle/>
            <a:p>
              <a:endParaRPr lang="zh-CN" altLang="en-US">
                <a:latin typeface="+mn-ea"/>
                <a:cs typeface="Times New Roman" pitchFamily="18" charset="0"/>
              </a:endParaRPr>
            </a:p>
          </p:txBody>
        </p:sp>
      </p:grpSp>
      <p:grpSp>
        <p:nvGrpSpPr>
          <p:cNvPr id="39" name="Group 37"/>
          <p:cNvGrpSpPr>
            <a:grpSpLocks/>
          </p:cNvGrpSpPr>
          <p:nvPr/>
        </p:nvGrpSpPr>
        <p:grpSpPr bwMode="auto">
          <a:xfrm>
            <a:off x="2301566" y="4653136"/>
            <a:ext cx="5455964" cy="1682111"/>
            <a:chOff x="1503" y="2160"/>
            <a:chExt cx="3791" cy="1224"/>
          </a:xfrm>
        </p:grpSpPr>
        <p:sp>
          <p:nvSpPr>
            <p:cNvPr id="40" name="Rectangle 38"/>
            <p:cNvSpPr>
              <a:spLocks noChangeArrowheads="1"/>
            </p:cNvSpPr>
            <p:nvPr/>
          </p:nvSpPr>
          <p:spPr bwMode="auto">
            <a:xfrm>
              <a:off x="2769" y="2853"/>
              <a:ext cx="202" cy="231"/>
            </a:xfrm>
            <a:prstGeom prst="rect">
              <a:avLst/>
            </a:prstGeom>
            <a:noFill/>
            <a:ln w="9525" algn="ctr">
              <a:noFill/>
              <a:miter lim="800000"/>
              <a:headEnd/>
              <a:tailEnd/>
            </a:ln>
            <a:effectLst/>
          </p:spPr>
          <p:txBody>
            <a:bodyPr lIns="90000" tIns="46800" rIns="90000" bIns="46800"/>
            <a:lstStyle/>
            <a:p>
              <a:pPr>
                <a:spcBef>
                  <a:spcPct val="20000"/>
                </a:spcBef>
                <a:buClr>
                  <a:schemeClr val="hlink"/>
                </a:buClr>
                <a:buFont typeface="Wingdings" pitchFamily="2" charset="2"/>
                <a:buNone/>
              </a:pPr>
              <a:r>
                <a:rPr lang="en-US" altLang="zh-CN">
                  <a:latin typeface="+mn-ea"/>
                  <a:cs typeface="Times New Roman" pitchFamily="18" charset="0"/>
                </a:rPr>
                <a:t>U</a:t>
              </a:r>
            </a:p>
          </p:txBody>
        </p:sp>
        <p:sp>
          <p:nvSpPr>
            <p:cNvPr id="41" name="Rectangle 39"/>
            <p:cNvSpPr>
              <a:spLocks noChangeArrowheads="1"/>
            </p:cNvSpPr>
            <p:nvPr/>
          </p:nvSpPr>
          <p:spPr bwMode="auto">
            <a:xfrm>
              <a:off x="2570" y="2853"/>
              <a:ext cx="199" cy="231"/>
            </a:xfrm>
            <a:prstGeom prst="rect">
              <a:avLst/>
            </a:prstGeom>
            <a:noFill/>
            <a:ln w="9525" algn="ctr">
              <a:noFill/>
              <a:miter lim="800000"/>
              <a:headEnd/>
              <a:tailEnd/>
            </a:ln>
            <a:effectLst/>
          </p:spPr>
          <p:txBody>
            <a:bodyPr lIns="90000" tIns="46800" rIns="90000" bIns="46800"/>
            <a:lstStyle/>
            <a:p>
              <a:pPr>
                <a:spcBef>
                  <a:spcPct val="20000"/>
                </a:spcBef>
                <a:buClr>
                  <a:schemeClr val="hlink"/>
                </a:buClr>
                <a:buFont typeface="Wingdings" pitchFamily="2" charset="2"/>
                <a:buNone/>
              </a:pPr>
              <a:r>
                <a:rPr lang="en-US" altLang="zh-CN">
                  <a:latin typeface="+mn-ea"/>
                  <a:cs typeface="Times New Roman" pitchFamily="18" charset="0"/>
                </a:rPr>
                <a:t>U</a:t>
              </a:r>
            </a:p>
          </p:txBody>
        </p:sp>
        <p:sp>
          <p:nvSpPr>
            <p:cNvPr id="42" name="Rectangle 40"/>
            <p:cNvSpPr>
              <a:spLocks noChangeArrowheads="1"/>
            </p:cNvSpPr>
            <p:nvPr/>
          </p:nvSpPr>
          <p:spPr bwMode="auto">
            <a:xfrm>
              <a:off x="2378" y="2853"/>
              <a:ext cx="192" cy="231"/>
            </a:xfrm>
            <a:prstGeom prst="rect">
              <a:avLst/>
            </a:prstGeom>
            <a:noFill/>
            <a:ln w="9525" algn="ctr">
              <a:noFill/>
              <a:miter lim="800000"/>
              <a:headEnd/>
              <a:tailEnd/>
            </a:ln>
            <a:effectLst/>
          </p:spPr>
          <p:txBody>
            <a:bodyPr lIns="90000" tIns="46800" rIns="90000" bIns="46800"/>
            <a:lstStyle/>
            <a:p>
              <a:pPr>
                <a:spcBef>
                  <a:spcPct val="20000"/>
                </a:spcBef>
                <a:buClr>
                  <a:schemeClr val="hlink"/>
                </a:buClr>
                <a:buFont typeface="Wingdings" pitchFamily="2" charset="2"/>
                <a:buNone/>
              </a:pPr>
              <a:r>
                <a:rPr lang="en-US" altLang="zh-CN">
                  <a:latin typeface="+mn-ea"/>
                  <a:cs typeface="Times New Roman" pitchFamily="18" charset="0"/>
                </a:rPr>
                <a:t>O</a:t>
              </a:r>
            </a:p>
          </p:txBody>
        </p:sp>
        <p:sp>
          <p:nvSpPr>
            <p:cNvPr id="43" name="Rectangle 41"/>
            <p:cNvSpPr>
              <a:spLocks noChangeArrowheads="1"/>
            </p:cNvSpPr>
            <p:nvPr/>
          </p:nvSpPr>
          <p:spPr bwMode="auto">
            <a:xfrm>
              <a:off x="2167" y="2853"/>
              <a:ext cx="211" cy="231"/>
            </a:xfrm>
            <a:prstGeom prst="rect">
              <a:avLst/>
            </a:prstGeom>
            <a:noFill/>
            <a:ln w="9525" algn="ctr">
              <a:noFill/>
              <a:miter lim="800000"/>
              <a:headEnd/>
              <a:tailEnd/>
            </a:ln>
            <a:effectLst/>
          </p:spPr>
          <p:txBody>
            <a:bodyPr lIns="90000" tIns="46800" rIns="90000" bIns="46800"/>
            <a:lstStyle/>
            <a:p>
              <a:pPr>
                <a:spcBef>
                  <a:spcPct val="20000"/>
                </a:spcBef>
                <a:buClr>
                  <a:schemeClr val="hlink"/>
                </a:buClr>
                <a:buFont typeface="Wingdings" pitchFamily="2" charset="2"/>
                <a:buNone/>
              </a:pPr>
              <a:r>
                <a:rPr lang="en-US" altLang="zh-CN">
                  <a:latin typeface="+mn-ea"/>
                  <a:cs typeface="Times New Roman" pitchFamily="18" charset="0"/>
                </a:rPr>
                <a:t>Y</a:t>
              </a:r>
            </a:p>
          </p:txBody>
        </p:sp>
        <p:sp>
          <p:nvSpPr>
            <p:cNvPr id="44" name="Rectangle 42"/>
            <p:cNvSpPr>
              <a:spLocks noChangeArrowheads="1"/>
            </p:cNvSpPr>
            <p:nvPr/>
          </p:nvSpPr>
          <p:spPr bwMode="auto">
            <a:xfrm>
              <a:off x="1966" y="2853"/>
              <a:ext cx="201" cy="231"/>
            </a:xfrm>
            <a:prstGeom prst="rect">
              <a:avLst/>
            </a:prstGeom>
            <a:noFill/>
            <a:ln w="9525" algn="ctr">
              <a:noFill/>
              <a:miter lim="800000"/>
              <a:headEnd/>
              <a:tailEnd/>
            </a:ln>
            <a:effectLst/>
          </p:spPr>
          <p:txBody>
            <a:bodyPr lIns="90000" tIns="46800" rIns="90000" bIns="46800"/>
            <a:lstStyle/>
            <a:p>
              <a:pPr>
                <a:spcBef>
                  <a:spcPct val="20000"/>
                </a:spcBef>
                <a:buClr>
                  <a:schemeClr val="hlink"/>
                </a:buClr>
                <a:buFont typeface="Wingdings" pitchFamily="2" charset="2"/>
                <a:buNone/>
              </a:pPr>
              <a:r>
                <a:rPr lang="en-US" altLang="zh-CN">
                  <a:latin typeface="+mn-ea"/>
                  <a:cs typeface="Times New Roman" pitchFamily="18" charset="0"/>
                </a:rPr>
                <a:t>N</a:t>
              </a:r>
            </a:p>
          </p:txBody>
        </p:sp>
        <p:sp>
          <p:nvSpPr>
            <p:cNvPr id="45" name="Rectangle 43"/>
            <p:cNvSpPr>
              <a:spLocks noChangeArrowheads="1"/>
            </p:cNvSpPr>
            <p:nvPr/>
          </p:nvSpPr>
          <p:spPr bwMode="auto">
            <a:xfrm>
              <a:off x="1767" y="2853"/>
              <a:ext cx="199" cy="231"/>
            </a:xfrm>
            <a:prstGeom prst="rect">
              <a:avLst/>
            </a:prstGeom>
            <a:noFill/>
            <a:ln w="9525" algn="ctr">
              <a:noFill/>
              <a:miter lim="800000"/>
              <a:headEnd/>
              <a:tailEnd/>
            </a:ln>
            <a:effectLst/>
          </p:spPr>
          <p:txBody>
            <a:bodyPr lIns="90000" tIns="46800" rIns="90000" bIns="46800"/>
            <a:lstStyle/>
            <a:p>
              <a:pPr>
                <a:spcBef>
                  <a:spcPct val="20000"/>
                </a:spcBef>
                <a:buClr>
                  <a:schemeClr val="hlink"/>
                </a:buClr>
                <a:buFont typeface="Wingdings" pitchFamily="2" charset="2"/>
                <a:buNone/>
              </a:pPr>
              <a:r>
                <a:rPr lang="en-US" altLang="zh-CN">
                  <a:latin typeface="+mn-ea"/>
                  <a:cs typeface="Times New Roman" pitchFamily="18" charset="0"/>
                </a:rPr>
                <a:t>A</a:t>
              </a:r>
            </a:p>
          </p:txBody>
        </p:sp>
        <p:sp>
          <p:nvSpPr>
            <p:cNvPr id="46" name="Rectangle 44"/>
            <p:cNvSpPr>
              <a:spLocks noChangeArrowheads="1"/>
            </p:cNvSpPr>
            <p:nvPr/>
          </p:nvSpPr>
          <p:spPr bwMode="auto">
            <a:xfrm>
              <a:off x="1565" y="2853"/>
              <a:ext cx="202" cy="231"/>
            </a:xfrm>
            <a:prstGeom prst="rect">
              <a:avLst/>
            </a:prstGeom>
            <a:noFill/>
            <a:ln w="9525" algn="ctr">
              <a:noFill/>
              <a:miter lim="800000"/>
              <a:headEnd/>
              <a:tailEnd/>
            </a:ln>
            <a:effectLst/>
          </p:spPr>
          <p:txBody>
            <a:bodyPr lIns="90000" tIns="46800" rIns="90000" bIns="46800"/>
            <a:lstStyle/>
            <a:p>
              <a:pPr>
                <a:spcBef>
                  <a:spcPct val="20000"/>
                </a:spcBef>
                <a:buClr>
                  <a:schemeClr val="hlink"/>
                </a:buClr>
                <a:buFont typeface="Wingdings" pitchFamily="2" charset="2"/>
                <a:buNone/>
              </a:pPr>
              <a:r>
                <a:rPr lang="en-US" altLang="zh-CN">
                  <a:latin typeface="+mn-ea"/>
                  <a:cs typeface="Times New Roman" pitchFamily="18" charset="0"/>
                </a:rPr>
                <a:t>C</a:t>
              </a:r>
            </a:p>
          </p:txBody>
        </p:sp>
        <p:sp>
          <p:nvSpPr>
            <p:cNvPr id="47" name="Rectangle 45"/>
            <p:cNvSpPr>
              <a:spLocks noChangeArrowheads="1"/>
            </p:cNvSpPr>
            <p:nvPr/>
          </p:nvSpPr>
          <p:spPr bwMode="auto">
            <a:xfrm>
              <a:off x="2769" y="2622"/>
              <a:ext cx="202" cy="231"/>
            </a:xfrm>
            <a:prstGeom prst="rect">
              <a:avLst/>
            </a:prstGeom>
            <a:noFill/>
            <a:ln w="9525" algn="ctr">
              <a:noFill/>
              <a:miter lim="800000"/>
              <a:headEnd/>
              <a:tailEnd/>
            </a:ln>
            <a:effectLst/>
          </p:spPr>
          <p:txBody>
            <a:bodyPr lIns="90000" tIns="46800" rIns="90000" bIns="46800"/>
            <a:lstStyle/>
            <a:p>
              <a:pPr>
                <a:spcBef>
                  <a:spcPct val="20000"/>
                </a:spcBef>
                <a:buClr>
                  <a:schemeClr val="hlink"/>
                </a:buClr>
                <a:buFont typeface="Wingdings" pitchFamily="2" charset="2"/>
                <a:buNone/>
              </a:pPr>
              <a:endParaRPr lang="zh-CN" altLang="zh-CN">
                <a:latin typeface="+mn-ea"/>
                <a:cs typeface="Times New Roman" pitchFamily="18" charset="0"/>
              </a:endParaRPr>
            </a:p>
          </p:txBody>
        </p:sp>
        <p:sp>
          <p:nvSpPr>
            <p:cNvPr id="48" name="Rectangle 46"/>
            <p:cNvSpPr>
              <a:spLocks noChangeArrowheads="1"/>
            </p:cNvSpPr>
            <p:nvPr/>
          </p:nvSpPr>
          <p:spPr bwMode="auto">
            <a:xfrm>
              <a:off x="2570" y="2622"/>
              <a:ext cx="199" cy="231"/>
            </a:xfrm>
            <a:prstGeom prst="rect">
              <a:avLst/>
            </a:prstGeom>
            <a:noFill/>
            <a:ln w="9525" algn="ctr">
              <a:noFill/>
              <a:miter lim="800000"/>
              <a:headEnd/>
              <a:tailEnd/>
            </a:ln>
            <a:effectLst/>
          </p:spPr>
          <p:txBody>
            <a:bodyPr lIns="90000" tIns="46800" rIns="90000" bIns="46800"/>
            <a:lstStyle/>
            <a:p>
              <a:pPr>
                <a:spcBef>
                  <a:spcPct val="20000"/>
                </a:spcBef>
                <a:buClr>
                  <a:schemeClr val="hlink"/>
                </a:buClr>
                <a:buFont typeface="Wingdings" pitchFamily="2" charset="2"/>
                <a:buNone/>
              </a:pPr>
              <a:r>
                <a:rPr lang="en-US" altLang="zh-CN">
                  <a:latin typeface="+mn-ea"/>
                  <a:cs typeface="Times New Roman" pitchFamily="18" charset="0"/>
                </a:rPr>
                <a:t>S</a:t>
              </a:r>
            </a:p>
          </p:txBody>
        </p:sp>
        <p:sp>
          <p:nvSpPr>
            <p:cNvPr id="49" name="Rectangle 47"/>
            <p:cNvSpPr>
              <a:spLocks noChangeArrowheads="1"/>
            </p:cNvSpPr>
            <p:nvPr/>
          </p:nvSpPr>
          <p:spPr bwMode="auto">
            <a:xfrm>
              <a:off x="2378" y="2622"/>
              <a:ext cx="192" cy="231"/>
            </a:xfrm>
            <a:prstGeom prst="rect">
              <a:avLst/>
            </a:prstGeom>
            <a:noFill/>
            <a:ln w="9525" algn="ctr">
              <a:noFill/>
              <a:miter lim="800000"/>
              <a:headEnd/>
              <a:tailEnd/>
            </a:ln>
            <a:effectLst/>
          </p:spPr>
          <p:txBody>
            <a:bodyPr lIns="90000" tIns="46800" rIns="90000" bIns="46800"/>
            <a:lstStyle/>
            <a:p>
              <a:pPr>
                <a:spcBef>
                  <a:spcPct val="20000"/>
                </a:spcBef>
                <a:buClr>
                  <a:schemeClr val="hlink"/>
                </a:buClr>
                <a:buFont typeface="Wingdings" pitchFamily="2" charset="2"/>
                <a:buNone/>
              </a:pPr>
              <a:r>
                <a:rPr lang="en-US" altLang="zh-CN" dirty="0">
                  <a:latin typeface="+mn-ea"/>
                  <a:cs typeface="Times New Roman" pitchFamily="18" charset="0"/>
                </a:rPr>
                <a:t>R</a:t>
              </a:r>
            </a:p>
          </p:txBody>
        </p:sp>
        <p:sp>
          <p:nvSpPr>
            <p:cNvPr id="50" name="Rectangle 48"/>
            <p:cNvSpPr>
              <a:spLocks noChangeArrowheads="1"/>
            </p:cNvSpPr>
            <p:nvPr/>
          </p:nvSpPr>
          <p:spPr bwMode="auto">
            <a:xfrm>
              <a:off x="2167" y="2622"/>
              <a:ext cx="211" cy="231"/>
            </a:xfrm>
            <a:prstGeom prst="rect">
              <a:avLst/>
            </a:prstGeom>
            <a:noFill/>
            <a:ln w="9525" algn="ctr">
              <a:noFill/>
              <a:miter lim="800000"/>
              <a:headEnd/>
              <a:tailEnd/>
            </a:ln>
            <a:effectLst/>
          </p:spPr>
          <p:txBody>
            <a:bodyPr lIns="90000" tIns="46800" rIns="90000" bIns="46800"/>
            <a:lstStyle/>
            <a:p>
              <a:pPr>
                <a:spcBef>
                  <a:spcPct val="20000"/>
                </a:spcBef>
                <a:buClr>
                  <a:schemeClr val="hlink"/>
                </a:buClr>
                <a:buFont typeface="Wingdings" pitchFamily="2" charset="2"/>
                <a:buNone/>
              </a:pPr>
              <a:r>
                <a:rPr lang="en-US" altLang="zh-CN">
                  <a:latin typeface="+mn-ea"/>
                  <a:cs typeface="Times New Roman" pitchFamily="18" charset="0"/>
                </a:rPr>
                <a:t>E</a:t>
              </a:r>
            </a:p>
          </p:txBody>
        </p:sp>
        <p:sp>
          <p:nvSpPr>
            <p:cNvPr id="51" name="Rectangle 49"/>
            <p:cNvSpPr>
              <a:spLocks noChangeArrowheads="1"/>
            </p:cNvSpPr>
            <p:nvPr/>
          </p:nvSpPr>
          <p:spPr bwMode="auto">
            <a:xfrm>
              <a:off x="1966" y="2622"/>
              <a:ext cx="201" cy="231"/>
            </a:xfrm>
            <a:prstGeom prst="rect">
              <a:avLst/>
            </a:prstGeom>
            <a:noFill/>
            <a:ln w="9525" algn="ctr">
              <a:noFill/>
              <a:miter lim="800000"/>
              <a:headEnd/>
              <a:tailEnd/>
            </a:ln>
            <a:effectLst/>
          </p:spPr>
          <p:txBody>
            <a:bodyPr lIns="90000" tIns="46800" rIns="90000" bIns="46800"/>
            <a:lstStyle/>
            <a:p>
              <a:pPr>
                <a:spcBef>
                  <a:spcPct val="20000"/>
                </a:spcBef>
                <a:buClr>
                  <a:schemeClr val="hlink"/>
                </a:buClr>
                <a:buFont typeface="Wingdings" pitchFamily="2" charset="2"/>
                <a:buNone/>
              </a:pPr>
              <a:r>
                <a:rPr lang="en-US" altLang="zh-CN">
                  <a:latin typeface="+mn-ea"/>
                  <a:cs typeface="Times New Roman" pitchFamily="18" charset="0"/>
                </a:rPr>
                <a:t>D</a:t>
              </a:r>
            </a:p>
          </p:txBody>
        </p:sp>
        <p:sp>
          <p:nvSpPr>
            <p:cNvPr id="52" name="Rectangle 50"/>
            <p:cNvSpPr>
              <a:spLocks noChangeArrowheads="1"/>
            </p:cNvSpPr>
            <p:nvPr/>
          </p:nvSpPr>
          <p:spPr bwMode="auto">
            <a:xfrm>
              <a:off x="1767" y="2622"/>
              <a:ext cx="199" cy="231"/>
            </a:xfrm>
            <a:prstGeom prst="rect">
              <a:avLst/>
            </a:prstGeom>
            <a:noFill/>
            <a:ln w="9525" algn="ctr">
              <a:noFill/>
              <a:miter lim="800000"/>
              <a:headEnd/>
              <a:tailEnd/>
            </a:ln>
            <a:effectLst/>
          </p:spPr>
          <p:txBody>
            <a:bodyPr lIns="90000" tIns="46800" rIns="90000" bIns="46800"/>
            <a:lstStyle/>
            <a:p>
              <a:pPr>
                <a:spcBef>
                  <a:spcPct val="20000"/>
                </a:spcBef>
                <a:buClr>
                  <a:schemeClr val="hlink"/>
                </a:buClr>
                <a:buFont typeface="Wingdings" pitchFamily="2" charset="2"/>
                <a:buNone/>
              </a:pPr>
              <a:r>
                <a:rPr lang="en-US" altLang="zh-CN">
                  <a:latin typeface="+mn-ea"/>
                  <a:cs typeface="Times New Roman" pitchFamily="18" charset="0"/>
                </a:rPr>
                <a:t>N</a:t>
              </a:r>
            </a:p>
          </p:txBody>
        </p:sp>
        <p:sp>
          <p:nvSpPr>
            <p:cNvPr id="53" name="Rectangle 51"/>
            <p:cNvSpPr>
              <a:spLocks noChangeArrowheads="1"/>
            </p:cNvSpPr>
            <p:nvPr/>
          </p:nvSpPr>
          <p:spPr bwMode="auto">
            <a:xfrm>
              <a:off x="1565" y="2622"/>
              <a:ext cx="202" cy="231"/>
            </a:xfrm>
            <a:prstGeom prst="rect">
              <a:avLst/>
            </a:prstGeom>
            <a:noFill/>
            <a:ln w="9525" algn="ctr">
              <a:noFill/>
              <a:miter lim="800000"/>
              <a:headEnd/>
              <a:tailEnd/>
            </a:ln>
            <a:effectLst/>
          </p:spPr>
          <p:txBody>
            <a:bodyPr lIns="90000" tIns="46800" rIns="90000" bIns="46800"/>
            <a:lstStyle/>
            <a:p>
              <a:pPr>
                <a:spcBef>
                  <a:spcPct val="20000"/>
                </a:spcBef>
                <a:buClr>
                  <a:schemeClr val="hlink"/>
                </a:buClr>
                <a:buFont typeface="Wingdings" pitchFamily="2" charset="2"/>
                <a:buNone/>
              </a:pPr>
              <a:endParaRPr lang="zh-CN" altLang="zh-CN">
                <a:latin typeface="+mn-ea"/>
                <a:cs typeface="Times New Roman" pitchFamily="18" charset="0"/>
              </a:endParaRPr>
            </a:p>
          </p:txBody>
        </p:sp>
        <p:sp>
          <p:nvSpPr>
            <p:cNvPr id="54" name="Rectangle 52"/>
            <p:cNvSpPr>
              <a:spLocks noChangeArrowheads="1"/>
            </p:cNvSpPr>
            <p:nvPr/>
          </p:nvSpPr>
          <p:spPr bwMode="auto">
            <a:xfrm>
              <a:off x="2769" y="2391"/>
              <a:ext cx="202" cy="231"/>
            </a:xfrm>
            <a:prstGeom prst="rect">
              <a:avLst/>
            </a:prstGeom>
            <a:noFill/>
            <a:ln w="9525" algn="ctr">
              <a:noFill/>
              <a:miter lim="800000"/>
              <a:headEnd/>
              <a:tailEnd/>
            </a:ln>
            <a:effectLst/>
          </p:spPr>
          <p:txBody>
            <a:bodyPr lIns="90000" tIns="46800" rIns="90000" bIns="46800"/>
            <a:lstStyle/>
            <a:p>
              <a:pPr>
                <a:spcBef>
                  <a:spcPct val="20000"/>
                </a:spcBef>
                <a:buClr>
                  <a:schemeClr val="hlink"/>
                </a:buClr>
                <a:buFont typeface="Wingdings" pitchFamily="2" charset="2"/>
                <a:buNone/>
              </a:pPr>
              <a:endParaRPr lang="zh-CN" altLang="zh-CN">
                <a:latin typeface="+mn-ea"/>
                <a:cs typeface="Times New Roman" pitchFamily="18" charset="0"/>
              </a:endParaRPr>
            </a:p>
          </p:txBody>
        </p:sp>
        <p:sp>
          <p:nvSpPr>
            <p:cNvPr id="55" name="Rectangle 53"/>
            <p:cNvSpPr>
              <a:spLocks noChangeArrowheads="1"/>
            </p:cNvSpPr>
            <p:nvPr/>
          </p:nvSpPr>
          <p:spPr bwMode="auto">
            <a:xfrm>
              <a:off x="2570" y="2391"/>
              <a:ext cx="199" cy="231"/>
            </a:xfrm>
            <a:prstGeom prst="rect">
              <a:avLst/>
            </a:prstGeom>
            <a:noFill/>
            <a:ln w="9525" algn="ctr">
              <a:noFill/>
              <a:miter lim="800000"/>
              <a:headEnd/>
              <a:tailEnd/>
            </a:ln>
            <a:effectLst/>
          </p:spPr>
          <p:txBody>
            <a:bodyPr lIns="90000" tIns="46800" rIns="90000" bIns="46800"/>
            <a:lstStyle/>
            <a:p>
              <a:pPr>
                <a:spcBef>
                  <a:spcPct val="20000"/>
                </a:spcBef>
                <a:buClr>
                  <a:schemeClr val="hlink"/>
                </a:buClr>
                <a:buFont typeface="Wingdings" pitchFamily="2" charset="2"/>
                <a:buNone/>
              </a:pPr>
              <a:endParaRPr lang="zh-CN" altLang="zh-CN">
                <a:latin typeface="+mn-ea"/>
                <a:cs typeface="Times New Roman" pitchFamily="18" charset="0"/>
              </a:endParaRPr>
            </a:p>
          </p:txBody>
        </p:sp>
        <p:sp>
          <p:nvSpPr>
            <p:cNvPr id="56" name="Rectangle 54"/>
            <p:cNvSpPr>
              <a:spLocks noChangeArrowheads="1"/>
            </p:cNvSpPr>
            <p:nvPr/>
          </p:nvSpPr>
          <p:spPr bwMode="auto">
            <a:xfrm>
              <a:off x="2378" y="2391"/>
              <a:ext cx="192" cy="231"/>
            </a:xfrm>
            <a:prstGeom prst="rect">
              <a:avLst/>
            </a:prstGeom>
            <a:noFill/>
            <a:ln w="9525" algn="ctr">
              <a:noFill/>
              <a:miter lim="800000"/>
              <a:headEnd/>
              <a:tailEnd/>
            </a:ln>
            <a:effectLst/>
          </p:spPr>
          <p:txBody>
            <a:bodyPr lIns="90000" tIns="46800" rIns="90000" bIns="46800"/>
            <a:lstStyle/>
            <a:p>
              <a:pPr>
                <a:spcBef>
                  <a:spcPct val="20000"/>
                </a:spcBef>
                <a:buClr>
                  <a:schemeClr val="hlink"/>
                </a:buClr>
                <a:buFont typeface="Wingdings" pitchFamily="2" charset="2"/>
                <a:buNone/>
              </a:pPr>
              <a:r>
                <a:rPr lang="en-US" altLang="zh-CN">
                  <a:latin typeface="+mn-ea"/>
                  <a:cs typeface="Times New Roman" pitchFamily="18" charset="0"/>
                </a:rPr>
                <a:t>N</a:t>
              </a:r>
            </a:p>
          </p:txBody>
        </p:sp>
        <p:sp>
          <p:nvSpPr>
            <p:cNvPr id="57" name="Rectangle 55"/>
            <p:cNvSpPr>
              <a:spLocks noChangeArrowheads="1"/>
            </p:cNvSpPr>
            <p:nvPr/>
          </p:nvSpPr>
          <p:spPr bwMode="auto">
            <a:xfrm>
              <a:off x="2167" y="2391"/>
              <a:ext cx="211" cy="231"/>
            </a:xfrm>
            <a:prstGeom prst="rect">
              <a:avLst/>
            </a:prstGeom>
            <a:noFill/>
            <a:ln w="9525" algn="ctr">
              <a:noFill/>
              <a:miter lim="800000"/>
              <a:headEnd/>
              <a:tailEnd/>
            </a:ln>
            <a:effectLst/>
          </p:spPr>
          <p:txBody>
            <a:bodyPr lIns="90000" tIns="46800" rIns="90000" bIns="46800"/>
            <a:lstStyle/>
            <a:p>
              <a:pPr>
                <a:spcBef>
                  <a:spcPct val="20000"/>
                </a:spcBef>
                <a:buClr>
                  <a:schemeClr val="hlink"/>
                </a:buClr>
                <a:buFont typeface="Wingdings" pitchFamily="2" charset="2"/>
                <a:buNone/>
              </a:pPr>
              <a:r>
                <a:rPr lang="en-US" altLang="zh-CN">
                  <a:latin typeface="+mn-ea"/>
                  <a:cs typeface="Times New Roman" pitchFamily="18" charset="0"/>
                </a:rPr>
                <a:t>A</a:t>
              </a:r>
            </a:p>
          </p:txBody>
        </p:sp>
        <p:sp>
          <p:nvSpPr>
            <p:cNvPr id="58" name="Rectangle 56"/>
            <p:cNvSpPr>
              <a:spLocks noChangeArrowheads="1"/>
            </p:cNvSpPr>
            <p:nvPr/>
          </p:nvSpPr>
          <p:spPr bwMode="auto">
            <a:xfrm>
              <a:off x="1966" y="2391"/>
              <a:ext cx="201" cy="231"/>
            </a:xfrm>
            <a:prstGeom prst="rect">
              <a:avLst/>
            </a:prstGeom>
            <a:noFill/>
            <a:ln w="9525" algn="ctr">
              <a:noFill/>
              <a:miter lim="800000"/>
              <a:headEnd/>
              <a:tailEnd/>
            </a:ln>
            <a:effectLst/>
          </p:spPr>
          <p:txBody>
            <a:bodyPr lIns="90000" tIns="46800" rIns="90000" bIns="46800"/>
            <a:lstStyle/>
            <a:p>
              <a:pPr>
                <a:spcBef>
                  <a:spcPct val="20000"/>
                </a:spcBef>
                <a:buClr>
                  <a:schemeClr val="hlink"/>
                </a:buClr>
                <a:buFont typeface="Wingdings" pitchFamily="2" charset="2"/>
                <a:buNone/>
              </a:pPr>
              <a:r>
                <a:rPr lang="en-US" altLang="zh-CN">
                  <a:latin typeface="+mn-ea"/>
                  <a:cs typeface="Times New Roman" pitchFamily="18" charset="0"/>
                </a:rPr>
                <a:t>T</a:t>
              </a:r>
            </a:p>
          </p:txBody>
        </p:sp>
        <p:sp>
          <p:nvSpPr>
            <p:cNvPr id="59" name="Rectangle 57"/>
            <p:cNvSpPr>
              <a:spLocks noChangeArrowheads="1"/>
            </p:cNvSpPr>
            <p:nvPr/>
          </p:nvSpPr>
          <p:spPr bwMode="auto">
            <a:xfrm>
              <a:off x="1767" y="2391"/>
              <a:ext cx="199" cy="231"/>
            </a:xfrm>
            <a:prstGeom prst="rect">
              <a:avLst/>
            </a:prstGeom>
            <a:noFill/>
            <a:ln w="9525" algn="ctr">
              <a:noFill/>
              <a:miter lim="800000"/>
              <a:headEnd/>
              <a:tailEnd/>
            </a:ln>
            <a:effectLst/>
          </p:spPr>
          <p:txBody>
            <a:bodyPr lIns="90000" tIns="46800" rIns="90000" bIns="46800"/>
            <a:lstStyle/>
            <a:p>
              <a:pPr>
                <a:spcBef>
                  <a:spcPct val="20000"/>
                </a:spcBef>
                <a:buClr>
                  <a:schemeClr val="hlink"/>
                </a:buClr>
                <a:buFont typeface="Wingdings" pitchFamily="2" charset="2"/>
                <a:buNone/>
              </a:pPr>
              <a:endParaRPr lang="zh-CN" altLang="zh-CN">
                <a:latin typeface="+mn-ea"/>
                <a:cs typeface="Times New Roman" pitchFamily="18" charset="0"/>
              </a:endParaRPr>
            </a:p>
          </p:txBody>
        </p:sp>
        <p:sp>
          <p:nvSpPr>
            <p:cNvPr id="60" name="Rectangle 58"/>
            <p:cNvSpPr>
              <a:spLocks noChangeArrowheads="1"/>
            </p:cNvSpPr>
            <p:nvPr/>
          </p:nvSpPr>
          <p:spPr bwMode="auto">
            <a:xfrm>
              <a:off x="1565" y="2391"/>
              <a:ext cx="202" cy="231"/>
            </a:xfrm>
            <a:prstGeom prst="rect">
              <a:avLst/>
            </a:prstGeom>
            <a:noFill/>
            <a:ln w="9525" algn="ctr">
              <a:noFill/>
              <a:miter lim="800000"/>
              <a:headEnd/>
              <a:tailEnd/>
            </a:ln>
            <a:effectLst/>
          </p:spPr>
          <p:txBody>
            <a:bodyPr lIns="90000" tIns="46800" rIns="90000" bIns="46800"/>
            <a:lstStyle/>
            <a:p>
              <a:pPr>
                <a:spcBef>
                  <a:spcPct val="20000"/>
                </a:spcBef>
                <a:buClr>
                  <a:schemeClr val="hlink"/>
                </a:buClr>
                <a:buFont typeface="Wingdings" pitchFamily="2" charset="2"/>
                <a:buNone/>
              </a:pPr>
              <a:endParaRPr lang="zh-CN" altLang="zh-CN">
                <a:latin typeface="+mn-ea"/>
                <a:cs typeface="Times New Roman" pitchFamily="18" charset="0"/>
              </a:endParaRPr>
            </a:p>
          </p:txBody>
        </p:sp>
        <p:sp>
          <p:nvSpPr>
            <p:cNvPr id="61" name="Rectangle 59"/>
            <p:cNvSpPr>
              <a:spLocks noChangeArrowheads="1"/>
            </p:cNvSpPr>
            <p:nvPr/>
          </p:nvSpPr>
          <p:spPr bwMode="auto">
            <a:xfrm>
              <a:off x="2769" y="2160"/>
              <a:ext cx="202" cy="231"/>
            </a:xfrm>
            <a:prstGeom prst="rect">
              <a:avLst/>
            </a:prstGeom>
            <a:noFill/>
            <a:ln w="9525" algn="ctr">
              <a:noFill/>
              <a:miter lim="800000"/>
              <a:headEnd/>
              <a:tailEnd/>
            </a:ln>
            <a:effectLst/>
          </p:spPr>
          <p:txBody>
            <a:bodyPr lIns="90000" tIns="46800" rIns="90000" bIns="46800"/>
            <a:lstStyle/>
            <a:p>
              <a:pPr>
                <a:spcBef>
                  <a:spcPct val="20000"/>
                </a:spcBef>
                <a:buClr>
                  <a:schemeClr val="hlink"/>
                </a:buClr>
                <a:buFont typeface="Wingdings" pitchFamily="2" charset="2"/>
                <a:buNone/>
              </a:pPr>
              <a:endParaRPr lang="zh-CN" altLang="zh-CN">
                <a:latin typeface="+mn-ea"/>
                <a:cs typeface="Times New Roman" pitchFamily="18" charset="0"/>
              </a:endParaRPr>
            </a:p>
          </p:txBody>
        </p:sp>
        <p:sp>
          <p:nvSpPr>
            <p:cNvPr id="62" name="Rectangle 60"/>
            <p:cNvSpPr>
              <a:spLocks noChangeArrowheads="1"/>
            </p:cNvSpPr>
            <p:nvPr/>
          </p:nvSpPr>
          <p:spPr bwMode="auto">
            <a:xfrm>
              <a:off x="2570" y="2160"/>
              <a:ext cx="199" cy="231"/>
            </a:xfrm>
            <a:prstGeom prst="rect">
              <a:avLst/>
            </a:prstGeom>
            <a:noFill/>
            <a:ln w="9525" algn="ctr">
              <a:noFill/>
              <a:miter lim="800000"/>
              <a:headEnd/>
              <a:tailEnd/>
            </a:ln>
            <a:effectLst/>
          </p:spPr>
          <p:txBody>
            <a:bodyPr lIns="90000" tIns="46800" rIns="90000" bIns="46800"/>
            <a:lstStyle/>
            <a:p>
              <a:pPr>
                <a:spcBef>
                  <a:spcPct val="20000"/>
                </a:spcBef>
                <a:buClr>
                  <a:schemeClr val="hlink"/>
                </a:buClr>
                <a:buFont typeface="Wingdings" pitchFamily="2" charset="2"/>
                <a:buNone/>
              </a:pPr>
              <a:endParaRPr lang="zh-CN" altLang="zh-CN">
                <a:latin typeface="+mn-ea"/>
                <a:cs typeface="Times New Roman" pitchFamily="18" charset="0"/>
              </a:endParaRPr>
            </a:p>
          </p:txBody>
        </p:sp>
        <p:sp>
          <p:nvSpPr>
            <p:cNvPr id="63" name="Rectangle 61"/>
            <p:cNvSpPr>
              <a:spLocks noChangeArrowheads="1"/>
            </p:cNvSpPr>
            <p:nvPr/>
          </p:nvSpPr>
          <p:spPr bwMode="auto">
            <a:xfrm>
              <a:off x="2378" y="2160"/>
              <a:ext cx="192" cy="231"/>
            </a:xfrm>
            <a:prstGeom prst="rect">
              <a:avLst/>
            </a:prstGeom>
            <a:noFill/>
            <a:ln w="9525" algn="ctr">
              <a:noFill/>
              <a:miter lim="800000"/>
              <a:headEnd/>
              <a:tailEnd/>
            </a:ln>
            <a:effectLst/>
          </p:spPr>
          <p:txBody>
            <a:bodyPr lIns="90000" tIns="46800" rIns="90000" bIns="46800"/>
            <a:lstStyle/>
            <a:p>
              <a:pPr>
                <a:spcBef>
                  <a:spcPct val="20000"/>
                </a:spcBef>
                <a:buClr>
                  <a:schemeClr val="hlink"/>
                </a:buClr>
                <a:buFont typeface="Wingdings" pitchFamily="2" charset="2"/>
                <a:buNone/>
              </a:pPr>
              <a:endParaRPr lang="zh-CN" altLang="zh-CN">
                <a:latin typeface="+mn-ea"/>
                <a:cs typeface="Times New Roman" pitchFamily="18" charset="0"/>
              </a:endParaRPr>
            </a:p>
          </p:txBody>
        </p:sp>
        <p:sp>
          <p:nvSpPr>
            <p:cNvPr id="64" name="Rectangle 62"/>
            <p:cNvSpPr>
              <a:spLocks noChangeArrowheads="1"/>
            </p:cNvSpPr>
            <p:nvPr/>
          </p:nvSpPr>
          <p:spPr bwMode="auto">
            <a:xfrm>
              <a:off x="2167" y="2160"/>
              <a:ext cx="211" cy="231"/>
            </a:xfrm>
            <a:prstGeom prst="rect">
              <a:avLst/>
            </a:prstGeom>
            <a:noFill/>
            <a:ln w="9525" algn="ctr">
              <a:noFill/>
              <a:miter lim="800000"/>
              <a:headEnd/>
              <a:tailEnd/>
            </a:ln>
            <a:effectLst/>
          </p:spPr>
          <p:txBody>
            <a:bodyPr lIns="90000" tIns="46800" rIns="90000" bIns="46800"/>
            <a:lstStyle/>
            <a:p>
              <a:pPr>
                <a:spcBef>
                  <a:spcPct val="20000"/>
                </a:spcBef>
                <a:buClr>
                  <a:schemeClr val="hlink"/>
                </a:buClr>
                <a:buFont typeface="Wingdings" pitchFamily="2" charset="2"/>
                <a:buNone/>
              </a:pPr>
              <a:r>
                <a:rPr lang="en-US" altLang="zh-CN">
                  <a:latin typeface="+mn-ea"/>
                  <a:cs typeface="Times New Roman" pitchFamily="18" charset="0"/>
                </a:rPr>
                <a:t>D</a:t>
              </a:r>
            </a:p>
          </p:txBody>
        </p:sp>
        <p:sp>
          <p:nvSpPr>
            <p:cNvPr id="65" name="Rectangle 63"/>
            <p:cNvSpPr>
              <a:spLocks noChangeArrowheads="1"/>
            </p:cNvSpPr>
            <p:nvPr/>
          </p:nvSpPr>
          <p:spPr bwMode="auto">
            <a:xfrm>
              <a:off x="1966" y="2160"/>
              <a:ext cx="201" cy="231"/>
            </a:xfrm>
            <a:prstGeom prst="rect">
              <a:avLst/>
            </a:prstGeom>
            <a:noFill/>
            <a:ln w="9525" algn="ctr">
              <a:noFill/>
              <a:miter lim="800000"/>
              <a:headEnd/>
              <a:tailEnd/>
            </a:ln>
            <a:effectLst/>
          </p:spPr>
          <p:txBody>
            <a:bodyPr lIns="90000" tIns="46800" rIns="90000" bIns="46800"/>
            <a:lstStyle/>
            <a:p>
              <a:pPr>
                <a:spcBef>
                  <a:spcPct val="20000"/>
                </a:spcBef>
                <a:buClr>
                  <a:schemeClr val="hlink"/>
                </a:buClr>
                <a:buFont typeface="Wingdings" pitchFamily="2" charset="2"/>
                <a:buNone/>
              </a:pPr>
              <a:endParaRPr lang="zh-CN" altLang="zh-CN">
                <a:latin typeface="+mn-ea"/>
                <a:cs typeface="Times New Roman" pitchFamily="18" charset="0"/>
              </a:endParaRPr>
            </a:p>
          </p:txBody>
        </p:sp>
        <p:sp>
          <p:nvSpPr>
            <p:cNvPr id="66" name="Rectangle 64"/>
            <p:cNvSpPr>
              <a:spLocks noChangeArrowheads="1"/>
            </p:cNvSpPr>
            <p:nvPr/>
          </p:nvSpPr>
          <p:spPr bwMode="auto">
            <a:xfrm>
              <a:off x="1767" y="2160"/>
              <a:ext cx="199" cy="231"/>
            </a:xfrm>
            <a:prstGeom prst="rect">
              <a:avLst/>
            </a:prstGeom>
            <a:noFill/>
            <a:ln w="9525" algn="ctr">
              <a:noFill/>
              <a:miter lim="800000"/>
              <a:headEnd/>
              <a:tailEnd/>
            </a:ln>
            <a:effectLst/>
          </p:spPr>
          <p:txBody>
            <a:bodyPr lIns="90000" tIns="46800" rIns="90000" bIns="46800"/>
            <a:lstStyle/>
            <a:p>
              <a:pPr>
                <a:spcBef>
                  <a:spcPct val="20000"/>
                </a:spcBef>
                <a:buClr>
                  <a:schemeClr val="hlink"/>
                </a:buClr>
                <a:buFont typeface="Wingdings" pitchFamily="2" charset="2"/>
                <a:buNone/>
              </a:pPr>
              <a:endParaRPr lang="zh-CN" altLang="zh-CN">
                <a:latin typeface="+mn-ea"/>
                <a:cs typeface="Times New Roman" pitchFamily="18" charset="0"/>
              </a:endParaRPr>
            </a:p>
          </p:txBody>
        </p:sp>
        <p:sp>
          <p:nvSpPr>
            <p:cNvPr id="67" name="Rectangle 65"/>
            <p:cNvSpPr>
              <a:spLocks noChangeArrowheads="1"/>
            </p:cNvSpPr>
            <p:nvPr/>
          </p:nvSpPr>
          <p:spPr bwMode="auto">
            <a:xfrm>
              <a:off x="1565" y="2160"/>
              <a:ext cx="202" cy="231"/>
            </a:xfrm>
            <a:prstGeom prst="rect">
              <a:avLst/>
            </a:prstGeom>
            <a:noFill/>
            <a:ln w="9525" algn="ctr">
              <a:noFill/>
              <a:miter lim="800000"/>
              <a:headEnd/>
              <a:tailEnd/>
            </a:ln>
            <a:effectLst/>
          </p:spPr>
          <p:txBody>
            <a:bodyPr lIns="90000" tIns="46800" rIns="90000" bIns="46800"/>
            <a:lstStyle/>
            <a:p>
              <a:pPr>
                <a:spcBef>
                  <a:spcPct val="20000"/>
                </a:spcBef>
                <a:buClr>
                  <a:schemeClr val="hlink"/>
                </a:buClr>
                <a:buFont typeface="Wingdings" pitchFamily="2" charset="2"/>
                <a:buNone/>
              </a:pPr>
              <a:endParaRPr lang="zh-CN" altLang="zh-CN">
                <a:latin typeface="+mn-ea"/>
                <a:cs typeface="Times New Roman" pitchFamily="18" charset="0"/>
              </a:endParaRPr>
            </a:p>
          </p:txBody>
        </p:sp>
        <p:sp>
          <p:nvSpPr>
            <p:cNvPr id="68" name="Text Box 66"/>
            <p:cNvSpPr txBox="1">
              <a:spLocks noChangeArrowheads="1"/>
            </p:cNvSpPr>
            <p:nvPr/>
          </p:nvSpPr>
          <p:spPr bwMode="auto">
            <a:xfrm>
              <a:off x="2485" y="2175"/>
              <a:ext cx="447" cy="270"/>
            </a:xfrm>
            <a:prstGeom prst="rect">
              <a:avLst/>
            </a:prstGeom>
            <a:noFill/>
            <a:ln w="9525" algn="ctr">
              <a:noFill/>
              <a:miter lim="800000"/>
              <a:headEnd/>
              <a:tailEnd/>
            </a:ln>
            <a:effectLst/>
          </p:spPr>
          <p:txBody>
            <a:bodyPr wrap="none" lIns="90000" tIns="46800" rIns="90000" bIns="46800">
              <a:spAutoFit/>
            </a:bodyPr>
            <a:lstStyle/>
            <a:p>
              <a:r>
                <a:rPr lang="zh-CN" altLang="en-US" dirty="0">
                  <a:latin typeface="+mn-ea"/>
                  <a:cs typeface="Times New Roman" pitchFamily="18" charset="0"/>
                </a:rPr>
                <a:t>密文</a:t>
              </a:r>
            </a:p>
          </p:txBody>
        </p:sp>
        <p:sp>
          <p:nvSpPr>
            <p:cNvPr id="69" name="Line 67"/>
            <p:cNvSpPr>
              <a:spLocks noChangeShapeType="1"/>
            </p:cNvSpPr>
            <p:nvPr/>
          </p:nvSpPr>
          <p:spPr bwMode="auto">
            <a:xfrm>
              <a:off x="2699" y="2432"/>
              <a:ext cx="408" cy="544"/>
            </a:xfrm>
            <a:prstGeom prst="line">
              <a:avLst/>
            </a:prstGeom>
            <a:noFill/>
            <a:ln w="9525">
              <a:solidFill>
                <a:schemeClr val="tx1"/>
              </a:solidFill>
              <a:round/>
              <a:headEnd/>
              <a:tailEnd type="triangle" w="med" len="med"/>
            </a:ln>
            <a:effectLst/>
          </p:spPr>
          <p:txBody>
            <a:bodyPr wrap="none" lIns="90000" tIns="46800" rIns="90000" bIns="46800">
              <a:spAutoFit/>
            </a:bodyPr>
            <a:lstStyle/>
            <a:p>
              <a:endParaRPr lang="zh-CN" altLang="en-US">
                <a:latin typeface="+mn-ea"/>
                <a:cs typeface="Times New Roman" pitchFamily="18" charset="0"/>
              </a:endParaRPr>
            </a:p>
          </p:txBody>
        </p:sp>
        <p:sp>
          <p:nvSpPr>
            <p:cNvPr id="70" name="Text Box 68"/>
            <p:cNvSpPr txBox="1">
              <a:spLocks noChangeArrowheads="1"/>
            </p:cNvSpPr>
            <p:nvPr/>
          </p:nvSpPr>
          <p:spPr bwMode="auto">
            <a:xfrm>
              <a:off x="1503" y="3058"/>
              <a:ext cx="447" cy="270"/>
            </a:xfrm>
            <a:prstGeom prst="rect">
              <a:avLst/>
            </a:prstGeom>
            <a:noFill/>
            <a:ln w="9525" algn="ctr">
              <a:noFill/>
              <a:miter lim="800000"/>
              <a:headEnd/>
              <a:tailEnd/>
            </a:ln>
            <a:effectLst/>
          </p:spPr>
          <p:txBody>
            <a:bodyPr wrap="none" lIns="90000" tIns="46800" rIns="90000" bIns="46800">
              <a:spAutoFit/>
            </a:bodyPr>
            <a:lstStyle/>
            <a:p>
              <a:r>
                <a:rPr lang="zh-CN" altLang="en-US" dirty="0">
                  <a:latin typeface="+mn-ea"/>
                  <a:cs typeface="Times New Roman" pitchFamily="18" charset="0"/>
                </a:rPr>
                <a:t>明文</a:t>
              </a:r>
            </a:p>
          </p:txBody>
        </p:sp>
        <p:sp>
          <p:nvSpPr>
            <p:cNvPr id="71" name="Line 69"/>
            <p:cNvSpPr>
              <a:spLocks noChangeShapeType="1"/>
            </p:cNvSpPr>
            <p:nvPr/>
          </p:nvSpPr>
          <p:spPr bwMode="auto">
            <a:xfrm>
              <a:off x="1927" y="3203"/>
              <a:ext cx="998" cy="0"/>
            </a:xfrm>
            <a:prstGeom prst="line">
              <a:avLst/>
            </a:prstGeom>
            <a:noFill/>
            <a:ln w="9525">
              <a:solidFill>
                <a:schemeClr val="tx1"/>
              </a:solidFill>
              <a:round/>
              <a:headEnd/>
              <a:tailEnd type="triangle" w="med" len="med"/>
            </a:ln>
            <a:effectLst/>
          </p:spPr>
          <p:txBody>
            <a:bodyPr wrap="none" lIns="90000" tIns="46800" rIns="90000" bIns="46800">
              <a:spAutoFit/>
            </a:bodyPr>
            <a:lstStyle/>
            <a:p>
              <a:endParaRPr lang="zh-CN" altLang="en-US">
                <a:latin typeface="+mn-ea"/>
                <a:cs typeface="Times New Roman" pitchFamily="18" charset="0"/>
              </a:endParaRPr>
            </a:p>
          </p:txBody>
        </p:sp>
        <p:sp>
          <p:nvSpPr>
            <p:cNvPr id="72" name="Text Box 70"/>
            <p:cNvSpPr txBox="1">
              <a:spLocks noChangeArrowheads="1"/>
            </p:cNvSpPr>
            <p:nvPr/>
          </p:nvSpPr>
          <p:spPr bwMode="auto">
            <a:xfrm>
              <a:off x="3243" y="3114"/>
              <a:ext cx="2051" cy="270"/>
            </a:xfrm>
            <a:prstGeom prst="rect">
              <a:avLst/>
            </a:prstGeom>
            <a:noFill/>
            <a:ln w="9525" algn="ctr">
              <a:noFill/>
              <a:miter lim="800000"/>
              <a:headEnd/>
              <a:tailEnd/>
            </a:ln>
            <a:effectLst/>
          </p:spPr>
          <p:txBody>
            <a:bodyPr wrap="none" lIns="90000" tIns="46800" rIns="90000" bIns="46800">
              <a:spAutoFit/>
            </a:bodyPr>
            <a:lstStyle/>
            <a:p>
              <a:r>
                <a:rPr lang="zh-CN" altLang="en-US">
                  <a:latin typeface="+mn-ea"/>
                  <a:cs typeface="Times New Roman" pitchFamily="18" charset="0"/>
                </a:rPr>
                <a:t>明文：</a:t>
              </a:r>
              <a:r>
                <a:rPr lang="en-US" altLang="zh-CN">
                  <a:latin typeface="+mn-ea"/>
                  <a:cs typeface="Times New Roman" pitchFamily="18" charset="0"/>
                </a:rPr>
                <a:t>can you understand</a:t>
              </a:r>
            </a:p>
          </p:txBody>
        </p:sp>
        <p:sp>
          <p:nvSpPr>
            <p:cNvPr id="73" name="Text Box 71"/>
            <p:cNvSpPr txBox="1">
              <a:spLocks noChangeArrowheads="1"/>
            </p:cNvSpPr>
            <p:nvPr/>
          </p:nvSpPr>
          <p:spPr bwMode="auto">
            <a:xfrm>
              <a:off x="3243" y="2840"/>
              <a:ext cx="1891" cy="270"/>
            </a:xfrm>
            <a:prstGeom prst="rect">
              <a:avLst/>
            </a:prstGeom>
            <a:noFill/>
            <a:ln w="9525" algn="ctr">
              <a:noFill/>
              <a:miter lim="800000"/>
              <a:headEnd/>
              <a:tailEnd/>
            </a:ln>
            <a:effectLst/>
          </p:spPr>
          <p:txBody>
            <a:bodyPr wrap="none" lIns="90000" tIns="46800" rIns="90000" bIns="46800">
              <a:spAutoFit/>
            </a:bodyPr>
            <a:lstStyle/>
            <a:p>
              <a:r>
                <a:rPr lang="zh-CN" altLang="en-US" dirty="0">
                  <a:latin typeface="+mn-ea"/>
                  <a:cs typeface="Times New Roman" pitchFamily="18" charset="0"/>
                </a:rPr>
                <a:t>密文：</a:t>
              </a:r>
              <a:r>
                <a:rPr lang="en-US" altLang="zh-CN" cap="all" dirty="0" err="1">
                  <a:latin typeface="+mn-ea"/>
                  <a:cs typeface="Times New Roman" pitchFamily="18" charset="0"/>
                </a:rPr>
                <a:t>dnsuaruteodynnac</a:t>
              </a:r>
              <a:endParaRPr lang="en-US" altLang="zh-CN" cap="all" dirty="0">
                <a:latin typeface="+mn-ea"/>
                <a:cs typeface="Times New Roman" pitchFamily="18" charset="0"/>
              </a:endParaRPr>
            </a:p>
          </p:txBody>
        </p:sp>
      </p:gr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4" name="灯片编号占位符 73"/>
          <p:cNvSpPr>
            <a:spLocks noGrp="1"/>
          </p:cNvSpPr>
          <p:nvPr>
            <p:ph type="sldNum" sz="quarter" idx="10"/>
          </p:nvPr>
        </p:nvSpPr>
        <p:spPr/>
        <p:txBody>
          <a:bodyPr/>
          <a:lstStyle/>
          <a:p>
            <a:pPr>
              <a:defRPr/>
            </a:pPr>
            <a:fld id="{17B7F836-6F9F-42A8-9450-B93EA774C316}" type="slidenum">
              <a:rPr lang="zh-CN" altLang="en-US" smtClean="0"/>
              <a:pPr>
                <a:defRPr/>
              </a:pPr>
              <a:t>58</a:t>
            </a:fld>
            <a:endParaRPr lang="en-US" altLang="zh-CN" dirty="0"/>
          </a:p>
        </p:txBody>
      </p:sp>
      <p:sp>
        <p:nvSpPr>
          <p:cNvPr id="75" name="流程图: 可选过程 74">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76" name="流程图: 可选过程 75">
            <a:hlinkClick r:id="rId3" action="ppaction://hlinksldjump"/>
          </p:cNvPr>
          <p:cNvSpPr/>
          <p:nvPr/>
        </p:nvSpPr>
        <p:spPr>
          <a:xfrm>
            <a:off x="1383770"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t>2. </a:t>
            </a:r>
            <a:r>
              <a:rPr lang="zh-CN" altLang="en-US" sz="1000" dirty="0" smtClean="0"/>
              <a:t>置换技术</a:t>
            </a:r>
            <a:endParaRPr lang="zh-CN" altLang="en-US" sz="1000" dirty="0"/>
          </a:p>
        </p:txBody>
      </p:sp>
      <p:sp>
        <p:nvSpPr>
          <p:cNvPr id="77" name="流程图: 可选过程 76">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3. </a:t>
            </a:r>
            <a:r>
              <a:rPr lang="zh-CN" altLang="en-US" sz="1000" dirty="0" smtClean="0"/>
              <a:t>乘积密码</a:t>
            </a:r>
            <a:endParaRPr lang="zh-CN" altLang="en-US" sz="1000" dirty="0"/>
          </a:p>
        </p:txBody>
      </p:sp>
      <p:sp>
        <p:nvSpPr>
          <p:cNvPr id="78" name="流程图: 可选过程 77">
            <a:hlinkClick r:id="rId5"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118850672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295400"/>
            <a:ext cx="8363272" cy="5029200"/>
          </a:xfrm>
        </p:spPr>
        <p:txBody>
          <a:bodyPr>
            <a:noAutofit/>
          </a:bodyPr>
          <a:lstStyle/>
          <a:p>
            <a:pPr>
              <a:buNone/>
            </a:pPr>
            <a:r>
              <a:rPr lang="en-US" altLang="zh-CN" b="1" dirty="0" smtClean="0">
                <a:solidFill>
                  <a:srgbClr val="FF0000"/>
                </a:solidFill>
                <a:cs typeface="Times New Roman" pitchFamily="18" charset="0"/>
              </a:rPr>
              <a:t>5</a:t>
            </a:r>
            <a:r>
              <a:rPr lang="zh-CN" altLang="en-US" b="1" dirty="0" smtClean="0">
                <a:solidFill>
                  <a:srgbClr val="FF0000"/>
                </a:solidFill>
                <a:cs typeface="Times New Roman" pitchFamily="18" charset="0"/>
              </a:rPr>
              <a:t>、变位字</a:t>
            </a:r>
          </a:p>
          <a:p>
            <a:r>
              <a:rPr lang="zh-CN" altLang="en-US" dirty="0" smtClean="0">
                <a:cs typeface="Times New Roman" pitchFamily="18" charset="0"/>
              </a:rPr>
              <a:t>给出若干字母，猜测原文</a:t>
            </a:r>
            <a:endParaRPr lang="en-US" altLang="zh-CN" dirty="0" smtClean="0">
              <a:cs typeface="Times New Roman" pitchFamily="18" charset="0"/>
            </a:endParaRPr>
          </a:p>
          <a:p>
            <a:pPr lvl="1"/>
            <a:endParaRPr lang="en-US" altLang="zh-CN" dirty="0" smtClean="0">
              <a:cs typeface="Times New Roman" pitchFamily="18" charset="0"/>
            </a:endParaRPr>
          </a:p>
          <a:p>
            <a:r>
              <a:rPr lang="zh-CN" altLang="en-US" dirty="0" smtClean="0">
                <a:cs typeface="Times New Roman" pitchFamily="18" charset="0"/>
              </a:rPr>
              <a:t>例：</a:t>
            </a:r>
            <a:endParaRPr lang="en-US" altLang="zh-CN" dirty="0" smtClean="0">
              <a:cs typeface="Times New Roman" pitchFamily="18" charset="0"/>
            </a:endParaRPr>
          </a:p>
          <a:p>
            <a:pPr lvl="1"/>
            <a:r>
              <a:rPr lang="en-US" altLang="zh-CN" sz="2000" dirty="0" err="1">
                <a:cs typeface="Times New Roman" pitchFamily="18" charset="0"/>
              </a:rPr>
              <a:t>Harry•Potter</a:t>
            </a:r>
            <a:r>
              <a:rPr lang="zh-CN" altLang="en-US" sz="2000" dirty="0">
                <a:cs typeface="Times New Roman" pitchFamily="18" charset="0"/>
              </a:rPr>
              <a:t>中 </a:t>
            </a:r>
            <a:r>
              <a:rPr lang="en-US" altLang="zh-CN" sz="2000" dirty="0">
                <a:latin typeface="+mn-ea"/>
                <a:ea typeface="+mn-ea"/>
                <a:cs typeface="Times New Roman" pitchFamily="18" charset="0"/>
              </a:rPr>
              <a:t>TOM•MARVOLO•RIDDLE </a:t>
            </a:r>
            <a:r>
              <a:rPr lang="zh-CN" altLang="en-US" sz="2000" dirty="0">
                <a:latin typeface="+mn-ea"/>
                <a:ea typeface="+mn-ea"/>
                <a:cs typeface="Times New Roman" pitchFamily="18" charset="0"/>
              </a:rPr>
              <a:t>也是 </a:t>
            </a:r>
            <a:r>
              <a:rPr lang="en-US" altLang="zh-CN" sz="2000" dirty="0">
                <a:latin typeface="+mn-ea"/>
                <a:ea typeface="+mn-ea"/>
                <a:cs typeface="Times New Roman" pitchFamily="18" charset="0"/>
              </a:rPr>
              <a:t>I AM LORD VOLDEMORT</a:t>
            </a:r>
          </a:p>
          <a:p>
            <a:pPr lvl="1"/>
            <a:endParaRPr lang="en-US" altLang="zh-CN" sz="2000" dirty="0" smtClean="0">
              <a:cs typeface="Times New Roman" pitchFamily="18" charset="0"/>
            </a:endParaRPr>
          </a:p>
          <a:p>
            <a:pPr lvl="1"/>
            <a:r>
              <a:rPr lang="zh-CN" altLang="en-US" sz="2000" dirty="0" smtClean="0">
                <a:cs typeface="Times New Roman" pitchFamily="18" charset="0"/>
              </a:rPr>
              <a:t>牛顿写给莱布尼兹：</a:t>
            </a:r>
            <a:r>
              <a:rPr lang="en-US" altLang="zh-CN" sz="2000" dirty="0" smtClean="0">
                <a:cs typeface="Times New Roman" pitchFamily="18" charset="0"/>
              </a:rPr>
              <a:t>a</a:t>
            </a:r>
            <a:r>
              <a:rPr lang="en-US" altLang="zh-CN" sz="2000" baseline="30000" dirty="0" smtClean="0">
                <a:cs typeface="Times New Roman" pitchFamily="18" charset="0"/>
              </a:rPr>
              <a:t>7</a:t>
            </a:r>
            <a:r>
              <a:rPr lang="en-US" altLang="zh-CN" sz="2000" dirty="0" smtClean="0">
                <a:cs typeface="Times New Roman" pitchFamily="18" charset="0"/>
              </a:rPr>
              <a:t>c</a:t>
            </a:r>
            <a:r>
              <a:rPr lang="en-US" altLang="zh-CN" sz="2000" baseline="30000" dirty="0" smtClean="0">
                <a:cs typeface="Times New Roman" pitchFamily="18" charset="0"/>
              </a:rPr>
              <a:t>2</a:t>
            </a:r>
            <a:r>
              <a:rPr lang="en-US" altLang="zh-CN" sz="2000" dirty="0" smtClean="0">
                <a:cs typeface="Times New Roman" pitchFamily="18" charset="0"/>
              </a:rPr>
              <a:t>d</a:t>
            </a:r>
            <a:r>
              <a:rPr lang="en-US" altLang="zh-CN" sz="2000" baseline="30000" dirty="0" smtClean="0">
                <a:cs typeface="Times New Roman" pitchFamily="18" charset="0"/>
              </a:rPr>
              <a:t>2</a:t>
            </a:r>
            <a:r>
              <a:rPr lang="en-US" altLang="zh-CN" sz="2000" dirty="0" smtClean="0">
                <a:cs typeface="Times New Roman" pitchFamily="18" charset="0"/>
              </a:rPr>
              <a:t>e</a:t>
            </a:r>
            <a:r>
              <a:rPr lang="en-US" altLang="zh-CN" sz="2000" baseline="30000" dirty="0" smtClean="0">
                <a:cs typeface="Times New Roman" pitchFamily="18" charset="0"/>
              </a:rPr>
              <a:t>14</a:t>
            </a:r>
            <a:r>
              <a:rPr lang="en-US" altLang="zh-CN" sz="2000" dirty="0" smtClean="0">
                <a:cs typeface="Times New Roman" pitchFamily="18" charset="0"/>
              </a:rPr>
              <a:t>f</a:t>
            </a:r>
            <a:r>
              <a:rPr lang="en-US" altLang="zh-CN" sz="2000" baseline="30000" dirty="0" smtClean="0">
                <a:cs typeface="Times New Roman" pitchFamily="18" charset="0"/>
              </a:rPr>
              <a:t>2</a:t>
            </a:r>
            <a:r>
              <a:rPr lang="en-US" altLang="zh-CN" sz="2000" dirty="0" smtClean="0">
                <a:cs typeface="Times New Roman" pitchFamily="18" charset="0"/>
              </a:rPr>
              <a:t>i</a:t>
            </a:r>
            <a:r>
              <a:rPr lang="en-US" altLang="zh-CN" sz="2000" baseline="30000" dirty="0" smtClean="0">
                <a:cs typeface="Times New Roman" pitchFamily="18" charset="0"/>
              </a:rPr>
              <a:t>7</a:t>
            </a:r>
            <a:r>
              <a:rPr lang="en-US" altLang="zh-CN" sz="2000" dirty="0" smtClean="0">
                <a:cs typeface="Times New Roman" pitchFamily="18" charset="0"/>
              </a:rPr>
              <a:t>l</a:t>
            </a:r>
            <a:r>
              <a:rPr lang="en-US" altLang="zh-CN" sz="2000" baseline="30000" dirty="0" smtClean="0">
                <a:cs typeface="Times New Roman" pitchFamily="18" charset="0"/>
              </a:rPr>
              <a:t>3</a:t>
            </a:r>
            <a:r>
              <a:rPr lang="en-US" altLang="zh-CN" sz="2000" dirty="0" smtClean="0">
                <a:cs typeface="Times New Roman" pitchFamily="18" charset="0"/>
              </a:rPr>
              <a:t>m</a:t>
            </a:r>
            <a:r>
              <a:rPr lang="en-US" altLang="zh-CN" sz="2000" baseline="30000" dirty="0" smtClean="0">
                <a:cs typeface="Times New Roman" pitchFamily="18" charset="0"/>
              </a:rPr>
              <a:t>1</a:t>
            </a:r>
            <a:r>
              <a:rPr lang="en-US" altLang="zh-CN" sz="2000" dirty="0" smtClean="0">
                <a:cs typeface="Times New Roman" pitchFamily="18" charset="0"/>
              </a:rPr>
              <a:t>n</a:t>
            </a:r>
            <a:r>
              <a:rPr lang="en-US" altLang="zh-CN" sz="2000" baseline="30000" dirty="0" smtClean="0">
                <a:cs typeface="Times New Roman" pitchFamily="18" charset="0"/>
              </a:rPr>
              <a:t>8</a:t>
            </a:r>
            <a:r>
              <a:rPr lang="en-US" altLang="zh-CN" sz="2000" dirty="0" smtClean="0">
                <a:cs typeface="Times New Roman" pitchFamily="18" charset="0"/>
              </a:rPr>
              <a:t>o</a:t>
            </a:r>
            <a:r>
              <a:rPr lang="en-US" altLang="zh-CN" sz="2000" baseline="30000" dirty="0" smtClean="0">
                <a:cs typeface="Times New Roman" pitchFamily="18" charset="0"/>
              </a:rPr>
              <a:t>4</a:t>
            </a:r>
            <a:r>
              <a:rPr lang="en-US" altLang="zh-CN" sz="2000" dirty="0" smtClean="0">
                <a:cs typeface="Times New Roman" pitchFamily="18" charset="0"/>
              </a:rPr>
              <a:t>q</a:t>
            </a:r>
            <a:r>
              <a:rPr lang="en-US" altLang="zh-CN" sz="2000" baseline="30000" dirty="0" smtClean="0">
                <a:cs typeface="Times New Roman" pitchFamily="18" charset="0"/>
              </a:rPr>
              <a:t>3</a:t>
            </a:r>
            <a:r>
              <a:rPr lang="en-US" altLang="zh-CN" sz="2000" dirty="0" smtClean="0">
                <a:cs typeface="Times New Roman" pitchFamily="18" charset="0"/>
              </a:rPr>
              <a:t>r</a:t>
            </a:r>
            <a:r>
              <a:rPr lang="en-US" altLang="zh-CN" sz="2000" baseline="30000" dirty="0" smtClean="0">
                <a:cs typeface="Times New Roman" pitchFamily="18" charset="0"/>
              </a:rPr>
              <a:t>2</a:t>
            </a:r>
            <a:r>
              <a:rPr lang="en-US" altLang="zh-CN" sz="2000" dirty="0" smtClean="0">
                <a:cs typeface="Times New Roman" pitchFamily="18" charset="0"/>
              </a:rPr>
              <a:t>s</a:t>
            </a:r>
            <a:r>
              <a:rPr lang="en-US" altLang="zh-CN" sz="2000" baseline="30000" dirty="0" smtClean="0">
                <a:cs typeface="Times New Roman" pitchFamily="18" charset="0"/>
              </a:rPr>
              <a:t>4</a:t>
            </a:r>
            <a:r>
              <a:rPr lang="en-US" altLang="zh-CN" sz="2000" dirty="0" smtClean="0">
                <a:cs typeface="Times New Roman" pitchFamily="18" charset="0"/>
              </a:rPr>
              <a:t>t</a:t>
            </a:r>
            <a:r>
              <a:rPr lang="en-US" altLang="zh-CN" sz="2000" baseline="30000" dirty="0" smtClean="0">
                <a:cs typeface="Times New Roman" pitchFamily="18" charset="0"/>
              </a:rPr>
              <a:t>8</a:t>
            </a:r>
            <a:r>
              <a:rPr lang="en-US" altLang="zh-CN" sz="2000" dirty="0" smtClean="0">
                <a:cs typeface="Times New Roman" pitchFamily="18" charset="0"/>
              </a:rPr>
              <a:t>v</a:t>
            </a:r>
            <a:r>
              <a:rPr lang="en-US" altLang="zh-CN" sz="2000" baseline="30000" dirty="0" smtClean="0">
                <a:cs typeface="Times New Roman" pitchFamily="18" charset="0"/>
              </a:rPr>
              <a:t>12</a:t>
            </a:r>
            <a:r>
              <a:rPr lang="en-US" altLang="zh-CN" sz="2000" dirty="0" smtClean="0">
                <a:cs typeface="Times New Roman" pitchFamily="18" charset="0"/>
              </a:rPr>
              <a:t>x</a:t>
            </a:r>
            <a:r>
              <a:rPr lang="en-US" altLang="zh-CN" sz="2000" baseline="30000" dirty="0" smtClean="0">
                <a:cs typeface="Times New Roman" pitchFamily="18" charset="0"/>
              </a:rPr>
              <a:t>1</a:t>
            </a:r>
            <a:r>
              <a:rPr lang="zh-CN" altLang="en-US" sz="2000" dirty="0" smtClean="0">
                <a:cs typeface="Times New Roman" pitchFamily="18" charset="0"/>
              </a:rPr>
              <a:t>，</a:t>
            </a:r>
            <a:endParaRPr lang="en-US" altLang="zh-CN" sz="2000" dirty="0" smtClean="0">
              <a:cs typeface="Times New Roman" pitchFamily="18" charset="0"/>
            </a:endParaRPr>
          </a:p>
          <a:p>
            <a:pPr lvl="1">
              <a:buNone/>
            </a:pPr>
            <a:r>
              <a:rPr lang="en-US" altLang="zh-CN" sz="2000" dirty="0" smtClean="0">
                <a:cs typeface="Times New Roman" pitchFamily="18" charset="0"/>
              </a:rPr>
              <a:t>	</a:t>
            </a:r>
            <a:r>
              <a:rPr lang="zh-CN" altLang="en-US" sz="2000" dirty="0" smtClean="0">
                <a:cs typeface="Times New Roman" pitchFamily="18" charset="0"/>
              </a:rPr>
              <a:t>意思是</a:t>
            </a:r>
            <a:r>
              <a:rPr lang="en-US" altLang="zh-CN" sz="2000" dirty="0" smtClean="0">
                <a:cs typeface="Times New Roman" pitchFamily="18" charset="0"/>
              </a:rPr>
              <a:t>data </a:t>
            </a:r>
            <a:r>
              <a:rPr lang="en-US" altLang="zh-CN" sz="2000" dirty="0" err="1" smtClean="0">
                <a:cs typeface="Times New Roman" pitchFamily="18" charset="0"/>
              </a:rPr>
              <a:t>aequatione</a:t>
            </a:r>
            <a:r>
              <a:rPr lang="en-US" altLang="zh-CN" sz="2000" dirty="0" smtClean="0">
                <a:cs typeface="Times New Roman" pitchFamily="18" charset="0"/>
              </a:rPr>
              <a:t> </a:t>
            </a:r>
            <a:r>
              <a:rPr lang="en-US" altLang="zh-CN" sz="2000" dirty="0" err="1" smtClean="0">
                <a:cs typeface="Times New Roman" pitchFamily="18" charset="0"/>
              </a:rPr>
              <a:t>quodcumque</a:t>
            </a:r>
            <a:r>
              <a:rPr lang="en-US" altLang="zh-CN" sz="2000" dirty="0" smtClean="0">
                <a:cs typeface="Times New Roman" pitchFamily="18" charset="0"/>
              </a:rPr>
              <a:t> </a:t>
            </a:r>
            <a:r>
              <a:rPr lang="en-US" altLang="zh-CN" sz="2000" dirty="0" err="1" smtClean="0">
                <a:cs typeface="Times New Roman" pitchFamily="18" charset="0"/>
              </a:rPr>
              <a:t>fluentes</a:t>
            </a:r>
            <a:r>
              <a:rPr lang="en-US" altLang="zh-CN" sz="2000" dirty="0" smtClean="0">
                <a:cs typeface="Times New Roman" pitchFamily="18" charset="0"/>
              </a:rPr>
              <a:t> </a:t>
            </a:r>
            <a:r>
              <a:rPr lang="en-US" altLang="zh-CN" sz="2000" dirty="0" err="1" smtClean="0">
                <a:cs typeface="Times New Roman" pitchFamily="18" charset="0"/>
              </a:rPr>
              <a:t>quantitates</a:t>
            </a:r>
            <a:r>
              <a:rPr lang="en-US" altLang="zh-CN" sz="2000" dirty="0" smtClean="0">
                <a:cs typeface="Times New Roman" pitchFamily="18" charset="0"/>
              </a:rPr>
              <a:t> </a:t>
            </a:r>
            <a:r>
              <a:rPr lang="en-US" altLang="zh-CN" sz="2000" dirty="0" err="1" smtClean="0">
                <a:cs typeface="Times New Roman" pitchFamily="18" charset="0"/>
              </a:rPr>
              <a:t>involvente</a:t>
            </a:r>
            <a:r>
              <a:rPr lang="en-US" altLang="zh-CN" sz="2000" dirty="0" smtClean="0">
                <a:cs typeface="Times New Roman" pitchFamily="18" charset="0"/>
              </a:rPr>
              <a:t>, </a:t>
            </a:r>
            <a:r>
              <a:rPr lang="en-US" altLang="zh-CN" sz="2000" dirty="0" err="1" smtClean="0">
                <a:cs typeface="Times New Roman" pitchFamily="18" charset="0"/>
              </a:rPr>
              <a:t>fluxionesinvenire</a:t>
            </a:r>
            <a:r>
              <a:rPr lang="en-US" altLang="zh-CN" sz="2000" dirty="0" smtClean="0">
                <a:cs typeface="Times New Roman" pitchFamily="18" charset="0"/>
              </a:rPr>
              <a:t> et vice versa (from a given equation with an arbitrary number of </a:t>
            </a:r>
            <a:r>
              <a:rPr lang="en-US" altLang="zh-CN" sz="2000" dirty="0" err="1" smtClean="0">
                <a:cs typeface="Times New Roman" pitchFamily="18" charset="0"/>
              </a:rPr>
              <a:t>fluentes</a:t>
            </a:r>
            <a:r>
              <a:rPr lang="en-US" altLang="zh-CN" sz="2000" dirty="0" smtClean="0">
                <a:cs typeface="Times New Roman" pitchFamily="18" charset="0"/>
              </a:rPr>
              <a:t> to find the </a:t>
            </a:r>
            <a:r>
              <a:rPr lang="en-US" altLang="zh-CN" sz="2000" dirty="0" err="1" smtClean="0">
                <a:cs typeface="Times New Roman" pitchFamily="18" charset="0"/>
              </a:rPr>
              <a:t>fluxiones</a:t>
            </a:r>
            <a:r>
              <a:rPr lang="en-US" altLang="zh-CN" sz="2000" dirty="0" smtClean="0">
                <a:cs typeface="Times New Roman" pitchFamily="18" charset="0"/>
              </a:rPr>
              <a:t> and vice versa)</a:t>
            </a:r>
          </a:p>
          <a:p>
            <a:pPr lvl="1"/>
            <a:endParaRPr lang="en-US" altLang="zh-CN" sz="1000" dirty="0" smtClean="0">
              <a:cs typeface="Times New Roman" pitchFamily="18" charset="0"/>
            </a:endParaRPr>
          </a:p>
          <a:p>
            <a:endParaRPr lang="zh-CN" altLang="en-US"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59</a:t>
            </a:fld>
            <a:endParaRPr lang="en-US" altLang="zh-CN" dirty="0"/>
          </a:p>
        </p:txBody>
      </p:sp>
      <p:sp>
        <p:nvSpPr>
          <p:cNvPr id="7" name="流程图: 可选过程 6">
            <a:hlinkClick r:id="rId3"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8" name="流程图: 可选过程 7">
            <a:hlinkClick r:id="rId4" action="ppaction://hlinksldjump"/>
          </p:cNvPr>
          <p:cNvSpPr/>
          <p:nvPr/>
        </p:nvSpPr>
        <p:spPr>
          <a:xfrm>
            <a:off x="1383770"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t>2. </a:t>
            </a:r>
            <a:r>
              <a:rPr lang="zh-CN" altLang="en-US" sz="1000" dirty="0" smtClean="0"/>
              <a:t>置换技术</a:t>
            </a:r>
            <a:endParaRPr lang="zh-CN" altLang="en-US" sz="1000" dirty="0"/>
          </a:p>
        </p:txBody>
      </p:sp>
      <p:sp>
        <p:nvSpPr>
          <p:cNvPr id="9" name="流程图: 可选过程 8">
            <a:hlinkClick r:id="rId5"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3. </a:t>
            </a:r>
            <a:r>
              <a:rPr lang="zh-CN" altLang="en-US" sz="1000" dirty="0" smtClean="0"/>
              <a:t>乘积密码</a:t>
            </a:r>
            <a:endParaRPr lang="zh-CN" altLang="en-US" sz="1000" dirty="0"/>
          </a:p>
        </p:txBody>
      </p:sp>
      <p:sp>
        <p:nvSpPr>
          <p:cNvPr id="10" name="流程图: 可选过程 9">
            <a:hlinkClick r:id="rId6"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38179186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一、算术密码</a:t>
            </a:r>
            <a:endParaRPr lang="zh-CN" altLang="en-US" dirty="0"/>
          </a:p>
        </p:txBody>
      </p:sp>
      <p:sp>
        <p:nvSpPr>
          <p:cNvPr id="6" name="内容占位符 5"/>
          <p:cNvSpPr>
            <a:spLocks noGrp="1"/>
          </p:cNvSpPr>
          <p:nvPr>
            <p:ph idx="1"/>
          </p:nvPr>
        </p:nvSpPr>
        <p:spPr/>
        <p:txBody>
          <a:bodyPr>
            <a:noAutofit/>
          </a:bodyPr>
          <a:lstStyle/>
          <a:p>
            <a:pPr>
              <a:lnSpc>
                <a:spcPct val="110000"/>
              </a:lnSpc>
              <a:buNone/>
            </a:pPr>
            <a:r>
              <a:rPr lang="en-US" altLang="zh-CN" sz="2400" b="1" dirty="0" smtClean="0">
                <a:solidFill>
                  <a:srgbClr val="FF0000"/>
                </a:solidFill>
              </a:rPr>
              <a:t>1. </a:t>
            </a:r>
            <a:r>
              <a:rPr lang="zh-CN" altLang="en-US" sz="2400" b="1" dirty="0" smtClean="0">
                <a:solidFill>
                  <a:srgbClr val="FF0000"/>
                </a:solidFill>
              </a:rPr>
              <a:t>移位密码（</a:t>
            </a:r>
            <a:r>
              <a:rPr lang="en-US" altLang="zh-CN" sz="2400" b="1" dirty="0" smtClean="0">
                <a:solidFill>
                  <a:srgbClr val="FF0000"/>
                </a:solidFill>
              </a:rPr>
              <a:t>Shift Cipher</a:t>
            </a:r>
            <a:r>
              <a:rPr lang="zh-CN" altLang="en-US" sz="2400" b="1" dirty="0" smtClean="0">
                <a:solidFill>
                  <a:srgbClr val="FF0000"/>
                </a:solidFill>
              </a:rPr>
              <a:t>）：凯撒密码 </a:t>
            </a:r>
            <a:r>
              <a:rPr lang="en-US" altLang="zh-CN" sz="2400" b="1" dirty="0" smtClean="0">
                <a:solidFill>
                  <a:srgbClr val="FF0000"/>
                </a:solidFill>
              </a:rPr>
              <a:t>Caesar</a:t>
            </a:r>
            <a:r>
              <a:rPr lang="zh-CN" altLang="en-US" sz="2400" b="1" dirty="0" smtClean="0">
                <a:solidFill>
                  <a:srgbClr val="FF0000"/>
                </a:solidFill>
              </a:rPr>
              <a:t> </a:t>
            </a:r>
            <a:r>
              <a:rPr lang="en-US" altLang="zh-CN" sz="2400" b="1" dirty="0" smtClean="0">
                <a:solidFill>
                  <a:srgbClr val="FF0000"/>
                </a:solidFill>
              </a:rPr>
              <a:t>Cipher</a:t>
            </a:r>
          </a:p>
          <a:p>
            <a:pPr lvl="1">
              <a:lnSpc>
                <a:spcPct val="110000"/>
              </a:lnSpc>
            </a:pPr>
            <a:r>
              <a:rPr lang="en-US" altLang="zh-CN" sz="2000" dirty="0" smtClean="0"/>
              <a:t>Julius Caesar</a:t>
            </a:r>
            <a:r>
              <a:rPr lang="zh-CN" altLang="en-US" sz="2000" dirty="0" smtClean="0"/>
              <a:t>，最早的代换密码</a:t>
            </a:r>
            <a:endParaRPr lang="en-US" altLang="zh-CN" sz="2000" dirty="0" smtClean="0"/>
          </a:p>
          <a:p>
            <a:pPr>
              <a:lnSpc>
                <a:spcPct val="110000"/>
              </a:lnSpc>
            </a:pPr>
            <a:r>
              <a:rPr lang="zh-CN" altLang="en-US" sz="2400" dirty="0" smtClean="0">
                <a:latin typeface="仿宋_GB2312" pitchFamily="49" charset="-122"/>
              </a:rPr>
              <a:t>算法：</a:t>
            </a:r>
            <a:endParaRPr lang="en-US" altLang="zh-CN" sz="2400" dirty="0" smtClean="0">
              <a:latin typeface="仿宋_GB2312" pitchFamily="49" charset="-122"/>
            </a:endParaRPr>
          </a:p>
          <a:p>
            <a:pPr lvl="1">
              <a:lnSpc>
                <a:spcPct val="110000"/>
              </a:lnSpc>
            </a:pPr>
            <a:r>
              <a:rPr lang="zh-CN" altLang="en-US" sz="2000" dirty="0" smtClean="0"/>
              <a:t>将每个字母用字母表中它之后的第</a:t>
            </a:r>
            <a:r>
              <a:rPr lang="en-US" altLang="zh-CN" sz="2000" i="1" dirty="0" smtClean="0">
                <a:latin typeface="+mn-ea"/>
                <a:ea typeface="+mn-ea"/>
              </a:rPr>
              <a:t>k</a:t>
            </a:r>
            <a:r>
              <a:rPr lang="zh-CN" altLang="en-US" sz="2000" dirty="0" smtClean="0"/>
              <a:t>个字母替代</a:t>
            </a:r>
            <a:endParaRPr lang="en-US" altLang="zh-CN" sz="2000" dirty="0" smtClean="0"/>
          </a:p>
          <a:p>
            <a:pPr lvl="1">
              <a:lnSpc>
                <a:spcPct val="110000"/>
              </a:lnSpc>
            </a:pPr>
            <a:r>
              <a:rPr lang="en-AU" altLang="zh-CN" sz="2000" dirty="0" smtClean="0">
                <a:latin typeface="+mn-ea"/>
              </a:rPr>
              <a:t>C = E(</a:t>
            </a:r>
            <a:r>
              <a:rPr lang="en-US" altLang="zh-CN" sz="2000" dirty="0" smtClean="0">
                <a:latin typeface="+mn-ea"/>
              </a:rPr>
              <a:t>p</a:t>
            </a:r>
            <a:r>
              <a:rPr lang="en-AU" altLang="zh-CN" sz="2000" dirty="0" smtClean="0">
                <a:latin typeface="+mn-ea"/>
              </a:rPr>
              <a:t>) = (</a:t>
            </a:r>
            <a:r>
              <a:rPr lang="en-US" altLang="zh-CN" sz="2000" dirty="0" smtClean="0">
                <a:latin typeface="+mn-ea"/>
              </a:rPr>
              <a:t>p</a:t>
            </a:r>
            <a:r>
              <a:rPr lang="en-AU" altLang="zh-CN" sz="2000" dirty="0" smtClean="0">
                <a:latin typeface="+mn-ea"/>
              </a:rPr>
              <a:t>+k) mod 26</a:t>
            </a:r>
            <a:r>
              <a:rPr lang="zh-CN" altLang="en-US" sz="2000" dirty="0" smtClean="0">
                <a:latin typeface="+mn-ea"/>
              </a:rPr>
              <a:t>，</a:t>
            </a:r>
            <a:r>
              <a:rPr lang="en-US" altLang="zh-CN" sz="2000" dirty="0" smtClean="0">
                <a:latin typeface="+mn-ea"/>
              </a:rPr>
              <a:t>	</a:t>
            </a:r>
            <a:r>
              <a:rPr lang="en-AU" altLang="zh-CN" sz="2000" dirty="0" smtClean="0">
                <a:latin typeface="+mn-ea"/>
              </a:rPr>
              <a:t>p = D(C) = (C-k) mod 26</a:t>
            </a:r>
            <a:endParaRPr lang="en-US" altLang="zh-CN" sz="2000" dirty="0" smtClean="0"/>
          </a:p>
          <a:p>
            <a:pPr lvl="1">
              <a:lnSpc>
                <a:spcPct val="110000"/>
              </a:lnSpc>
            </a:pPr>
            <a:r>
              <a:rPr lang="zh-CN" altLang="en-US" sz="2000" dirty="0" smtClean="0"/>
              <a:t>一些文献中认为</a:t>
            </a:r>
            <a:r>
              <a:rPr lang="en-US" altLang="zh-CN" sz="2000" dirty="0" smtClean="0"/>
              <a:t>Caesar</a:t>
            </a:r>
            <a:r>
              <a:rPr lang="zh-CN" altLang="en-US" sz="2000" dirty="0" smtClean="0"/>
              <a:t>固定使用</a:t>
            </a:r>
            <a:r>
              <a:rPr lang="en-US" altLang="zh-CN" sz="2000" dirty="0" smtClean="0"/>
              <a:t>k=3</a:t>
            </a:r>
          </a:p>
          <a:p>
            <a:pPr>
              <a:lnSpc>
                <a:spcPct val="110000"/>
              </a:lnSpc>
            </a:pPr>
            <a:r>
              <a:rPr lang="zh-CN" altLang="en-US" sz="2400" dirty="0" smtClean="0"/>
              <a:t>例：</a:t>
            </a:r>
            <a:r>
              <a:rPr lang="en-US" altLang="zh-CN" sz="2400" dirty="0" smtClean="0">
                <a:latin typeface="+mn-ea"/>
              </a:rPr>
              <a:t>k=3</a:t>
            </a:r>
          </a:p>
          <a:p>
            <a:pPr lvl="1">
              <a:buFont typeface="Arial" charset="0"/>
              <a:buChar char="–"/>
              <a:defRPr/>
            </a:pPr>
            <a:r>
              <a:rPr lang="zh-CN" altLang="en-US" sz="2000" dirty="0" smtClean="0">
                <a:latin typeface="+mn-ea"/>
              </a:rPr>
              <a:t>密钥：</a:t>
            </a:r>
            <a:endParaRPr lang="en-US" altLang="zh-CN" sz="2000" dirty="0" smtClean="0">
              <a:latin typeface="+mn-ea"/>
            </a:endParaRPr>
          </a:p>
          <a:p>
            <a:pPr lvl="2">
              <a:buFont typeface="Arial" charset="0"/>
              <a:buChar char="•"/>
              <a:defRPr/>
            </a:pPr>
            <a:r>
              <a:rPr lang="en-US" altLang="zh-CN" sz="1800" dirty="0" smtClean="0">
                <a:latin typeface="+mn-ea"/>
              </a:rPr>
              <a:t>a b c d e f g h </a:t>
            </a:r>
            <a:r>
              <a:rPr lang="en-US" altLang="zh-CN" sz="1800" dirty="0" err="1" smtClean="0">
                <a:latin typeface="+mn-ea"/>
              </a:rPr>
              <a:t>i</a:t>
            </a:r>
            <a:r>
              <a:rPr lang="en-US" altLang="zh-CN" sz="1800" dirty="0" smtClean="0">
                <a:latin typeface="+mn-ea"/>
              </a:rPr>
              <a:t> j k l m n o p q r s t u v w x y z</a:t>
            </a:r>
          </a:p>
          <a:p>
            <a:pPr lvl="2">
              <a:buFont typeface="Arial" charset="0"/>
              <a:buChar char="•"/>
              <a:defRPr/>
            </a:pPr>
            <a:r>
              <a:rPr lang="en-US" altLang="zh-CN" sz="1800" dirty="0" smtClean="0">
                <a:latin typeface="+mn-ea"/>
              </a:rPr>
              <a:t>D E F G H I J K L M N O P Q R S T U V W X Y Z A B C</a:t>
            </a:r>
          </a:p>
          <a:p>
            <a:pPr lvl="1">
              <a:buFont typeface="Arial" charset="0"/>
              <a:buChar char="–"/>
              <a:defRPr/>
            </a:pPr>
            <a:r>
              <a:rPr lang="zh-CN" altLang="en-US" sz="2000" dirty="0" smtClean="0"/>
              <a:t>明文：</a:t>
            </a:r>
            <a:r>
              <a:rPr lang="en-AU" altLang="zh-CN" sz="2000" dirty="0" smtClean="0">
                <a:latin typeface="+mn-ea"/>
                <a:cs typeface="Times New Roman" pitchFamily="18" charset="0"/>
              </a:rPr>
              <a:t>meet me after the toga party</a:t>
            </a:r>
          </a:p>
          <a:p>
            <a:pPr lvl="1">
              <a:buFont typeface="Arial" charset="0"/>
              <a:buChar char="–"/>
              <a:defRPr/>
            </a:pPr>
            <a:r>
              <a:rPr lang="zh-CN" altLang="en-US" sz="2000" dirty="0" smtClean="0">
                <a:latin typeface="仿宋_GB2312" pitchFamily="49" charset="-122"/>
              </a:rPr>
              <a:t>密文：</a:t>
            </a:r>
            <a:r>
              <a:rPr lang="en-AU" altLang="zh-CN" sz="2000" dirty="0" smtClean="0">
                <a:latin typeface="+mn-ea"/>
              </a:rPr>
              <a:t>PHHW PH DIWHU WKH WRJD SDUWB</a:t>
            </a:r>
            <a:endParaRPr lang="en-US" sz="2000" dirty="0" smtClean="0"/>
          </a:p>
        </p:txBody>
      </p:sp>
      <p:sp>
        <p:nvSpPr>
          <p:cNvPr id="3" name="页脚占位符 2"/>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4" name="灯片编号占位符 3"/>
          <p:cNvSpPr>
            <a:spLocks noGrp="1"/>
          </p:cNvSpPr>
          <p:nvPr>
            <p:ph type="sldNum" sz="quarter" idx="10"/>
          </p:nvPr>
        </p:nvSpPr>
        <p:spPr/>
        <p:txBody>
          <a:bodyPr/>
          <a:lstStyle/>
          <a:p>
            <a:pPr>
              <a:defRPr/>
            </a:pPr>
            <a:fld id="{17B7F836-6F9F-42A8-9450-B93EA774C316}" type="slidenum">
              <a:rPr lang="zh-CN" altLang="en-US" smtClean="0"/>
              <a:pPr>
                <a:defRPr/>
              </a:pPr>
              <a:t>6</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2. </a:t>
            </a:r>
            <a:r>
              <a:rPr lang="zh-CN" altLang="en-US" sz="1000" dirty="0" smtClean="0"/>
              <a:t>置换技术</a:t>
            </a:r>
            <a:endParaRPr lang="zh-CN" altLang="en-US" sz="1000" dirty="0"/>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3. </a:t>
            </a:r>
            <a:r>
              <a:rPr lang="zh-CN" altLang="en-US" sz="1000" dirty="0" smtClean="0"/>
              <a:t>乘积密码</a:t>
            </a:r>
            <a:endParaRPr lang="zh-CN" altLang="en-US" sz="1000" dirty="0"/>
          </a:p>
        </p:txBody>
      </p:sp>
      <p:sp>
        <p:nvSpPr>
          <p:cNvPr id="10" name="流程图: 可选过程 9">
            <a:hlinkClick r:id="rId5"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97752777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cs typeface="Times New Roman" pitchFamily="18" charset="0"/>
              </a:rPr>
              <a:t>问题：能否从</a:t>
            </a:r>
            <a:r>
              <a:rPr lang="zh-CN" altLang="en-US" dirty="0">
                <a:cs typeface="Times New Roman" pitchFamily="18" charset="0"/>
              </a:rPr>
              <a:t>明文字母统计特性恢复</a:t>
            </a:r>
            <a:r>
              <a:rPr lang="zh-CN" altLang="en-US" dirty="0" smtClean="0">
                <a:cs typeface="Times New Roman" pitchFamily="18" charset="0"/>
              </a:rPr>
              <a:t>明文</a:t>
            </a:r>
            <a:r>
              <a:rPr lang="zh-CN" altLang="en-US" dirty="0">
                <a:cs typeface="Times New Roman" pitchFamily="18" charset="0"/>
              </a:rPr>
              <a:t>？</a:t>
            </a:r>
            <a:endParaRPr lang="en-US" altLang="zh-CN" dirty="0">
              <a:cs typeface="Times New Roman" pitchFamily="18" charset="0"/>
            </a:endParaRPr>
          </a:p>
          <a:p>
            <a:pPr lvl="1"/>
            <a:endParaRPr lang="en-US" altLang="zh-CN" dirty="0" smtClean="0"/>
          </a:p>
          <a:p>
            <a:pPr lvl="1"/>
            <a:r>
              <a:rPr lang="zh-CN" altLang="en-US" dirty="0" smtClean="0"/>
              <a:t>若</a:t>
            </a:r>
            <a:r>
              <a:rPr lang="zh-CN" altLang="en-US" dirty="0"/>
              <a:t>能系统地解决变位字，就能破译所有的置换</a:t>
            </a:r>
            <a:r>
              <a:rPr lang="zh-CN" altLang="en-US" dirty="0" smtClean="0"/>
              <a:t>密码</a:t>
            </a:r>
            <a:endParaRPr lang="en-US" altLang="zh-CN" dirty="0"/>
          </a:p>
          <a:p>
            <a:pPr lvl="1"/>
            <a:endParaRPr lang="en-US" altLang="zh-CN" dirty="0" smtClean="0"/>
          </a:p>
          <a:p>
            <a:pPr lvl="1"/>
            <a:r>
              <a:rPr lang="zh-CN" altLang="en-US" dirty="0" smtClean="0"/>
              <a:t>任意一堆</a:t>
            </a:r>
            <a:r>
              <a:rPr lang="zh-CN" altLang="en-US" dirty="0"/>
              <a:t>的字母，是否只能组成唯一有意义的消息</a:t>
            </a:r>
            <a:r>
              <a:rPr lang="zh-CN" altLang="en-US" dirty="0" smtClean="0"/>
              <a:t>？答案显然不是。</a:t>
            </a:r>
            <a:endParaRPr lang="en-US" altLang="zh-CN" dirty="0"/>
          </a:p>
          <a:p>
            <a:pPr lvl="1"/>
            <a:endParaRPr lang="en-US" altLang="zh-CN" dirty="0" smtClean="0"/>
          </a:p>
          <a:p>
            <a:pPr lvl="1"/>
            <a:r>
              <a:rPr lang="zh-CN" altLang="en-US" dirty="0" smtClean="0"/>
              <a:t>目前</a:t>
            </a:r>
            <a:r>
              <a:rPr lang="zh-CN" altLang="en-US" dirty="0">
                <a:solidFill>
                  <a:srgbClr val="FF0000"/>
                </a:solidFill>
              </a:rPr>
              <a:t>没有</a:t>
            </a:r>
            <a:r>
              <a:rPr lang="zh-CN" altLang="en-US" dirty="0"/>
              <a:t>能够说明变位</a:t>
            </a:r>
            <a:r>
              <a:rPr lang="zh-CN" altLang="en-US" dirty="0" smtClean="0"/>
              <a:t>字唯一</a:t>
            </a:r>
            <a:r>
              <a:rPr lang="zh-CN" altLang="en-US" dirty="0"/>
              <a:t>解密的一个长度或</a:t>
            </a:r>
            <a:r>
              <a:rPr lang="zh-CN" altLang="en-US" dirty="0" smtClean="0"/>
              <a:t>原则</a:t>
            </a:r>
            <a:endParaRPr lang="zh-CN" altLang="en-US" dirty="0"/>
          </a:p>
        </p:txBody>
      </p:sp>
      <p:sp>
        <p:nvSpPr>
          <p:cNvPr id="6" name="页脚占位符 5"/>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60</a:t>
            </a:fld>
            <a:endParaRPr lang="en-US" altLang="zh-CN" dirty="0"/>
          </a:p>
        </p:txBody>
      </p:sp>
      <p:sp>
        <p:nvSpPr>
          <p:cNvPr id="8" name="流程图: 可选过程 7">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9" name="流程图: 可选过程 8">
            <a:hlinkClick r:id="rId3" action="ppaction://hlinksldjump"/>
          </p:cNvPr>
          <p:cNvSpPr/>
          <p:nvPr/>
        </p:nvSpPr>
        <p:spPr>
          <a:xfrm>
            <a:off x="1383770"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t>2. </a:t>
            </a:r>
            <a:r>
              <a:rPr lang="zh-CN" altLang="en-US" sz="1000" dirty="0" smtClean="0"/>
              <a:t>置换技术</a:t>
            </a:r>
            <a:endParaRPr lang="zh-CN" altLang="en-US" sz="1000" dirty="0"/>
          </a:p>
        </p:txBody>
      </p:sp>
      <p:sp>
        <p:nvSpPr>
          <p:cNvPr id="10" name="流程图: 可选过程 9">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3. </a:t>
            </a:r>
            <a:r>
              <a:rPr lang="zh-CN" altLang="en-US" sz="1000" dirty="0" smtClean="0"/>
              <a:t>乘积密码</a:t>
            </a:r>
            <a:endParaRPr lang="zh-CN" altLang="en-US" sz="1000" dirty="0"/>
          </a:p>
        </p:txBody>
      </p:sp>
      <p:sp>
        <p:nvSpPr>
          <p:cNvPr id="11" name="流程图: 可选过程 10">
            <a:hlinkClick r:id="rId5"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218703498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a:buNone/>
            </a:pPr>
            <a:r>
              <a:rPr lang="en-US" altLang="zh-CN" dirty="0" smtClean="0">
                <a:solidFill>
                  <a:srgbClr val="FF0000"/>
                </a:solidFill>
              </a:rPr>
              <a:t>6</a:t>
            </a:r>
            <a:r>
              <a:rPr lang="zh-CN" altLang="en-US" dirty="0" smtClean="0">
                <a:solidFill>
                  <a:srgbClr val="FF0000"/>
                </a:solidFill>
              </a:rPr>
              <a:t>、多重置换</a:t>
            </a:r>
            <a:endParaRPr lang="en-US" altLang="zh-CN" dirty="0" smtClean="0">
              <a:solidFill>
                <a:srgbClr val="FF0000"/>
              </a:solidFill>
            </a:endParaRPr>
          </a:p>
          <a:p>
            <a:r>
              <a:rPr lang="zh-CN" altLang="en-US" dirty="0" smtClean="0"/>
              <a:t>单重置换不够安全</a:t>
            </a:r>
            <a:endParaRPr lang="en-US" altLang="zh-CN" dirty="0" smtClean="0"/>
          </a:p>
          <a:p>
            <a:pPr lvl="1"/>
            <a:r>
              <a:rPr lang="zh-CN" altLang="en-US" dirty="0" smtClean="0"/>
              <a:t>规则简单，易泄露特征信息，易被重构</a:t>
            </a:r>
            <a:endParaRPr lang="en-US" altLang="zh-CN" dirty="0" smtClean="0"/>
          </a:p>
          <a:p>
            <a:pPr lvl="1"/>
            <a:r>
              <a:rPr lang="zh-CN" altLang="en-US" dirty="0" smtClean="0"/>
              <a:t>战争中的应用都有被破译的记录</a:t>
            </a:r>
            <a:endParaRPr lang="en-US" altLang="zh-CN" dirty="0" smtClean="0"/>
          </a:p>
          <a:p>
            <a:endParaRPr lang="en-US" altLang="zh-CN" dirty="0" smtClean="0"/>
          </a:p>
          <a:p>
            <a:r>
              <a:rPr lang="zh-CN" altLang="en-US" dirty="0" smtClean="0"/>
              <a:t>多种</a:t>
            </a:r>
            <a:r>
              <a:rPr lang="en-US" altLang="zh-CN" dirty="0" smtClean="0"/>
              <a:t>/</a:t>
            </a:r>
            <a:r>
              <a:rPr lang="zh-CN" altLang="en-US" dirty="0" smtClean="0"/>
              <a:t>重置换安全性增强</a:t>
            </a:r>
            <a:endParaRPr lang="en-US" altLang="zh-CN" dirty="0" smtClean="0"/>
          </a:p>
          <a:p>
            <a:pPr lvl="1"/>
            <a:r>
              <a:rPr lang="zh-CN" altLang="en-US" dirty="0" smtClean="0"/>
              <a:t>规则迭代后，重构的难度大大增加</a:t>
            </a:r>
            <a:endParaRPr lang="en-US" altLang="zh-CN" dirty="0" smtClean="0"/>
          </a:p>
          <a:p>
            <a:pPr lvl="1"/>
            <a:endParaRPr lang="en-US" altLang="zh-CN"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61</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t>2. </a:t>
            </a:r>
            <a:r>
              <a:rPr lang="zh-CN" altLang="en-US" sz="1000" dirty="0" smtClean="0"/>
              <a:t>置换技术</a:t>
            </a:r>
            <a:endParaRPr lang="zh-CN" altLang="en-US" sz="1000" dirty="0"/>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3. </a:t>
            </a:r>
            <a:r>
              <a:rPr lang="zh-CN" altLang="en-US" sz="1000" dirty="0" smtClean="0"/>
              <a:t>乘积密码</a:t>
            </a:r>
            <a:endParaRPr lang="zh-CN" altLang="en-US" sz="1000" dirty="0"/>
          </a:p>
        </p:txBody>
      </p:sp>
      <p:sp>
        <p:nvSpPr>
          <p:cNvPr id="10" name="流程图: 可选过程 9">
            <a:hlinkClick r:id="rId5"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375460398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Autofit/>
          </a:bodyPr>
          <a:lstStyle/>
          <a:p>
            <a:r>
              <a:rPr lang="zh-CN" altLang="en-US" sz="2400" dirty="0" smtClean="0"/>
              <a:t>例：</a:t>
            </a:r>
            <a:endParaRPr lang="en-US" altLang="zh-CN" sz="2400" dirty="0" smtClean="0"/>
          </a:p>
          <a:p>
            <a:pPr lvl="1"/>
            <a:r>
              <a:rPr lang="zh-CN" altLang="en-US" sz="2000" dirty="0" smtClean="0"/>
              <a:t>消息：</a:t>
            </a:r>
            <a:r>
              <a:rPr lang="en-US" altLang="zh-CN" sz="2000" dirty="0" smtClean="0">
                <a:latin typeface="+mn-ea"/>
                <a:ea typeface="+mn-ea"/>
              </a:rPr>
              <a:t>01 02 03 04 05 06 07 08 09 10 11 12 13 14 15 16 17 18 19 20 21 22 23 24 25 26 27 28</a:t>
            </a:r>
          </a:p>
          <a:p>
            <a:pPr lvl="1"/>
            <a:r>
              <a:rPr lang="zh-CN" altLang="en-US" sz="2000" dirty="0" smtClean="0"/>
              <a:t>加密算法：纵行换位</a:t>
            </a:r>
            <a:endParaRPr lang="en-US" altLang="zh-CN" sz="2000" dirty="0" smtClean="0"/>
          </a:p>
          <a:p>
            <a:pPr lvl="1"/>
            <a:r>
              <a:rPr lang="zh-CN" altLang="en-US" sz="2000" dirty="0" smtClean="0"/>
              <a:t>密钥：</a:t>
            </a:r>
            <a:r>
              <a:rPr lang="en-US" altLang="zh-CN" sz="2000" dirty="0" smtClean="0">
                <a:latin typeface="+mn-ea"/>
                <a:ea typeface="+mn-ea"/>
              </a:rPr>
              <a:t>4312567</a:t>
            </a:r>
          </a:p>
          <a:p>
            <a:pPr lvl="1"/>
            <a:r>
              <a:rPr lang="zh-CN" altLang="en-US" sz="2000" dirty="0" smtClean="0"/>
              <a:t>一次加密  </a:t>
            </a:r>
            <a:r>
              <a:rPr lang="en-US" altLang="zh-CN" sz="2000" dirty="0" smtClean="0">
                <a:latin typeface="+mn-ea"/>
                <a:ea typeface="+mn-ea"/>
              </a:rPr>
              <a:t>4  3  1  2  5  6  7</a:t>
            </a:r>
          </a:p>
          <a:p>
            <a:pPr lvl="1" indent="1054100">
              <a:spcBef>
                <a:spcPts val="0"/>
              </a:spcBef>
              <a:buNone/>
            </a:pPr>
            <a:r>
              <a:rPr lang="en-US" altLang="zh-CN" sz="2000" dirty="0" smtClean="0">
                <a:latin typeface="+mn-ea"/>
                <a:ea typeface="+mn-ea"/>
              </a:rPr>
              <a:t> 01 02 03 04 05 06 07</a:t>
            </a:r>
          </a:p>
          <a:p>
            <a:pPr lvl="1" indent="1054100">
              <a:spcBef>
                <a:spcPts val="0"/>
              </a:spcBef>
              <a:buNone/>
            </a:pPr>
            <a:r>
              <a:rPr lang="en-US" altLang="zh-CN" sz="2000" dirty="0" smtClean="0">
                <a:latin typeface="+mn-ea"/>
                <a:ea typeface="+mn-ea"/>
              </a:rPr>
              <a:t> 08 09 10 11 12 13 14</a:t>
            </a:r>
          </a:p>
          <a:p>
            <a:pPr lvl="1" indent="1054100">
              <a:spcBef>
                <a:spcPts val="0"/>
              </a:spcBef>
              <a:buNone/>
            </a:pPr>
            <a:r>
              <a:rPr lang="en-US" altLang="zh-CN" sz="2000" dirty="0" smtClean="0">
                <a:latin typeface="+mn-ea"/>
                <a:ea typeface="+mn-ea"/>
              </a:rPr>
              <a:t> 15 16 17 18 19 20 21</a:t>
            </a:r>
          </a:p>
          <a:p>
            <a:pPr lvl="1" indent="1054100">
              <a:spcBef>
                <a:spcPts val="0"/>
              </a:spcBef>
              <a:buNone/>
            </a:pPr>
            <a:r>
              <a:rPr lang="en-US" altLang="zh-CN" sz="2000" dirty="0" smtClean="0">
                <a:latin typeface="+mn-ea"/>
                <a:ea typeface="+mn-ea"/>
              </a:rPr>
              <a:t> 22 23 24 25 26 27 28</a:t>
            </a:r>
          </a:p>
          <a:p>
            <a:pPr lvl="1"/>
            <a:r>
              <a:rPr lang="zh-CN" altLang="en-US" sz="2000" dirty="0" smtClean="0">
                <a:latin typeface="仿宋_GB2312" pitchFamily="49" charset="-122"/>
              </a:rPr>
              <a:t>密文：</a:t>
            </a:r>
            <a:r>
              <a:rPr lang="en-US" altLang="zh-CN" sz="2000" u="sng" dirty="0" smtClean="0">
                <a:latin typeface="+mn-ea"/>
                <a:ea typeface="+mn-ea"/>
              </a:rPr>
              <a:t>03 10 17 24</a:t>
            </a:r>
            <a:r>
              <a:rPr lang="en-US" altLang="zh-CN" sz="2000" dirty="0" smtClean="0">
                <a:latin typeface="+mn-ea"/>
                <a:ea typeface="+mn-ea"/>
              </a:rPr>
              <a:t> </a:t>
            </a:r>
            <a:r>
              <a:rPr lang="en-US" altLang="zh-CN" sz="2000" u="sng" dirty="0" smtClean="0">
                <a:latin typeface="+mn-ea"/>
                <a:ea typeface="+mn-ea"/>
              </a:rPr>
              <a:t>04 11 18 25</a:t>
            </a:r>
            <a:r>
              <a:rPr lang="en-US" altLang="zh-CN" sz="2000" dirty="0" smtClean="0">
                <a:latin typeface="+mn-ea"/>
                <a:ea typeface="+mn-ea"/>
              </a:rPr>
              <a:t> </a:t>
            </a:r>
            <a:r>
              <a:rPr lang="en-US" altLang="zh-CN" sz="2000" u="sng" dirty="0" smtClean="0">
                <a:latin typeface="+mn-ea"/>
                <a:ea typeface="+mn-ea"/>
              </a:rPr>
              <a:t>02 09 16 23</a:t>
            </a:r>
            <a:r>
              <a:rPr lang="en-US" altLang="zh-CN" sz="2000" dirty="0" smtClean="0">
                <a:latin typeface="+mn-ea"/>
                <a:ea typeface="+mn-ea"/>
              </a:rPr>
              <a:t> </a:t>
            </a:r>
            <a:r>
              <a:rPr lang="en-US" altLang="zh-CN" sz="2000" u="sng" dirty="0" smtClean="0">
                <a:latin typeface="+mn-ea"/>
                <a:ea typeface="+mn-ea"/>
              </a:rPr>
              <a:t>01 08 15 22</a:t>
            </a:r>
            <a:r>
              <a:rPr lang="en-US" altLang="zh-CN" sz="2000" dirty="0" smtClean="0">
                <a:latin typeface="+mn-ea"/>
                <a:ea typeface="+mn-ea"/>
              </a:rPr>
              <a:t> </a:t>
            </a:r>
            <a:r>
              <a:rPr lang="en-US" altLang="zh-CN" sz="2000" u="sng" dirty="0" smtClean="0">
                <a:latin typeface="+mn-ea"/>
                <a:ea typeface="+mn-ea"/>
              </a:rPr>
              <a:t>05 12 19 26</a:t>
            </a:r>
            <a:r>
              <a:rPr lang="en-US" altLang="zh-CN" sz="2000" dirty="0" smtClean="0">
                <a:latin typeface="+mn-ea"/>
                <a:ea typeface="+mn-ea"/>
              </a:rPr>
              <a:t> </a:t>
            </a:r>
            <a:r>
              <a:rPr lang="en-US" altLang="zh-CN" sz="2000" u="sng" dirty="0" smtClean="0">
                <a:latin typeface="+mn-ea"/>
                <a:ea typeface="+mn-ea"/>
              </a:rPr>
              <a:t>06 13 20 27</a:t>
            </a:r>
            <a:r>
              <a:rPr lang="en-US" altLang="zh-CN" sz="2000" dirty="0" smtClean="0">
                <a:latin typeface="+mn-ea"/>
                <a:ea typeface="+mn-ea"/>
              </a:rPr>
              <a:t> </a:t>
            </a:r>
            <a:r>
              <a:rPr lang="en-US" altLang="zh-CN" sz="2000" u="sng" dirty="0" smtClean="0">
                <a:latin typeface="+mn-ea"/>
                <a:ea typeface="+mn-ea"/>
              </a:rPr>
              <a:t>07 14 21 28</a:t>
            </a:r>
            <a:r>
              <a:rPr lang="zh-CN" altLang="en-US" sz="2000" dirty="0" smtClean="0">
                <a:latin typeface="+mn-ea"/>
                <a:ea typeface="+mn-ea"/>
              </a:rPr>
              <a:t>。</a:t>
            </a:r>
            <a:r>
              <a:rPr lang="zh-CN" altLang="en-US" sz="2000" dirty="0" smtClean="0">
                <a:latin typeface="仿宋_GB2312" pitchFamily="49" charset="-122"/>
              </a:rPr>
              <a:t>递增关系规律仍可见</a:t>
            </a:r>
            <a:endParaRPr lang="en-US" altLang="zh-CN" sz="2000" dirty="0" smtClean="0">
              <a:latin typeface="仿宋_GB2312" pitchFamily="49" charset="-122"/>
            </a:endParaRPr>
          </a:p>
          <a:p>
            <a:pPr lvl="1"/>
            <a:r>
              <a:rPr lang="zh-CN" altLang="en-US" sz="2000" dirty="0">
                <a:latin typeface="仿宋_GB2312" pitchFamily="49" charset="-122"/>
              </a:rPr>
              <a:t>二次置换后：</a:t>
            </a:r>
            <a:r>
              <a:rPr lang="en-US" altLang="zh-CN" sz="2000" dirty="0">
                <a:latin typeface="+mn-ea"/>
              </a:rPr>
              <a:t>17 09 05 27 24 16 12 07 10 02 22 20 03 25 15 13 04 23 19 14 11 01 26 21 18 08 06 </a:t>
            </a:r>
            <a:r>
              <a:rPr lang="en-US" altLang="zh-CN" sz="2000" dirty="0" smtClean="0">
                <a:latin typeface="+mn-ea"/>
              </a:rPr>
              <a:t>28</a:t>
            </a:r>
            <a:r>
              <a:rPr lang="zh-CN" altLang="en-US" sz="2000" dirty="0" smtClean="0">
                <a:latin typeface="+mn-ea"/>
              </a:rPr>
              <a:t>。</a:t>
            </a:r>
            <a:r>
              <a:rPr lang="zh-CN" altLang="en-US" sz="2000" dirty="0" smtClean="0">
                <a:latin typeface="仿宋_GB2312" pitchFamily="49" charset="-122"/>
              </a:rPr>
              <a:t>规律</a:t>
            </a:r>
            <a:r>
              <a:rPr lang="zh-CN" altLang="en-US" sz="2000" dirty="0">
                <a:latin typeface="仿宋_GB2312" pitchFamily="49" charset="-122"/>
              </a:rPr>
              <a:t>不</a:t>
            </a:r>
            <a:r>
              <a:rPr lang="zh-CN" altLang="en-US" sz="2000" dirty="0" smtClean="0">
                <a:latin typeface="仿宋_GB2312" pitchFamily="49" charset="-122"/>
              </a:rPr>
              <a:t>明显</a:t>
            </a:r>
            <a:endParaRPr lang="en-US" altLang="zh-CN" sz="2000" dirty="0">
              <a:latin typeface="仿宋_GB2312" pitchFamily="49" charset="-122"/>
            </a:endParaRPr>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62</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t>2. </a:t>
            </a:r>
            <a:r>
              <a:rPr lang="zh-CN" altLang="en-US" sz="1000" dirty="0" smtClean="0"/>
              <a:t>置换技术</a:t>
            </a:r>
            <a:endParaRPr lang="zh-CN" altLang="en-US" sz="1000" dirty="0"/>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3. </a:t>
            </a:r>
            <a:r>
              <a:rPr lang="zh-CN" altLang="en-US" sz="1000" dirty="0" smtClean="0"/>
              <a:t>乘积密码</a:t>
            </a:r>
            <a:endParaRPr lang="zh-CN" altLang="en-US" sz="1000" dirty="0"/>
          </a:p>
        </p:txBody>
      </p:sp>
      <p:sp>
        <p:nvSpPr>
          <p:cNvPr id="10" name="流程图: 可选过程 9">
            <a:hlinkClick r:id="rId5"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204684244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l"/>
            <a:r>
              <a:rPr lang="zh-CN" altLang="en-US" dirty="0" smtClean="0"/>
              <a:t>二、关于置换的理论</a:t>
            </a:r>
            <a:endParaRPr lang="zh-CN" altLang="en-US" dirty="0"/>
          </a:p>
        </p:txBody>
      </p:sp>
      <p:sp>
        <p:nvSpPr>
          <p:cNvPr id="5" name="内容占位符 4"/>
          <p:cNvSpPr>
            <a:spLocks noGrp="1"/>
          </p:cNvSpPr>
          <p:nvPr>
            <p:ph idx="1"/>
          </p:nvPr>
        </p:nvSpPr>
        <p:spPr/>
        <p:txBody>
          <a:bodyPr/>
          <a:lstStyle/>
          <a:p>
            <a:pPr lvl="1"/>
            <a:endParaRPr lang="en-US" altLang="zh-CN" dirty="0" smtClean="0"/>
          </a:p>
          <a:p>
            <a:r>
              <a:rPr lang="zh-CN" altLang="en-US" dirty="0" smtClean="0"/>
              <a:t>置换的表示：</a:t>
            </a:r>
            <a:endParaRPr lang="en-US" altLang="zh-CN" dirty="0" smtClean="0"/>
          </a:p>
          <a:p>
            <a:endParaRPr lang="en-US" altLang="zh-CN" dirty="0"/>
          </a:p>
          <a:p>
            <a:r>
              <a:rPr lang="zh-CN" altLang="en-US" dirty="0" smtClean="0"/>
              <a:t>平凡置换：</a:t>
            </a:r>
            <a:endParaRPr lang="en-US" altLang="zh-CN" dirty="0"/>
          </a:p>
          <a:p>
            <a:endParaRPr lang="en-US" altLang="zh-CN" dirty="0" smtClean="0"/>
          </a:p>
          <a:p>
            <a:r>
              <a:rPr lang="zh-CN" altLang="en-US" dirty="0" smtClean="0"/>
              <a:t>置换的乘积</a:t>
            </a:r>
            <a:r>
              <a:rPr lang="en-US" altLang="zh-CN" dirty="0" err="1" smtClean="0"/>
              <a:t>gh</a:t>
            </a:r>
            <a:r>
              <a:rPr lang="zh-CN" altLang="en-US" dirty="0" smtClean="0"/>
              <a:t>：先用</a:t>
            </a:r>
            <a:r>
              <a:rPr lang="en-US" altLang="zh-CN" dirty="0" smtClean="0"/>
              <a:t>h</a:t>
            </a:r>
            <a:r>
              <a:rPr lang="zh-CN" altLang="en-US" dirty="0" smtClean="0"/>
              <a:t>置换，再用</a:t>
            </a:r>
            <a:r>
              <a:rPr lang="en-US" altLang="zh-CN" dirty="0" smtClean="0"/>
              <a:t>g</a:t>
            </a:r>
            <a:r>
              <a:rPr lang="zh-CN" altLang="en-US" dirty="0" smtClean="0"/>
              <a:t>置换</a:t>
            </a:r>
            <a:endParaRPr lang="en-US" altLang="zh-CN" dirty="0" smtClean="0"/>
          </a:p>
          <a:p>
            <a:pPr lvl="1"/>
            <a:r>
              <a:rPr lang="zh-CN" altLang="en-US" dirty="0" smtClean="0"/>
              <a:t>乘积一般不可交换，例如</a:t>
            </a:r>
            <a:endParaRPr lang="en-US" altLang="zh-CN" dirty="0" smtClean="0"/>
          </a:p>
          <a:p>
            <a:pPr lvl="1"/>
            <a:endParaRPr lang="en-US" altLang="zh-CN" dirty="0"/>
          </a:p>
          <a:p>
            <a:pPr lvl="1"/>
            <a:endParaRPr lang="en-US" altLang="zh-CN" dirty="0" smtClean="0"/>
          </a:p>
          <a:p>
            <a:pPr lvl="1"/>
            <a:endParaRPr lang="en-US" altLang="zh-CN" dirty="0"/>
          </a:p>
          <a:p>
            <a:pPr lvl="1"/>
            <a:endParaRPr lang="en-US" altLang="zh-CN" dirty="0" smtClean="0"/>
          </a:p>
        </p:txBody>
      </p:sp>
      <p:graphicFrame>
        <p:nvGraphicFramePr>
          <p:cNvPr id="6" name="对象 5"/>
          <p:cNvGraphicFramePr>
            <a:graphicFrameLocks noChangeAspect="1"/>
          </p:cNvGraphicFramePr>
          <p:nvPr>
            <p:extLst>
              <p:ext uri="{D42A27DB-BD31-4B8C-83A1-F6EECF244321}">
                <p14:modId xmlns:p14="http://schemas.microsoft.com/office/powerpoint/2010/main" val="3621075234"/>
              </p:ext>
            </p:extLst>
          </p:nvPr>
        </p:nvGraphicFramePr>
        <p:xfrm>
          <a:off x="2887141" y="1630977"/>
          <a:ext cx="2620963" cy="835025"/>
        </p:xfrm>
        <a:graphic>
          <a:graphicData uri="http://schemas.openxmlformats.org/presentationml/2006/ole">
            <mc:AlternateContent xmlns:mc="http://schemas.openxmlformats.org/markup-compatibility/2006">
              <mc:Choice xmlns:v="urn:schemas-microsoft-com:vml" Requires="v">
                <p:oleObj spid="_x0000_s11039" name="Equation" r:id="rId3" imgW="1155600" imgH="368280" progId="Equation.DSMT4">
                  <p:embed/>
                </p:oleObj>
              </mc:Choice>
              <mc:Fallback>
                <p:oleObj name="Equation" r:id="rId3" imgW="1155600" imgH="368280" progId="Equation.DSMT4">
                  <p:embed/>
                  <p:pic>
                    <p:nvPicPr>
                      <p:cNvPr id="0" name=""/>
                      <p:cNvPicPr/>
                      <p:nvPr/>
                    </p:nvPicPr>
                    <p:blipFill>
                      <a:blip r:embed="rId4"/>
                      <a:stretch>
                        <a:fillRect/>
                      </a:stretch>
                    </p:blipFill>
                    <p:spPr>
                      <a:xfrm>
                        <a:off x="2887141" y="1630977"/>
                        <a:ext cx="2620963" cy="835025"/>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387796025"/>
              </p:ext>
            </p:extLst>
          </p:nvPr>
        </p:nvGraphicFramePr>
        <p:xfrm>
          <a:off x="2699792" y="4710857"/>
          <a:ext cx="3687762" cy="835025"/>
        </p:xfrm>
        <a:graphic>
          <a:graphicData uri="http://schemas.openxmlformats.org/presentationml/2006/ole">
            <mc:AlternateContent xmlns:mc="http://schemas.openxmlformats.org/markup-compatibility/2006">
              <mc:Choice xmlns:v="urn:schemas-microsoft-com:vml" Requires="v">
                <p:oleObj spid="_x0000_s11040" name="Equation" r:id="rId5" imgW="1625400" imgH="368280" progId="Equation.DSMT4">
                  <p:embed/>
                </p:oleObj>
              </mc:Choice>
              <mc:Fallback>
                <p:oleObj name="Equation" r:id="rId5" imgW="1625400" imgH="368280" progId="Equation.DSMT4">
                  <p:embed/>
                  <p:pic>
                    <p:nvPicPr>
                      <p:cNvPr id="0" name=""/>
                      <p:cNvPicPr/>
                      <p:nvPr/>
                    </p:nvPicPr>
                    <p:blipFill>
                      <a:blip r:embed="rId6"/>
                      <a:stretch>
                        <a:fillRect/>
                      </a:stretch>
                    </p:blipFill>
                    <p:spPr>
                      <a:xfrm>
                        <a:off x="2699792" y="4710857"/>
                        <a:ext cx="3687762" cy="835025"/>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638713035"/>
              </p:ext>
            </p:extLst>
          </p:nvPr>
        </p:nvGraphicFramePr>
        <p:xfrm>
          <a:off x="2699792" y="5546303"/>
          <a:ext cx="3714750" cy="835025"/>
        </p:xfrm>
        <a:graphic>
          <a:graphicData uri="http://schemas.openxmlformats.org/presentationml/2006/ole">
            <mc:AlternateContent xmlns:mc="http://schemas.openxmlformats.org/markup-compatibility/2006">
              <mc:Choice xmlns:v="urn:schemas-microsoft-com:vml" Requires="v">
                <p:oleObj spid="_x0000_s11041" name="Equation" r:id="rId7" imgW="1638000" imgH="368280" progId="Equation.DSMT4">
                  <p:embed/>
                </p:oleObj>
              </mc:Choice>
              <mc:Fallback>
                <p:oleObj name="Equation" r:id="rId7" imgW="1638000" imgH="368280" progId="Equation.DSMT4">
                  <p:embed/>
                  <p:pic>
                    <p:nvPicPr>
                      <p:cNvPr id="0" name=""/>
                      <p:cNvPicPr/>
                      <p:nvPr/>
                    </p:nvPicPr>
                    <p:blipFill>
                      <a:blip r:embed="rId8"/>
                      <a:stretch>
                        <a:fillRect/>
                      </a:stretch>
                    </p:blipFill>
                    <p:spPr>
                      <a:xfrm>
                        <a:off x="2699792" y="5546303"/>
                        <a:ext cx="3714750" cy="835025"/>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742500819"/>
              </p:ext>
            </p:extLst>
          </p:nvPr>
        </p:nvGraphicFramePr>
        <p:xfrm>
          <a:off x="2527300" y="2665983"/>
          <a:ext cx="2390775" cy="835025"/>
        </p:xfrm>
        <a:graphic>
          <a:graphicData uri="http://schemas.openxmlformats.org/presentationml/2006/ole">
            <mc:AlternateContent xmlns:mc="http://schemas.openxmlformats.org/markup-compatibility/2006">
              <mc:Choice xmlns:v="urn:schemas-microsoft-com:vml" Requires="v">
                <p:oleObj spid="_x0000_s11042" name="Equation" r:id="rId9" imgW="1054080" imgH="368280" progId="Equation.DSMT4">
                  <p:embed/>
                </p:oleObj>
              </mc:Choice>
              <mc:Fallback>
                <p:oleObj name="Equation" r:id="rId9" imgW="1054080" imgH="368280" progId="Equation.DSMT4">
                  <p:embed/>
                  <p:pic>
                    <p:nvPicPr>
                      <p:cNvPr id="0" name=""/>
                      <p:cNvPicPr/>
                      <p:nvPr/>
                    </p:nvPicPr>
                    <p:blipFill>
                      <a:blip r:embed="rId10"/>
                      <a:stretch>
                        <a:fillRect/>
                      </a:stretch>
                    </p:blipFill>
                    <p:spPr>
                      <a:xfrm>
                        <a:off x="2527300" y="2665983"/>
                        <a:ext cx="2390775" cy="835025"/>
                      </a:xfrm>
                      <a:prstGeom prst="rect">
                        <a:avLst/>
                      </a:prstGeom>
                    </p:spPr>
                  </p:pic>
                </p:oleObj>
              </mc:Fallback>
            </mc:AlternateContent>
          </a:graphicData>
        </a:graphic>
      </p:graphicFrame>
      <p:sp>
        <p:nvSpPr>
          <p:cNvPr id="3" name="页脚占位符 2"/>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9" name="灯片编号占位符 8"/>
          <p:cNvSpPr>
            <a:spLocks noGrp="1"/>
          </p:cNvSpPr>
          <p:nvPr>
            <p:ph type="sldNum" sz="quarter" idx="10"/>
          </p:nvPr>
        </p:nvSpPr>
        <p:spPr/>
        <p:txBody>
          <a:bodyPr/>
          <a:lstStyle/>
          <a:p>
            <a:pPr>
              <a:defRPr/>
            </a:pPr>
            <a:fld id="{17B7F836-6F9F-42A8-9450-B93EA774C316}" type="slidenum">
              <a:rPr lang="zh-CN" altLang="en-US" smtClean="0"/>
              <a:pPr>
                <a:defRPr/>
              </a:pPr>
              <a:t>63</a:t>
            </a:fld>
            <a:endParaRPr lang="en-US" altLang="zh-CN" dirty="0"/>
          </a:p>
        </p:txBody>
      </p:sp>
      <p:sp>
        <p:nvSpPr>
          <p:cNvPr id="11" name="流程图: 可选过程 10">
            <a:hlinkClick r:id="rId11"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12" name="流程图: 可选过程 11">
            <a:hlinkClick r:id="rId12" action="ppaction://hlinksldjump"/>
          </p:cNvPr>
          <p:cNvSpPr/>
          <p:nvPr/>
        </p:nvSpPr>
        <p:spPr>
          <a:xfrm>
            <a:off x="1383770"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t>2. </a:t>
            </a:r>
            <a:r>
              <a:rPr lang="zh-CN" altLang="en-US" sz="1000" dirty="0" smtClean="0"/>
              <a:t>置换技术</a:t>
            </a:r>
            <a:endParaRPr lang="zh-CN" altLang="en-US" sz="1000" dirty="0"/>
          </a:p>
        </p:txBody>
      </p:sp>
      <p:sp>
        <p:nvSpPr>
          <p:cNvPr id="13" name="流程图: 可选过程 12">
            <a:hlinkClick r:id="rId13"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3. </a:t>
            </a:r>
            <a:r>
              <a:rPr lang="zh-CN" altLang="en-US" sz="1000" dirty="0" smtClean="0"/>
              <a:t>乘积密码</a:t>
            </a:r>
            <a:endParaRPr lang="zh-CN" altLang="en-US" sz="1000" dirty="0"/>
          </a:p>
        </p:txBody>
      </p:sp>
      <p:sp>
        <p:nvSpPr>
          <p:cNvPr id="14" name="流程图: 可选过程 13">
            <a:hlinkClick r:id="rId14"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1402739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K</a:t>
            </a:r>
            <a:r>
              <a:rPr lang="zh-CN" altLang="en-US" dirty="0" smtClean="0"/>
              <a:t>循环</a:t>
            </a:r>
            <a:endParaRPr lang="zh-CN" altLang="en-US" dirty="0"/>
          </a:p>
        </p:txBody>
      </p:sp>
      <p:sp>
        <p:nvSpPr>
          <p:cNvPr id="3" name="内容占位符 2"/>
          <p:cNvSpPr>
            <a:spLocks noGrp="1"/>
          </p:cNvSpPr>
          <p:nvPr>
            <p:ph idx="1"/>
          </p:nvPr>
        </p:nvSpPr>
        <p:spPr/>
        <p:txBody>
          <a:bodyPr/>
          <a:lstStyle/>
          <a:p>
            <a:r>
              <a:rPr lang="en-US" altLang="zh-CN" dirty="0" smtClean="0"/>
              <a:t>k</a:t>
            </a:r>
            <a:r>
              <a:rPr lang="zh-CN" altLang="en-US" dirty="0" smtClean="0"/>
              <a:t>循环：满足下列关系的置换</a:t>
            </a:r>
            <a:endParaRPr lang="en-US" altLang="zh-CN" dirty="0" smtClean="0"/>
          </a:p>
          <a:p>
            <a:pPr lvl="1"/>
            <a:endParaRPr lang="en-US" altLang="zh-CN" dirty="0" smtClean="0"/>
          </a:p>
          <a:p>
            <a:pPr lvl="1"/>
            <a:r>
              <a:rPr lang="zh-CN" altLang="en-US" dirty="0" smtClean="0"/>
              <a:t>简单记为（</a:t>
            </a:r>
            <a:r>
              <a:rPr lang="en-US" altLang="zh-CN" dirty="0" smtClean="0"/>
              <a:t>i</a:t>
            </a:r>
            <a:r>
              <a:rPr lang="en-US" altLang="zh-CN" baseline="-25000" dirty="0" smtClean="0"/>
              <a:t>1</a:t>
            </a:r>
            <a:r>
              <a:rPr lang="en-US" altLang="zh-CN" dirty="0" smtClean="0"/>
              <a:t>,i</a:t>
            </a:r>
            <a:r>
              <a:rPr lang="en-US" altLang="zh-CN" baseline="-25000" dirty="0" smtClean="0"/>
              <a:t>2</a:t>
            </a:r>
            <a:r>
              <a:rPr lang="en-US" altLang="zh-CN" dirty="0" smtClean="0"/>
              <a:t>,i</a:t>
            </a:r>
            <a:r>
              <a:rPr lang="en-US" altLang="zh-CN" baseline="-25000" dirty="0" smtClean="0"/>
              <a:t>3</a:t>
            </a:r>
            <a:r>
              <a:rPr lang="en-US" altLang="zh-CN" dirty="0" smtClean="0"/>
              <a:t>,…,</a:t>
            </a:r>
            <a:r>
              <a:rPr lang="en-US" altLang="zh-CN" dirty="0" err="1" smtClean="0"/>
              <a:t>i</a:t>
            </a:r>
            <a:r>
              <a:rPr lang="en-US" altLang="zh-CN" baseline="-25000" dirty="0" err="1" smtClean="0"/>
              <a:t>k</a:t>
            </a:r>
            <a:r>
              <a:rPr lang="zh-CN" altLang="en-US" dirty="0" smtClean="0"/>
              <a:t>）</a:t>
            </a:r>
            <a:endParaRPr lang="en-US" altLang="zh-CN" dirty="0" smtClean="0"/>
          </a:p>
          <a:p>
            <a:pPr lvl="1"/>
            <a:r>
              <a:rPr lang="zh-CN" altLang="en-US" dirty="0"/>
              <a:t>重复</a:t>
            </a:r>
            <a:r>
              <a:rPr lang="en-US" altLang="zh-CN" dirty="0"/>
              <a:t>k</a:t>
            </a:r>
            <a:r>
              <a:rPr lang="zh-CN" altLang="en-US" dirty="0"/>
              <a:t>次置换后恢复</a:t>
            </a:r>
            <a:r>
              <a:rPr lang="zh-CN" altLang="en-US" dirty="0" smtClean="0"/>
              <a:t>原位，即</a:t>
            </a:r>
            <a:r>
              <a:rPr lang="en-US" altLang="zh-CN" dirty="0" smtClean="0"/>
              <a:t>k</a:t>
            </a:r>
            <a:r>
              <a:rPr lang="zh-CN" altLang="en-US" dirty="0"/>
              <a:t>循环的阶是</a:t>
            </a:r>
            <a:r>
              <a:rPr lang="en-US" altLang="zh-CN" dirty="0"/>
              <a:t>k</a:t>
            </a:r>
            <a:r>
              <a:rPr lang="zh-CN" altLang="en-US" dirty="0"/>
              <a:t>：</a:t>
            </a:r>
            <a:r>
              <a:rPr lang="en-US" altLang="zh-CN" dirty="0" err="1"/>
              <a:t>f</a:t>
            </a:r>
            <a:r>
              <a:rPr lang="en-US" altLang="zh-CN" baseline="30000" dirty="0" err="1"/>
              <a:t>k</a:t>
            </a:r>
            <a:r>
              <a:rPr lang="en-US" altLang="zh-CN" dirty="0"/>
              <a:t>=e</a:t>
            </a:r>
          </a:p>
          <a:p>
            <a:pPr lvl="1"/>
            <a:endParaRPr lang="en-US" altLang="zh-CN" dirty="0"/>
          </a:p>
          <a:p>
            <a:pPr lvl="1"/>
            <a:endParaRPr lang="en-US" altLang="zh-CN" dirty="0" smtClean="0"/>
          </a:p>
          <a:p>
            <a:r>
              <a:rPr lang="zh-CN" altLang="en-US" dirty="0" smtClean="0"/>
              <a:t>例：</a:t>
            </a:r>
            <a:endParaRPr lang="en-US" altLang="zh-CN" dirty="0"/>
          </a:p>
          <a:p>
            <a:pPr lvl="1"/>
            <a:endParaRPr lang="en-US" altLang="zh-CN" dirty="0" smtClean="0"/>
          </a:p>
          <a:p>
            <a:r>
              <a:rPr lang="zh-CN" altLang="en-US" dirty="0" smtClean="0"/>
              <a:t>循环表示不唯一：</a:t>
            </a:r>
            <a:endParaRPr lang="en-US" altLang="zh-CN" dirty="0" smtClean="0"/>
          </a:p>
          <a:p>
            <a:endParaRPr lang="en-US" altLang="zh-CN" dirty="0" smtClean="0"/>
          </a:p>
        </p:txBody>
      </p:sp>
      <p:graphicFrame>
        <p:nvGraphicFramePr>
          <p:cNvPr id="5" name="对象 4"/>
          <p:cNvGraphicFramePr>
            <a:graphicFrameLocks noChangeAspect="1"/>
          </p:cNvGraphicFramePr>
          <p:nvPr>
            <p:extLst>
              <p:ext uri="{D42A27DB-BD31-4B8C-83A1-F6EECF244321}">
                <p14:modId xmlns:p14="http://schemas.microsoft.com/office/powerpoint/2010/main" val="3616195657"/>
              </p:ext>
            </p:extLst>
          </p:nvPr>
        </p:nvGraphicFramePr>
        <p:xfrm>
          <a:off x="1979712" y="1844824"/>
          <a:ext cx="4983163" cy="460375"/>
        </p:xfrm>
        <a:graphic>
          <a:graphicData uri="http://schemas.openxmlformats.org/presentationml/2006/ole">
            <mc:AlternateContent xmlns:mc="http://schemas.openxmlformats.org/markup-compatibility/2006">
              <mc:Choice xmlns:v="urn:schemas-microsoft-com:vml" Requires="v">
                <p:oleObj spid="_x0000_s12034" name="Equation" r:id="rId3" imgW="2197080" imgH="203040" progId="Equation.DSMT4">
                  <p:embed/>
                </p:oleObj>
              </mc:Choice>
              <mc:Fallback>
                <p:oleObj name="Equation" r:id="rId3" imgW="2197080" imgH="203040" progId="Equation.DSMT4">
                  <p:embed/>
                  <p:pic>
                    <p:nvPicPr>
                      <p:cNvPr id="0" name=""/>
                      <p:cNvPicPr>
                        <a:picLocks noChangeAspect="1" noChangeArrowheads="1"/>
                      </p:cNvPicPr>
                      <p:nvPr/>
                    </p:nvPicPr>
                    <p:blipFill>
                      <a:blip r:embed="rId4"/>
                      <a:srcRect/>
                      <a:stretch>
                        <a:fillRect/>
                      </a:stretch>
                    </p:blipFill>
                    <p:spPr bwMode="auto">
                      <a:xfrm>
                        <a:off x="1979712" y="1844824"/>
                        <a:ext cx="49831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475411370"/>
              </p:ext>
            </p:extLst>
          </p:nvPr>
        </p:nvGraphicFramePr>
        <p:xfrm>
          <a:off x="1475656" y="3861048"/>
          <a:ext cx="2132013" cy="835025"/>
        </p:xfrm>
        <a:graphic>
          <a:graphicData uri="http://schemas.openxmlformats.org/presentationml/2006/ole">
            <mc:AlternateContent xmlns:mc="http://schemas.openxmlformats.org/markup-compatibility/2006">
              <mc:Choice xmlns:v="urn:schemas-microsoft-com:vml" Requires="v">
                <p:oleObj spid="_x0000_s12035" name="Equation" r:id="rId5" imgW="939600" imgH="368280" progId="Equation.DSMT4">
                  <p:embed/>
                </p:oleObj>
              </mc:Choice>
              <mc:Fallback>
                <p:oleObj name="Equation" r:id="rId5" imgW="939600" imgH="368280" progId="Equation.DSMT4">
                  <p:embed/>
                  <p:pic>
                    <p:nvPicPr>
                      <p:cNvPr id="0" name="对象 6"/>
                      <p:cNvPicPr>
                        <a:picLocks noChangeAspect="1" noChangeArrowheads="1"/>
                      </p:cNvPicPr>
                      <p:nvPr/>
                    </p:nvPicPr>
                    <p:blipFill>
                      <a:blip r:embed="rId6"/>
                      <a:srcRect/>
                      <a:stretch>
                        <a:fillRect/>
                      </a:stretch>
                    </p:blipFill>
                    <p:spPr bwMode="auto">
                      <a:xfrm>
                        <a:off x="1475656" y="3861048"/>
                        <a:ext cx="2132013"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995209695"/>
              </p:ext>
            </p:extLst>
          </p:nvPr>
        </p:nvGraphicFramePr>
        <p:xfrm>
          <a:off x="3923928" y="3861048"/>
          <a:ext cx="2103438" cy="835025"/>
        </p:xfrm>
        <a:graphic>
          <a:graphicData uri="http://schemas.openxmlformats.org/presentationml/2006/ole">
            <mc:AlternateContent xmlns:mc="http://schemas.openxmlformats.org/markup-compatibility/2006">
              <mc:Choice xmlns:v="urn:schemas-microsoft-com:vml" Requires="v">
                <p:oleObj spid="_x0000_s12036" name="Equation" r:id="rId7" imgW="927000" imgH="368280" progId="Equation.DSMT4">
                  <p:embed/>
                </p:oleObj>
              </mc:Choice>
              <mc:Fallback>
                <p:oleObj name="Equation" r:id="rId7" imgW="927000" imgH="368280" progId="Equation.DSMT4">
                  <p:embed/>
                  <p:pic>
                    <p:nvPicPr>
                      <p:cNvPr id="0" name=""/>
                      <p:cNvPicPr>
                        <a:picLocks noChangeAspect="1" noChangeArrowheads="1"/>
                      </p:cNvPicPr>
                      <p:nvPr/>
                    </p:nvPicPr>
                    <p:blipFill>
                      <a:blip r:embed="rId8"/>
                      <a:srcRect/>
                      <a:stretch>
                        <a:fillRect/>
                      </a:stretch>
                    </p:blipFill>
                    <p:spPr bwMode="auto">
                      <a:xfrm>
                        <a:off x="3923928" y="3861048"/>
                        <a:ext cx="2103438"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4066243710"/>
              </p:ext>
            </p:extLst>
          </p:nvPr>
        </p:nvGraphicFramePr>
        <p:xfrm>
          <a:off x="6372200" y="3861048"/>
          <a:ext cx="2506663" cy="835025"/>
        </p:xfrm>
        <a:graphic>
          <a:graphicData uri="http://schemas.openxmlformats.org/presentationml/2006/ole">
            <mc:AlternateContent xmlns:mc="http://schemas.openxmlformats.org/markup-compatibility/2006">
              <mc:Choice xmlns:v="urn:schemas-microsoft-com:vml" Requires="v">
                <p:oleObj spid="_x0000_s12037" name="Equation" r:id="rId9" imgW="1104840" imgH="368280" progId="Equation.DSMT4">
                  <p:embed/>
                </p:oleObj>
              </mc:Choice>
              <mc:Fallback>
                <p:oleObj name="Equation" r:id="rId9" imgW="1104840" imgH="368280" progId="Equation.DSMT4">
                  <p:embed/>
                  <p:pic>
                    <p:nvPicPr>
                      <p:cNvPr id="0" name=""/>
                      <p:cNvPicPr>
                        <a:picLocks noChangeAspect="1" noChangeArrowheads="1"/>
                      </p:cNvPicPr>
                      <p:nvPr/>
                    </p:nvPicPr>
                    <p:blipFill>
                      <a:blip r:embed="rId10"/>
                      <a:srcRect/>
                      <a:stretch>
                        <a:fillRect/>
                      </a:stretch>
                    </p:blipFill>
                    <p:spPr bwMode="auto">
                      <a:xfrm>
                        <a:off x="6372200" y="3861048"/>
                        <a:ext cx="2506663"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711496889"/>
              </p:ext>
            </p:extLst>
          </p:nvPr>
        </p:nvGraphicFramePr>
        <p:xfrm>
          <a:off x="3569299" y="5013176"/>
          <a:ext cx="3659187" cy="460375"/>
        </p:xfrm>
        <a:graphic>
          <a:graphicData uri="http://schemas.openxmlformats.org/presentationml/2006/ole">
            <mc:AlternateContent xmlns:mc="http://schemas.openxmlformats.org/markup-compatibility/2006">
              <mc:Choice xmlns:v="urn:schemas-microsoft-com:vml" Requires="v">
                <p:oleObj spid="_x0000_s12038" name="Equation" r:id="rId11" imgW="1612800" imgH="203040" progId="Equation.DSMT4">
                  <p:embed/>
                </p:oleObj>
              </mc:Choice>
              <mc:Fallback>
                <p:oleObj name="Equation" r:id="rId11" imgW="1612800" imgH="203040" progId="Equation.DSMT4">
                  <p:embed/>
                  <p:pic>
                    <p:nvPicPr>
                      <p:cNvPr id="0" name=""/>
                      <p:cNvPicPr>
                        <a:picLocks noChangeAspect="1" noChangeArrowheads="1"/>
                      </p:cNvPicPr>
                      <p:nvPr/>
                    </p:nvPicPr>
                    <p:blipFill>
                      <a:blip r:embed="rId12"/>
                      <a:srcRect/>
                      <a:stretch>
                        <a:fillRect/>
                      </a:stretch>
                    </p:blipFill>
                    <p:spPr bwMode="auto">
                      <a:xfrm>
                        <a:off x="3569299" y="5013176"/>
                        <a:ext cx="36591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页脚占位符 5"/>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64</a:t>
            </a:fld>
            <a:endParaRPr lang="en-US" altLang="zh-CN" dirty="0"/>
          </a:p>
        </p:txBody>
      </p:sp>
      <p:sp>
        <p:nvSpPr>
          <p:cNvPr id="12" name="流程图: 可选过程 11">
            <a:hlinkClick r:id="rId13"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13" name="流程图: 可选过程 12">
            <a:hlinkClick r:id="rId14" action="ppaction://hlinksldjump"/>
          </p:cNvPr>
          <p:cNvSpPr/>
          <p:nvPr/>
        </p:nvSpPr>
        <p:spPr>
          <a:xfrm>
            <a:off x="1383770"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t>2. </a:t>
            </a:r>
            <a:r>
              <a:rPr lang="zh-CN" altLang="en-US" sz="1000" dirty="0" smtClean="0"/>
              <a:t>置换技术</a:t>
            </a:r>
            <a:endParaRPr lang="zh-CN" altLang="en-US" sz="1000" dirty="0"/>
          </a:p>
        </p:txBody>
      </p:sp>
      <p:sp>
        <p:nvSpPr>
          <p:cNvPr id="14" name="流程图: 可选过程 13">
            <a:hlinkClick r:id="rId15"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3. </a:t>
            </a:r>
            <a:r>
              <a:rPr lang="zh-CN" altLang="en-US" sz="1000" dirty="0" smtClean="0"/>
              <a:t>乘积密码</a:t>
            </a:r>
            <a:endParaRPr lang="zh-CN" altLang="en-US" sz="1000" dirty="0"/>
          </a:p>
        </p:txBody>
      </p:sp>
      <p:sp>
        <p:nvSpPr>
          <p:cNvPr id="15" name="流程图: 可选过程 14">
            <a:hlinkClick r:id="rId16"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18212677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循环的分解</a:t>
            </a:r>
            <a:endParaRPr lang="zh-CN" altLang="en-US" dirty="0"/>
          </a:p>
        </p:txBody>
      </p:sp>
      <p:sp>
        <p:nvSpPr>
          <p:cNvPr id="3" name="内容占位符 2"/>
          <p:cNvSpPr>
            <a:spLocks noGrp="1"/>
          </p:cNvSpPr>
          <p:nvPr>
            <p:ph idx="1"/>
          </p:nvPr>
        </p:nvSpPr>
        <p:spPr/>
        <p:txBody>
          <a:bodyPr/>
          <a:lstStyle/>
          <a:p>
            <a:r>
              <a:rPr lang="zh-CN" altLang="en-US" dirty="0" smtClean="0"/>
              <a:t>不相交循环：</a:t>
            </a:r>
            <a:r>
              <a:rPr lang="en-US" altLang="zh-CN" dirty="0" smtClean="0"/>
              <a:t>g</a:t>
            </a:r>
            <a:r>
              <a:rPr lang="zh-CN" altLang="en-US" dirty="0" smtClean="0"/>
              <a:t>和</a:t>
            </a:r>
            <a:r>
              <a:rPr lang="en-US" altLang="zh-CN" dirty="0" smtClean="0"/>
              <a:t>h</a:t>
            </a:r>
            <a:r>
              <a:rPr lang="zh-CN" altLang="en-US" dirty="0" smtClean="0"/>
              <a:t>循环对应的元素不同</a:t>
            </a:r>
            <a:endParaRPr lang="en-US" altLang="zh-CN" dirty="0" smtClean="0"/>
          </a:p>
          <a:p>
            <a:pPr lvl="1"/>
            <a:r>
              <a:rPr lang="zh-CN" altLang="en-US" dirty="0" smtClean="0"/>
              <a:t>即存在不相交的子集，</a:t>
            </a:r>
            <a:r>
              <a:rPr lang="en-US" altLang="zh-CN" dirty="0" smtClean="0"/>
              <a:t>g</a:t>
            </a:r>
            <a:r>
              <a:rPr lang="zh-CN" altLang="en-US" dirty="0" smtClean="0"/>
              <a:t>和</a:t>
            </a:r>
            <a:r>
              <a:rPr lang="en-US" altLang="zh-CN" dirty="0" smtClean="0"/>
              <a:t>h</a:t>
            </a:r>
            <a:r>
              <a:rPr lang="zh-CN" altLang="en-US" dirty="0" smtClean="0"/>
              <a:t>各自对一个子集进行置乱</a:t>
            </a:r>
            <a:endParaRPr lang="en-US" altLang="zh-CN" dirty="0" smtClean="0"/>
          </a:p>
          <a:p>
            <a:pPr lvl="1"/>
            <a:r>
              <a:rPr lang="zh-CN" altLang="en-US" dirty="0" smtClean="0"/>
              <a:t>不相交循环的乘积可以交换：</a:t>
            </a:r>
            <a:r>
              <a:rPr lang="en-US" altLang="zh-CN" dirty="0" err="1" smtClean="0"/>
              <a:t>gh</a:t>
            </a:r>
            <a:r>
              <a:rPr lang="en-US" altLang="zh-CN" dirty="0" smtClean="0"/>
              <a:t>=hg</a:t>
            </a:r>
          </a:p>
          <a:p>
            <a:pPr lvl="1"/>
            <a:endParaRPr lang="en-US" altLang="zh-CN" dirty="0"/>
          </a:p>
          <a:p>
            <a:r>
              <a:rPr lang="zh-CN" altLang="en-US" dirty="0" smtClean="0"/>
              <a:t>不相交循环乘积的阶就是各个循环长度的最小公倍数</a:t>
            </a:r>
            <a:endParaRPr lang="en-US" altLang="zh-CN" dirty="0" smtClean="0"/>
          </a:p>
          <a:p>
            <a:pPr lvl="1"/>
            <a:endParaRPr lang="en-US" altLang="zh-CN" dirty="0" smtClean="0"/>
          </a:p>
          <a:p>
            <a:r>
              <a:rPr lang="zh-CN" altLang="en-US" dirty="0" smtClean="0"/>
              <a:t>不相交循环分解：将任意一个置乱表示为一些不相交循环的乘积。例</a:t>
            </a:r>
            <a:endParaRPr lang="en-US" altLang="zh-CN" dirty="0" smtClean="0"/>
          </a:p>
          <a:p>
            <a:pPr marL="0" indent="0">
              <a:buNone/>
            </a:pPr>
            <a:endParaRPr lang="en-US" altLang="zh-CN" dirty="0"/>
          </a:p>
        </p:txBody>
      </p:sp>
      <p:graphicFrame>
        <p:nvGraphicFramePr>
          <p:cNvPr id="6" name="对象 5"/>
          <p:cNvGraphicFramePr>
            <a:graphicFrameLocks noChangeAspect="1"/>
          </p:cNvGraphicFramePr>
          <p:nvPr>
            <p:extLst>
              <p:ext uri="{D42A27DB-BD31-4B8C-83A1-F6EECF244321}">
                <p14:modId xmlns:p14="http://schemas.microsoft.com/office/powerpoint/2010/main" val="2020659399"/>
              </p:ext>
            </p:extLst>
          </p:nvPr>
        </p:nvGraphicFramePr>
        <p:xfrm>
          <a:off x="1835696" y="5445224"/>
          <a:ext cx="5445125" cy="835025"/>
        </p:xfrm>
        <a:graphic>
          <a:graphicData uri="http://schemas.openxmlformats.org/presentationml/2006/ole">
            <mc:AlternateContent xmlns:mc="http://schemas.openxmlformats.org/markup-compatibility/2006">
              <mc:Choice xmlns:v="urn:schemas-microsoft-com:vml" Requires="v">
                <p:oleObj spid="_x0000_s15490" name="Equation" r:id="rId3" imgW="2400120" imgH="368280" progId="Equation.DSMT4">
                  <p:embed/>
                </p:oleObj>
              </mc:Choice>
              <mc:Fallback>
                <p:oleObj name="Equation" r:id="rId3" imgW="2400120" imgH="368280" progId="Equation.DSMT4">
                  <p:embed/>
                  <p:pic>
                    <p:nvPicPr>
                      <p:cNvPr id="0" name=""/>
                      <p:cNvPicPr>
                        <a:picLocks noChangeAspect="1" noChangeArrowheads="1"/>
                      </p:cNvPicPr>
                      <p:nvPr/>
                    </p:nvPicPr>
                    <p:blipFill>
                      <a:blip r:embed="rId4"/>
                      <a:srcRect/>
                      <a:stretch>
                        <a:fillRect/>
                      </a:stretch>
                    </p:blipFill>
                    <p:spPr bwMode="auto">
                      <a:xfrm>
                        <a:off x="1835696" y="5445224"/>
                        <a:ext cx="5445125"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椭圆形标注 6"/>
          <p:cNvSpPr/>
          <p:nvPr/>
        </p:nvSpPr>
        <p:spPr>
          <a:xfrm>
            <a:off x="7352373" y="5137224"/>
            <a:ext cx="1296144" cy="504056"/>
          </a:xfrm>
          <a:prstGeom prst="wedgeEllipseCallout">
            <a:avLst>
              <a:gd name="adj1" fmla="val -58616"/>
              <a:gd name="adj2" fmla="val 6250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不动点</a:t>
            </a:r>
            <a:endParaRPr lang="zh-CN" altLang="en-US" dirty="0">
              <a:solidFill>
                <a:schemeClr val="tx1"/>
              </a:solidFill>
            </a:endParaRPr>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8" name="灯片编号占位符 7"/>
          <p:cNvSpPr>
            <a:spLocks noGrp="1"/>
          </p:cNvSpPr>
          <p:nvPr>
            <p:ph type="sldNum" sz="quarter" idx="10"/>
          </p:nvPr>
        </p:nvSpPr>
        <p:spPr/>
        <p:txBody>
          <a:bodyPr/>
          <a:lstStyle/>
          <a:p>
            <a:pPr>
              <a:defRPr/>
            </a:pPr>
            <a:fld id="{17B7F836-6F9F-42A8-9450-B93EA774C316}" type="slidenum">
              <a:rPr lang="zh-CN" altLang="en-US" smtClean="0"/>
              <a:pPr>
                <a:defRPr/>
              </a:pPr>
              <a:t>65</a:t>
            </a:fld>
            <a:endParaRPr lang="en-US" altLang="zh-CN" dirty="0"/>
          </a:p>
        </p:txBody>
      </p:sp>
      <p:sp>
        <p:nvSpPr>
          <p:cNvPr id="9" name="流程图: 可选过程 8">
            <a:hlinkClick r:id="rId5"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10" name="流程图: 可选过程 9">
            <a:hlinkClick r:id="rId6" action="ppaction://hlinksldjump"/>
          </p:cNvPr>
          <p:cNvSpPr/>
          <p:nvPr/>
        </p:nvSpPr>
        <p:spPr>
          <a:xfrm>
            <a:off x="1383770"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t>2. </a:t>
            </a:r>
            <a:r>
              <a:rPr lang="zh-CN" altLang="en-US" sz="1000" dirty="0" smtClean="0"/>
              <a:t>置换技术</a:t>
            </a:r>
            <a:endParaRPr lang="zh-CN" altLang="en-US" sz="1000" dirty="0"/>
          </a:p>
        </p:txBody>
      </p:sp>
      <p:sp>
        <p:nvSpPr>
          <p:cNvPr id="11" name="流程图: 可选过程 10">
            <a:hlinkClick r:id="rId7"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3. </a:t>
            </a:r>
            <a:r>
              <a:rPr lang="zh-CN" altLang="en-US" sz="1000" dirty="0" smtClean="0"/>
              <a:t>乘积密码</a:t>
            </a:r>
            <a:endParaRPr lang="zh-CN" altLang="en-US" sz="1000" dirty="0"/>
          </a:p>
        </p:txBody>
      </p:sp>
      <p:sp>
        <p:nvSpPr>
          <p:cNvPr id="12" name="流程图: 可选过程 11">
            <a:hlinkClick r:id="rId8"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400970992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smtClean="0"/>
              <a:t>n</a:t>
            </a:r>
            <a:r>
              <a:rPr lang="zh-CN" altLang="en-US" dirty="0" smtClean="0"/>
              <a:t>个元素任意置乱的最大阶</a:t>
            </a:r>
            <a:endParaRPr lang="en-US" altLang="zh-CN" dirty="0" smtClean="0"/>
          </a:p>
          <a:p>
            <a:pPr lvl="1"/>
            <a:r>
              <a:rPr lang="en-US" altLang="zh-CN" dirty="0" smtClean="0"/>
              <a:t>1</a:t>
            </a:r>
            <a:r>
              <a:rPr lang="zh-CN" altLang="en-US" dirty="0" smtClean="0"/>
              <a:t>个</a:t>
            </a:r>
            <a:r>
              <a:rPr lang="en-US" altLang="zh-CN" dirty="0" smtClean="0"/>
              <a:t>n</a:t>
            </a:r>
            <a:r>
              <a:rPr lang="zh-CN" altLang="en-US" dirty="0" smtClean="0"/>
              <a:t>循环</a:t>
            </a:r>
            <a:r>
              <a:rPr lang="en-US" altLang="zh-CN" dirty="0" smtClean="0">
                <a:sym typeface="Wingdings" pitchFamily="2" charset="2"/>
              </a:rPr>
              <a:t></a:t>
            </a:r>
            <a:r>
              <a:rPr lang="zh-CN" altLang="en-US" dirty="0" smtClean="0">
                <a:sym typeface="Wingdings" pitchFamily="2" charset="2"/>
              </a:rPr>
              <a:t>阶</a:t>
            </a:r>
            <a:r>
              <a:rPr lang="en-US" altLang="zh-CN" dirty="0" smtClean="0">
                <a:sym typeface="Wingdings" pitchFamily="2" charset="2"/>
              </a:rPr>
              <a:t>n</a:t>
            </a:r>
            <a:endParaRPr lang="en-US" altLang="zh-CN" dirty="0" smtClean="0"/>
          </a:p>
          <a:p>
            <a:pPr lvl="1"/>
            <a:r>
              <a:rPr lang="en-US" altLang="zh-CN" dirty="0" smtClean="0"/>
              <a:t>1</a:t>
            </a:r>
            <a:r>
              <a:rPr lang="zh-CN" altLang="en-US" dirty="0" smtClean="0"/>
              <a:t>个</a:t>
            </a:r>
            <a:r>
              <a:rPr lang="en-US" altLang="zh-CN" dirty="0" smtClean="0"/>
              <a:t>n-1</a:t>
            </a:r>
            <a:r>
              <a:rPr lang="zh-CN" altLang="en-US" dirty="0" smtClean="0"/>
              <a:t>循环</a:t>
            </a:r>
            <a:r>
              <a:rPr lang="en-US" altLang="zh-CN" dirty="0" smtClean="0">
                <a:sym typeface="Wingdings" pitchFamily="2" charset="2"/>
              </a:rPr>
              <a:t></a:t>
            </a:r>
            <a:r>
              <a:rPr lang="zh-CN" altLang="en-US" dirty="0" smtClean="0">
                <a:sym typeface="Wingdings" pitchFamily="2" charset="2"/>
              </a:rPr>
              <a:t>阶</a:t>
            </a:r>
            <a:r>
              <a:rPr lang="en-US" altLang="zh-CN" dirty="0" smtClean="0">
                <a:sym typeface="Wingdings" pitchFamily="2" charset="2"/>
              </a:rPr>
              <a:t>n-1</a:t>
            </a:r>
            <a:endParaRPr lang="en-US" altLang="zh-CN" dirty="0" smtClean="0"/>
          </a:p>
          <a:p>
            <a:pPr lvl="1"/>
            <a:r>
              <a:rPr lang="en-US" altLang="zh-CN" dirty="0" smtClean="0"/>
              <a:t>1</a:t>
            </a:r>
            <a:r>
              <a:rPr lang="zh-CN" altLang="en-US" dirty="0" smtClean="0"/>
              <a:t>个</a:t>
            </a:r>
            <a:r>
              <a:rPr lang="en-US" altLang="zh-CN" dirty="0" smtClean="0"/>
              <a:t>n-2</a:t>
            </a:r>
            <a:r>
              <a:rPr lang="zh-CN" altLang="en-US" dirty="0" smtClean="0"/>
              <a:t>循环，</a:t>
            </a:r>
            <a:r>
              <a:rPr lang="en-US" altLang="zh-CN" dirty="0" smtClean="0"/>
              <a:t>1</a:t>
            </a:r>
            <a:r>
              <a:rPr lang="zh-CN" altLang="en-US" dirty="0" smtClean="0"/>
              <a:t>个</a:t>
            </a:r>
            <a:r>
              <a:rPr lang="en-US" altLang="zh-CN" dirty="0" smtClean="0"/>
              <a:t>2</a:t>
            </a:r>
            <a:r>
              <a:rPr lang="zh-CN" altLang="en-US" dirty="0" smtClean="0"/>
              <a:t>循环</a:t>
            </a:r>
            <a:r>
              <a:rPr lang="en-US" altLang="zh-CN" dirty="0" smtClean="0">
                <a:sym typeface="Wingdings" pitchFamily="2" charset="2"/>
              </a:rPr>
              <a:t></a:t>
            </a:r>
            <a:r>
              <a:rPr lang="zh-CN" altLang="en-US" dirty="0" smtClean="0">
                <a:sym typeface="Wingdings" pitchFamily="2" charset="2"/>
              </a:rPr>
              <a:t>阶</a:t>
            </a:r>
            <a:r>
              <a:rPr lang="en-US" altLang="zh-CN" dirty="0" smtClean="0">
                <a:sym typeface="Wingdings" pitchFamily="2" charset="2"/>
              </a:rPr>
              <a:t>2(n-2)</a:t>
            </a:r>
            <a:r>
              <a:rPr lang="zh-CN" altLang="en-US" dirty="0" smtClean="0">
                <a:sym typeface="Wingdings" pitchFamily="2" charset="2"/>
              </a:rPr>
              <a:t>或</a:t>
            </a:r>
            <a:r>
              <a:rPr lang="en-US" altLang="zh-CN" dirty="0" smtClean="0">
                <a:sym typeface="Wingdings" pitchFamily="2" charset="2"/>
              </a:rPr>
              <a:t>n-2</a:t>
            </a:r>
          </a:p>
          <a:p>
            <a:pPr lvl="1"/>
            <a:r>
              <a:rPr lang="en-US" altLang="zh-CN" dirty="0" smtClean="0">
                <a:sym typeface="Wingdings" pitchFamily="2" charset="2"/>
              </a:rPr>
              <a:t>…</a:t>
            </a:r>
          </a:p>
          <a:p>
            <a:pPr lvl="1"/>
            <a:endParaRPr lang="en-US" altLang="zh-CN" dirty="0">
              <a:sym typeface="Wingdings" pitchFamily="2" charset="2"/>
            </a:endParaRPr>
          </a:p>
          <a:p>
            <a:pPr lvl="1"/>
            <a:r>
              <a:rPr lang="zh-CN" altLang="en-US" dirty="0" smtClean="0">
                <a:sym typeface="Wingdings" pitchFamily="2" charset="2"/>
              </a:rPr>
              <a:t>将</a:t>
            </a:r>
            <a:r>
              <a:rPr lang="en-US" altLang="zh-CN" dirty="0" smtClean="0">
                <a:sym typeface="Wingdings" pitchFamily="2" charset="2"/>
              </a:rPr>
              <a:t>n</a:t>
            </a:r>
            <a:r>
              <a:rPr lang="zh-CN" altLang="en-US" dirty="0" smtClean="0">
                <a:sym typeface="Wingdings" pitchFamily="2" charset="2"/>
              </a:rPr>
              <a:t>分解成若干数字的和，这些数字的最小公倍数的最大值，就是最大阶</a:t>
            </a:r>
            <a:endParaRPr lang="en-US" altLang="zh-CN" dirty="0" smtClean="0">
              <a:sym typeface="Wingdings" pitchFamily="2" charset="2"/>
            </a:endParaRPr>
          </a:p>
        </p:txBody>
      </p:sp>
      <p:sp>
        <p:nvSpPr>
          <p:cNvPr id="7" name="TextBox 6"/>
          <p:cNvSpPr txBox="1"/>
          <p:nvPr/>
        </p:nvSpPr>
        <p:spPr>
          <a:xfrm>
            <a:off x="1187624" y="5517232"/>
            <a:ext cx="6048672" cy="369332"/>
          </a:xfrm>
          <a:prstGeom prst="rect">
            <a:avLst/>
          </a:prstGeom>
          <a:noFill/>
        </p:spPr>
        <p:txBody>
          <a:bodyPr wrap="square" rtlCol="0">
            <a:spAutoFit/>
          </a:bodyPr>
          <a:lstStyle/>
          <a:p>
            <a:r>
              <a:rPr lang="zh-CN" altLang="en-US" dirty="0" smtClean="0">
                <a:solidFill>
                  <a:srgbClr val="FF0000"/>
                </a:solidFill>
              </a:rPr>
              <a:t>尝试：计算</a:t>
            </a:r>
            <a:r>
              <a:rPr lang="en-US" altLang="zh-CN" dirty="0" smtClean="0">
                <a:solidFill>
                  <a:srgbClr val="FF0000"/>
                </a:solidFill>
              </a:rPr>
              <a:t>n</a:t>
            </a:r>
            <a:r>
              <a:rPr lang="zh-CN" altLang="en-US" dirty="0" smtClean="0">
                <a:solidFill>
                  <a:srgbClr val="FF0000"/>
                </a:solidFill>
              </a:rPr>
              <a:t>个元素任意置乱的最大阶。</a:t>
            </a:r>
            <a:endParaRPr lang="zh-CN" altLang="en-US" dirty="0">
              <a:solidFill>
                <a:srgbClr val="FF0000"/>
              </a:solidFill>
            </a:endParaRPr>
          </a:p>
        </p:txBody>
      </p:sp>
      <p:sp>
        <p:nvSpPr>
          <p:cNvPr id="6" name="页脚占位符 5"/>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8" name="灯片编号占位符 7"/>
          <p:cNvSpPr>
            <a:spLocks noGrp="1"/>
          </p:cNvSpPr>
          <p:nvPr>
            <p:ph type="sldNum" sz="quarter" idx="10"/>
          </p:nvPr>
        </p:nvSpPr>
        <p:spPr/>
        <p:txBody>
          <a:bodyPr/>
          <a:lstStyle/>
          <a:p>
            <a:pPr>
              <a:defRPr/>
            </a:pPr>
            <a:fld id="{17B7F836-6F9F-42A8-9450-B93EA774C316}" type="slidenum">
              <a:rPr lang="zh-CN" altLang="en-US" smtClean="0"/>
              <a:pPr>
                <a:defRPr/>
              </a:pPr>
              <a:t>66</a:t>
            </a:fld>
            <a:endParaRPr lang="en-US" altLang="zh-CN" dirty="0"/>
          </a:p>
        </p:txBody>
      </p:sp>
      <p:sp>
        <p:nvSpPr>
          <p:cNvPr id="9" name="流程图: 可选过程 8">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10" name="流程图: 可选过程 9">
            <a:hlinkClick r:id="rId3" action="ppaction://hlinksldjump"/>
          </p:cNvPr>
          <p:cNvSpPr/>
          <p:nvPr/>
        </p:nvSpPr>
        <p:spPr>
          <a:xfrm>
            <a:off x="1383770"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t>2. </a:t>
            </a:r>
            <a:r>
              <a:rPr lang="zh-CN" altLang="en-US" sz="1000" dirty="0" smtClean="0"/>
              <a:t>置换技术</a:t>
            </a:r>
            <a:endParaRPr lang="zh-CN" altLang="en-US" sz="1000" dirty="0"/>
          </a:p>
        </p:txBody>
      </p:sp>
      <p:sp>
        <p:nvSpPr>
          <p:cNvPr id="11" name="流程图: 可选过程 10">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3. </a:t>
            </a:r>
            <a:r>
              <a:rPr lang="zh-CN" altLang="en-US" sz="1000" dirty="0" smtClean="0"/>
              <a:t>乘积密码</a:t>
            </a:r>
            <a:endParaRPr lang="zh-CN" altLang="en-US" sz="1000" dirty="0"/>
          </a:p>
        </p:txBody>
      </p:sp>
      <p:sp>
        <p:nvSpPr>
          <p:cNvPr id="12" name="流程图: 可选过程 11">
            <a:hlinkClick r:id="rId5"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28821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8.33333E-7 4.07407E-6 L 8.33333E-7 -0.19815 " pathEditMode="relative" rAng="0" ptsTypes="AA">
                                      <p:cBhvr>
                                        <p:cTn id="6" dur="2000" fill="hold"/>
                                        <p:tgtEl>
                                          <p:spTgt spid="7"/>
                                        </p:tgtEl>
                                        <p:attrNameLst>
                                          <p:attrName>ppt_x</p:attrName>
                                          <p:attrName>ppt_y</p:attrName>
                                        </p:attrNameLst>
                                      </p:cBhvr>
                                      <p:rCtr x="0" y="-99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洗牌</a:t>
            </a:r>
            <a:endParaRPr lang="zh-CN" altLang="en-US" dirty="0"/>
          </a:p>
        </p:txBody>
      </p:sp>
      <p:sp>
        <p:nvSpPr>
          <p:cNvPr id="3" name="内容占位符 2"/>
          <p:cNvSpPr>
            <a:spLocks noGrp="1"/>
          </p:cNvSpPr>
          <p:nvPr>
            <p:ph idx="1"/>
          </p:nvPr>
        </p:nvSpPr>
        <p:spPr/>
        <p:txBody>
          <a:bodyPr/>
          <a:lstStyle/>
          <a:p>
            <a:r>
              <a:rPr lang="zh-CN" altLang="en-US" dirty="0"/>
              <a:t>切牌：将一副牌一分为二，然后两部分</a:t>
            </a:r>
            <a:r>
              <a:rPr lang="zh-CN" altLang="en-US" dirty="0" smtClean="0"/>
              <a:t>交换</a:t>
            </a:r>
            <a:endParaRPr lang="en-US" altLang="zh-CN" dirty="0" smtClean="0"/>
          </a:p>
          <a:p>
            <a:endParaRPr lang="en-US" altLang="zh-CN" dirty="0"/>
          </a:p>
          <a:p>
            <a:endParaRPr lang="en-US" altLang="zh-CN" dirty="0" smtClean="0"/>
          </a:p>
          <a:p>
            <a:pPr lvl="1"/>
            <a:r>
              <a:rPr lang="zh-CN" altLang="en-US" dirty="0"/>
              <a:t>注意：连续多次切牌等效为一</a:t>
            </a:r>
            <a:r>
              <a:rPr lang="zh-CN" altLang="en-US" dirty="0" smtClean="0"/>
              <a:t>次</a:t>
            </a:r>
            <a:endParaRPr lang="en-US" altLang="zh-CN" dirty="0" smtClean="0"/>
          </a:p>
          <a:p>
            <a:pPr lvl="1"/>
            <a:endParaRPr lang="en-US" altLang="zh-CN" dirty="0"/>
          </a:p>
          <a:p>
            <a:r>
              <a:rPr lang="zh-CN" altLang="en-US" dirty="0" smtClean="0"/>
              <a:t>洗牌</a:t>
            </a:r>
            <a:r>
              <a:rPr lang="zh-CN" altLang="en-US" dirty="0"/>
              <a:t>：将</a:t>
            </a:r>
            <a:r>
              <a:rPr lang="en-US" altLang="zh-CN" dirty="0"/>
              <a:t>2n</a:t>
            </a:r>
            <a:r>
              <a:rPr lang="zh-CN" altLang="en-US" dirty="0"/>
              <a:t>张</a:t>
            </a:r>
            <a:r>
              <a:rPr lang="zh-CN" altLang="en-US" dirty="0" smtClean="0"/>
              <a:t>牌等分为两</a:t>
            </a:r>
            <a:r>
              <a:rPr lang="zh-CN" altLang="en-US" dirty="0"/>
              <a:t>份，再</a:t>
            </a:r>
            <a:r>
              <a:rPr lang="zh-CN" altLang="en-US" dirty="0" smtClean="0"/>
              <a:t>交错</a:t>
            </a:r>
            <a:endParaRPr lang="en-US" altLang="zh-CN" dirty="0" smtClean="0"/>
          </a:p>
          <a:p>
            <a:pPr lvl="1"/>
            <a:r>
              <a:rPr lang="zh-CN" altLang="en-US" dirty="0" smtClean="0"/>
              <a:t>完美洗牌：</a:t>
            </a:r>
            <a:endParaRPr lang="en-US" altLang="zh-CN" dirty="0" smtClean="0"/>
          </a:p>
          <a:p>
            <a:pPr lvl="1"/>
            <a:endParaRPr lang="en-US" altLang="zh-CN" dirty="0"/>
          </a:p>
          <a:p>
            <a:pPr lvl="1"/>
            <a:r>
              <a:rPr lang="zh-CN" altLang="en-US" dirty="0" smtClean="0"/>
              <a:t>糟糕的洗牌：</a:t>
            </a:r>
            <a:endParaRPr lang="zh-CN" altLang="en-US" dirty="0"/>
          </a:p>
        </p:txBody>
      </p:sp>
      <p:graphicFrame>
        <p:nvGraphicFramePr>
          <p:cNvPr id="6" name="对象 5"/>
          <p:cNvGraphicFramePr>
            <a:graphicFrameLocks noChangeAspect="1"/>
          </p:cNvGraphicFramePr>
          <p:nvPr>
            <p:extLst>
              <p:ext uri="{D42A27DB-BD31-4B8C-83A1-F6EECF244321}">
                <p14:modId xmlns:p14="http://schemas.microsoft.com/office/powerpoint/2010/main" val="1420467548"/>
              </p:ext>
            </p:extLst>
          </p:nvPr>
        </p:nvGraphicFramePr>
        <p:xfrm>
          <a:off x="1373188" y="1917700"/>
          <a:ext cx="6510337" cy="403225"/>
        </p:xfrm>
        <a:graphic>
          <a:graphicData uri="http://schemas.openxmlformats.org/presentationml/2006/ole">
            <mc:AlternateContent xmlns:mc="http://schemas.openxmlformats.org/markup-compatibility/2006">
              <mc:Choice xmlns:v="urn:schemas-microsoft-com:vml" Requires="v">
                <p:oleObj spid="_x0000_s16884" name="Equation" r:id="rId3" imgW="2869920" imgH="177480" progId="Equation.DSMT4">
                  <p:embed/>
                </p:oleObj>
              </mc:Choice>
              <mc:Fallback>
                <p:oleObj name="Equation" r:id="rId3" imgW="2869920" imgH="177480" progId="Equation.DSMT4">
                  <p:embed/>
                  <p:pic>
                    <p:nvPicPr>
                      <p:cNvPr id="0" name="对象 4"/>
                      <p:cNvPicPr>
                        <a:picLocks noChangeAspect="1" noChangeArrowheads="1"/>
                      </p:cNvPicPr>
                      <p:nvPr/>
                    </p:nvPicPr>
                    <p:blipFill>
                      <a:blip r:embed="rId4"/>
                      <a:srcRect/>
                      <a:stretch>
                        <a:fillRect/>
                      </a:stretch>
                    </p:blipFill>
                    <p:spPr bwMode="auto">
                      <a:xfrm>
                        <a:off x="1373188" y="1917700"/>
                        <a:ext cx="65103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637412996"/>
              </p:ext>
            </p:extLst>
          </p:nvPr>
        </p:nvGraphicFramePr>
        <p:xfrm>
          <a:off x="3419872" y="2348880"/>
          <a:ext cx="2217738" cy="460375"/>
        </p:xfrm>
        <a:graphic>
          <a:graphicData uri="http://schemas.openxmlformats.org/presentationml/2006/ole">
            <mc:AlternateContent xmlns:mc="http://schemas.openxmlformats.org/markup-compatibility/2006">
              <mc:Choice xmlns:v="urn:schemas-microsoft-com:vml" Requires="v">
                <p:oleObj spid="_x0000_s16885" name="Equation" r:id="rId5" imgW="977760" imgH="203040" progId="Equation.DSMT4">
                  <p:embed/>
                </p:oleObj>
              </mc:Choice>
              <mc:Fallback>
                <p:oleObj name="Equation" r:id="rId5" imgW="977760" imgH="203040" progId="Equation.DSMT4">
                  <p:embed/>
                  <p:pic>
                    <p:nvPicPr>
                      <p:cNvPr id="0" name="对象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9872" y="2348880"/>
                        <a:ext cx="22177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6215800"/>
              </p:ext>
            </p:extLst>
          </p:nvPr>
        </p:nvGraphicFramePr>
        <p:xfrm>
          <a:off x="1071563" y="4681959"/>
          <a:ext cx="7086600" cy="403225"/>
        </p:xfrm>
        <a:graphic>
          <a:graphicData uri="http://schemas.openxmlformats.org/presentationml/2006/ole">
            <mc:AlternateContent xmlns:mc="http://schemas.openxmlformats.org/markup-compatibility/2006">
              <mc:Choice xmlns:v="urn:schemas-microsoft-com:vml" Requires="v">
                <p:oleObj spid="_x0000_s16886" name="Equation" r:id="rId7" imgW="3124080" imgH="177480" progId="Equation.DSMT4">
                  <p:embed/>
                </p:oleObj>
              </mc:Choice>
              <mc:Fallback>
                <p:oleObj name="Equation" r:id="rId7" imgW="3124080" imgH="177480" progId="Equation.DSMT4">
                  <p:embed/>
                  <p:pic>
                    <p:nvPicPr>
                      <p:cNvPr id="0" name="对象 6"/>
                      <p:cNvPicPr>
                        <a:picLocks noChangeAspect="1" noChangeArrowheads="1"/>
                      </p:cNvPicPr>
                      <p:nvPr/>
                    </p:nvPicPr>
                    <p:blipFill>
                      <a:blip r:embed="rId8"/>
                      <a:srcRect/>
                      <a:stretch>
                        <a:fillRect/>
                      </a:stretch>
                    </p:blipFill>
                    <p:spPr bwMode="auto">
                      <a:xfrm>
                        <a:off x="1071563" y="4681959"/>
                        <a:ext cx="708660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643225683"/>
              </p:ext>
            </p:extLst>
          </p:nvPr>
        </p:nvGraphicFramePr>
        <p:xfrm>
          <a:off x="1071563" y="5546055"/>
          <a:ext cx="7086600" cy="403225"/>
        </p:xfrm>
        <a:graphic>
          <a:graphicData uri="http://schemas.openxmlformats.org/presentationml/2006/ole">
            <mc:AlternateContent xmlns:mc="http://schemas.openxmlformats.org/markup-compatibility/2006">
              <mc:Choice xmlns:v="urn:schemas-microsoft-com:vml" Requires="v">
                <p:oleObj spid="_x0000_s16887" name="Equation" r:id="rId9" imgW="3124080" imgH="177480" progId="Equation.DSMT4">
                  <p:embed/>
                </p:oleObj>
              </mc:Choice>
              <mc:Fallback>
                <p:oleObj name="Equation" r:id="rId9" imgW="3124080" imgH="177480" progId="Equation.DSMT4">
                  <p:embed/>
                  <p:pic>
                    <p:nvPicPr>
                      <p:cNvPr id="0" name="对象 7"/>
                      <p:cNvPicPr>
                        <a:picLocks noChangeAspect="1" noChangeArrowheads="1"/>
                      </p:cNvPicPr>
                      <p:nvPr/>
                    </p:nvPicPr>
                    <p:blipFill>
                      <a:blip r:embed="rId10"/>
                      <a:srcRect/>
                      <a:stretch>
                        <a:fillRect/>
                      </a:stretch>
                    </p:blipFill>
                    <p:spPr bwMode="auto">
                      <a:xfrm>
                        <a:off x="1071563" y="5546055"/>
                        <a:ext cx="708660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页脚占位符 9"/>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11" name="灯片编号占位符 10"/>
          <p:cNvSpPr>
            <a:spLocks noGrp="1"/>
          </p:cNvSpPr>
          <p:nvPr>
            <p:ph type="sldNum" sz="quarter" idx="10"/>
          </p:nvPr>
        </p:nvSpPr>
        <p:spPr/>
        <p:txBody>
          <a:bodyPr/>
          <a:lstStyle/>
          <a:p>
            <a:pPr>
              <a:defRPr/>
            </a:pPr>
            <a:fld id="{17B7F836-6F9F-42A8-9450-B93EA774C316}" type="slidenum">
              <a:rPr lang="zh-CN" altLang="en-US" smtClean="0"/>
              <a:pPr>
                <a:defRPr/>
              </a:pPr>
              <a:t>67</a:t>
            </a:fld>
            <a:endParaRPr lang="en-US" altLang="zh-CN" dirty="0"/>
          </a:p>
        </p:txBody>
      </p:sp>
      <p:sp>
        <p:nvSpPr>
          <p:cNvPr id="12" name="流程图: 可选过程 11">
            <a:hlinkClick r:id="rId11"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13" name="流程图: 可选过程 12">
            <a:hlinkClick r:id="rId12" action="ppaction://hlinksldjump"/>
          </p:cNvPr>
          <p:cNvSpPr/>
          <p:nvPr/>
        </p:nvSpPr>
        <p:spPr>
          <a:xfrm>
            <a:off x="1383770"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t>2. </a:t>
            </a:r>
            <a:r>
              <a:rPr lang="zh-CN" altLang="en-US" sz="1000" dirty="0" smtClean="0"/>
              <a:t>置换技术</a:t>
            </a:r>
            <a:endParaRPr lang="zh-CN" altLang="en-US" sz="1000" dirty="0"/>
          </a:p>
        </p:txBody>
      </p:sp>
      <p:sp>
        <p:nvSpPr>
          <p:cNvPr id="14" name="流程图: 可选过程 13">
            <a:hlinkClick r:id="rId13"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3. </a:t>
            </a:r>
            <a:r>
              <a:rPr lang="zh-CN" altLang="en-US" sz="1000" dirty="0" smtClean="0"/>
              <a:t>乘积密码</a:t>
            </a:r>
            <a:endParaRPr lang="zh-CN" altLang="en-US" sz="1000" dirty="0"/>
          </a:p>
        </p:txBody>
      </p:sp>
      <p:sp>
        <p:nvSpPr>
          <p:cNvPr id="15" name="流程图: 可选过程 14">
            <a:hlinkClick r:id="rId14"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44219808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完美洗牌函数：</a:t>
            </a:r>
            <a:endParaRPr lang="en-US" altLang="zh-CN" dirty="0"/>
          </a:p>
          <a:p>
            <a:pPr lvl="1"/>
            <a:endParaRPr lang="en-US" altLang="zh-CN" dirty="0" smtClean="0"/>
          </a:p>
          <a:p>
            <a:r>
              <a:rPr lang="zh-CN" altLang="en-US" dirty="0" smtClean="0"/>
              <a:t>连续</a:t>
            </a:r>
            <a:r>
              <a:rPr lang="en-US" altLang="zh-CN" dirty="0" smtClean="0"/>
              <a:t>k</a:t>
            </a:r>
            <a:r>
              <a:rPr lang="zh-CN" altLang="en-US" dirty="0" smtClean="0"/>
              <a:t>次洗牌后，</a:t>
            </a:r>
            <a:endParaRPr lang="en-US" altLang="zh-CN" dirty="0" smtClean="0"/>
          </a:p>
          <a:p>
            <a:pPr marL="742950" lvl="2" indent="-342900">
              <a:buClr>
                <a:schemeClr val="folHlink"/>
              </a:buClr>
              <a:buFont typeface="Wingdings" pitchFamily="2" charset="2"/>
              <a:buChar char="v"/>
            </a:pPr>
            <a:r>
              <a:rPr lang="zh-CN" altLang="en-US" dirty="0" smtClean="0"/>
              <a:t>若</a:t>
            </a:r>
            <a:r>
              <a:rPr lang="en-US" altLang="zh-CN" dirty="0"/>
              <a:t>e</a:t>
            </a:r>
            <a:r>
              <a:rPr lang="zh-CN" altLang="en-US" dirty="0"/>
              <a:t>满足 </a:t>
            </a:r>
            <a:r>
              <a:rPr lang="en-US" altLang="zh-CN" dirty="0"/>
              <a:t>2</a:t>
            </a:r>
            <a:r>
              <a:rPr lang="en-US" altLang="zh-CN" baseline="30000" dirty="0"/>
              <a:t>e</a:t>
            </a:r>
            <a:r>
              <a:rPr lang="en-US" altLang="zh-CN" dirty="0"/>
              <a:t>=1 mod (2n+1)</a:t>
            </a:r>
            <a:r>
              <a:rPr lang="zh-CN" altLang="en-US" dirty="0"/>
              <a:t>，则</a:t>
            </a:r>
            <a:r>
              <a:rPr lang="en-US" altLang="zh-CN" dirty="0"/>
              <a:t>2n</a:t>
            </a:r>
            <a:r>
              <a:rPr lang="zh-CN" altLang="en-US" dirty="0"/>
              <a:t>张牌经过</a:t>
            </a:r>
            <a:r>
              <a:rPr lang="en-US" altLang="zh-CN" dirty="0"/>
              <a:t>e</a:t>
            </a:r>
            <a:r>
              <a:rPr lang="zh-CN" altLang="en-US" dirty="0"/>
              <a:t>次洗牌后，就将恢复原位</a:t>
            </a:r>
            <a:endParaRPr lang="en-US" altLang="zh-CN" dirty="0"/>
          </a:p>
          <a:p>
            <a:pPr lvl="1"/>
            <a:endParaRPr lang="en-US" altLang="zh-CN" dirty="0" smtClean="0"/>
          </a:p>
          <a:p>
            <a:r>
              <a:rPr lang="zh-CN" altLang="en-US" dirty="0" smtClean="0"/>
              <a:t>例：完美洗牌的分解</a:t>
            </a:r>
            <a:endParaRPr lang="en-US" altLang="zh-CN" dirty="0" smtClean="0"/>
          </a:p>
          <a:p>
            <a:pPr lvl="2"/>
            <a:endParaRPr lang="en-US" altLang="zh-CN" dirty="0" smtClean="0"/>
          </a:p>
          <a:p>
            <a:pPr lvl="1"/>
            <a:r>
              <a:rPr lang="en-US" altLang="zh-CN" dirty="0" smtClean="0"/>
              <a:t>6</a:t>
            </a:r>
            <a:r>
              <a:rPr lang="zh-CN" altLang="en-US" dirty="0" smtClean="0"/>
              <a:t>张牌</a:t>
            </a:r>
            <a:endParaRPr lang="en-US" altLang="zh-CN" dirty="0" smtClean="0"/>
          </a:p>
          <a:p>
            <a:pPr lvl="1"/>
            <a:endParaRPr lang="en-US" altLang="zh-CN" dirty="0" smtClean="0"/>
          </a:p>
          <a:p>
            <a:pPr lvl="1"/>
            <a:r>
              <a:rPr lang="en-US" altLang="zh-CN" dirty="0" smtClean="0"/>
              <a:t>8</a:t>
            </a:r>
            <a:r>
              <a:rPr lang="zh-CN" altLang="en-US" dirty="0" smtClean="0"/>
              <a:t>张牌</a:t>
            </a:r>
            <a:endParaRPr lang="zh-CN" altLang="en-US" dirty="0"/>
          </a:p>
        </p:txBody>
      </p:sp>
      <p:graphicFrame>
        <p:nvGraphicFramePr>
          <p:cNvPr id="6" name="对象 5"/>
          <p:cNvGraphicFramePr>
            <a:graphicFrameLocks noChangeAspect="1"/>
          </p:cNvGraphicFramePr>
          <p:nvPr>
            <p:extLst>
              <p:ext uri="{D42A27DB-BD31-4B8C-83A1-F6EECF244321}">
                <p14:modId xmlns:p14="http://schemas.microsoft.com/office/powerpoint/2010/main" val="719170533"/>
              </p:ext>
            </p:extLst>
          </p:nvPr>
        </p:nvGraphicFramePr>
        <p:xfrm>
          <a:off x="3203848" y="1384449"/>
          <a:ext cx="2678112" cy="460375"/>
        </p:xfrm>
        <a:graphic>
          <a:graphicData uri="http://schemas.openxmlformats.org/presentationml/2006/ole">
            <mc:AlternateContent xmlns:mc="http://schemas.openxmlformats.org/markup-compatibility/2006">
              <mc:Choice xmlns:v="urn:schemas-microsoft-com:vml" Requires="v">
                <p:oleObj spid="_x0000_s18135" name="Equation" r:id="rId3" imgW="1180800" imgH="203040" progId="Equation.DSMT4">
                  <p:embed/>
                </p:oleObj>
              </mc:Choice>
              <mc:Fallback>
                <p:oleObj name="Equation" r:id="rId3" imgW="1180800" imgH="203040" progId="Equation.DSMT4">
                  <p:embed/>
                  <p:pic>
                    <p:nvPicPr>
                      <p:cNvPr id="0" name="对象 8"/>
                      <p:cNvPicPr>
                        <a:picLocks noChangeAspect="1" noChangeArrowheads="1"/>
                      </p:cNvPicPr>
                      <p:nvPr/>
                    </p:nvPicPr>
                    <p:blipFill>
                      <a:blip r:embed="rId4"/>
                      <a:srcRect/>
                      <a:stretch>
                        <a:fillRect/>
                      </a:stretch>
                    </p:blipFill>
                    <p:spPr bwMode="auto">
                      <a:xfrm>
                        <a:off x="3203848" y="1384449"/>
                        <a:ext cx="26781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273708975"/>
              </p:ext>
            </p:extLst>
          </p:nvPr>
        </p:nvGraphicFramePr>
        <p:xfrm>
          <a:off x="3347864" y="2317213"/>
          <a:ext cx="2908300" cy="517525"/>
        </p:xfrm>
        <a:graphic>
          <a:graphicData uri="http://schemas.openxmlformats.org/presentationml/2006/ole">
            <mc:AlternateContent xmlns:mc="http://schemas.openxmlformats.org/markup-compatibility/2006">
              <mc:Choice xmlns:v="urn:schemas-microsoft-com:vml" Requires="v">
                <p:oleObj spid="_x0000_s18136" name="Equation" r:id="rId5" imgW="1282680" imgH="228600" progId="Equation.DSMT4">
                  <p:embed/>
                </p:oleObj>
              </mc:Choice>
              <mc:Fallback>
                <p:oleObj name="Equation" r:id="rId5" imgW="1282680" imgH="228600" progId="Equation.DSMT4">
                  <p:embed/>
                  <p:pic>
                    <p:nvPicPr>
                      <p:cNvPr id="0" name=""/>
                      <p:cNvPicPr>
                        <a:picLocks noChangeAspect="1" noChangeArrowheads="1"/>
                      </p:cNvPicPr>
                      <p:nvPr/>
                    </p:nvPicPr>
                    <p:blipFill>
                      <a:blip r:embed="rId6"/>
                      <a:srcRect/>
                      <a:stretch>
                        <a:fillRect/>
                      </a:stretch>
                    </p:blipFill>
                    <p:spPr bwMode="auto">
                      <a:xfrm>
                        <a:off x="3347864" y="2317213"/>
                        <a:ext cx="29083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585681662"/>
              </p:ext>
            </p:extLst>
          </p:nvPr>
        </p:nvGraphicFramePr>
        <p:xfrm>
          <a:off x="2123728" y="4587404"/>
          <a:ext cx="4416425" cy="785812"/>
        </p:xfrm>
        <a:graphic>
          <a:graphicData uri="http://schemas.openxmlformats.org/presentationml/2006/ole">
            <mc:AlternateContent xmlns:mc="http://schemas.openxmlformats.org/markup-compatibility/2006">
              <mc:Choice xmlns:v="urn:schemas-microsoft-com:vml" Requires="v">
                <p:oleObj spid="_x0000_s18137" name="Equation" r:id="rId7" imgW="2070000" imgH="368280" progId="Equation.DSMT4">
                  <p:embed/>
                </p:oleObj>
              </mc:Choice>
              <mc:Fallback>
                <p:oleObj name="Equation" r:id="rId7" imgW="2070000" imgH="368280" progId="Equation.DSMT4">
                  <p:embed/>
                  <p:pic>
                    <p:nvPicPr>
                      <p:cNvPr id="0" name="对象 7"/>
                      <p:cNvPicPr>
                        <a:picLocks noChangeAspect="1" noChangeArrowheads="1"/>
                      </p:cNvPicPr>
                      <p:nvPr/>
                    </p:nvPicPr>
                    <p:blipFill>
                      <a:blip r:embed="rId8"/>
                      <a:srcRect/>
                      <a:stretch>
                        <a:fillRect/>
                      </a:stretch>
                    </p:blipFill>
                    <p:spPr bwMode="auto">
                      <a:xfrm>
                        <a:off x="2123728" y="4587404"/>
                        <a:ext cx="4416425" cy="785812"/>
                      </a:xfrm>
                      <a:prstGeom prst="rect">
                        <a:avLst/>
                      </a:prstGeom>
                      <a:noFill/>
                      <a:ln>
                        <a:noFill/>
                      </a:ln>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874478951"/>
              </p:ext>
            </p:extLst>
          </p:nvPr>
        </p:nvGraphicFramePr>
        <p:xfrm>
          <a:off x="2051720" y="5451500"/>
          <a:ext cx="5799137" cy="785812"/>
        </p:xfrm>
        <a:graphic>
          <a:graphicData uri="http://schemas.openxmlformats.org/presentationml/2006/ole">
            <mc:AlternateContent xmlns:mc="http://schemas.openxmlformats.org/markup-compatibility/2006">
              <mc:Choice xmlns:v="urn:schemas-microsoft-com:vml" Requires="v">
                <p:oleObj spid="_x0000_s18138" name="Equation" r:id="rId9" imgW="2717640" imgH="368280" progId="Equation.DSMT4">
                  <p:embed/>
                </p:oleObj>
              </mc:Choice>
              <mc:Fallback>
                <p:oleObj name="Equation" r:id="rId9" imgW="2717640" imgH="368280" progId="Equation.DSMT4">
                  <p:embed/>
                  <p:pic>
                    <p:nvPicPr>
                      <p:cNvPr id="0" name=""/>
                      <p:cNvPicPr>
                        <a:picLocks noChangeAspect="1" noChangeArrowheads="1"/>
                      </p:cNvPicPr>
                      <p:nvPr/>
                    </p:nvPicPr>
                    <p:blipFill>
                      <a:blip r:embed="rId10"/>
                      <a:srcRect/>
                      <a:stretch>
                        <a:fillRect/>
                      </a:stretch>
                    </p:blipFill>
                    <p:spPr bwMode="auto">
                      <a:xfrm>
                        <a:off x="2051720" y="5451500"/>
                        <a:ext cx="5799137" cy="785812"/>
                      </a:xfrm>
                      <a:prstGeom prst="rect">
                        <a:avLst/>
                      </a:prstGeom>
                      <a:noFill/>
                      <a:ln>
                        <a:noFill/>
                      </a:ln>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546974547"/>
              </p:ext>
            </p:extLst>
          </p:nvPr>
        </p:nvGraphicFramePr>
        <p:xfrm>
          <a:off x="6228184" y="5164807"/>
          <a:ext cx="1246188" cy="352425"/>
        </p:xfrm>
        <a:graphic>
          <a:graphicData uri="http://schemas.openxmlformats.org/presentationml/2006/ole">
            <mc:AlternateContent xmlns:mc="http://schemas.openxmlformats.org/markup-compatibility/2006">
              <mc:Choice xmlns:v="urn:schemas-microsoft-com:vml" Requires="v">
                <p:oleObj spid="_x0000_s18139" name="Equation" r:id="rId11" imgW="583920" imgH="164880" progId="Equation.DSMT4">
                  <p:embed/>
                </p:oleObj>
              </mc:Choice>
              <mc:Fallback>
                <p:oleObj name="Equation" r:id="rId11" imgW="583920" imgH="164880" progId="Equation.DSMT4">
                  <p:embed/>
                  <p:pic>
                    <p:nvPicPr>
                      <p:cNvPr id="0" name=""/>
                      <p:cNvPicPr>
                        <a:picLocks noChangeAspect="1" noChangeArrowheads="1"/>
                      </p:cNvPicPr>
                      <p:nvPr/>
                    </p:nvPicPr>
                    <p:blipFill>
                      <a:blip r:embed="rId12"/>
                      <a:srcRect/>
                      <a:stretch>
                        <a:fillRect/>
                      </a:stretch>
                    </p:blipFill>
                    <p:spPr bwMode="auto">
                      <a:xfrm>
                        <a:off x="6228184" y="5164807"/>
                        <a:ext cx="1246188" cy="352425"/>
                      </a:xfrm>
                      <a:prstGeom prst="rect">
                        <a:avLst/>
                      </a:prstGeom>
                      <a:noFill/>
                      <a:ln>
                        <a:noFill/>
                      </a:ln>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480482436"/>
              </p:ext>
            </p:extLst>
          </p:nvPr>
        </p:nvGraphicFramePr>
        <p:xfrm>
          <a:off x="6228184" y="6028903"/>
          <a:ext cx="1246188" cy="352425"/>
        </p:xfrm>
        <a:graphic>
          <a:graphicData uri="http://schemas.openxmlformats.org/presentationml/2006/ole">
            <mc:AlternateContent xmlns:mc="http://schemas.openxmlformats.org/markup-compatibility/2006">
              <mc:Choice xmlns:v="urn:schemas-microsoft-com:vml" Requires="v">
                <p:oleObj spid="_x0000_s18140" name="Equation" r:id="rId13" imgW="583920" imgH="164880" progId="Equation.DSMT4">
                  <p:embed/>
                </p:oleObj>
              </mc:Choice>
              <mc:Fallback>
                <p:oleObj name="Equation" r:id="rId13" imgW="583920" imgH="164880" progId="Equation.DSMT4">
                  <p:embed/>
                  <p:pic>
                    <p:nvPicPr>
                      <p:cNvPr id="0" name=""/>
                      <p:cNvPicPr>
                        <a:picLocks noChangeAspect="1" noChangeArrowheads="1"/>
                      </p:cNvPicPr>
                      <p:nvPr/>
                    </p:nvPicPr>
                    <p:blipFill>
                      <a:blip r:embed="rId14"/>
                      <a:srcRect/>
                      <a:stretch>
                        <a:fillRect/>
                      </a:stretch>
                    </p:blipFill>
                    <p:spPr bwMode="auto">
                      <a:xfrm>
                        <a:off x="6228184" y="6028903"/>
                        <a:ext cx="1246188" cy="352425"/>
                      </a:xfrm>
                      <a:prstGeom prst="rect">
                        <a:avLst/>
                      </a:prstGeom>
                      <a:noFill/>
                      <a:ln>
                        <a:noFill/>
                      </a:ln>
                    </p:spPr>
                  </p:pic>
                </p:oleObj>
              </mc:Fallback>
            </mc:AlternateContent>
          </a:graphicData>
        </a:graphic>
      </p:graphicFrame>
      <p:sp>
        <p:nvSpPr>
          <p:cNvPr id="10" name="页脚占位符 9"/>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13" name="灯片编号占位符 12"/>
          <p:cNvSpPr>
            <a:spLocks noGrp="1"/>
          </p:cNvSpPr>
          <p:nvPr>
            <p:ph type="sldNum" sz="quarter" idx="10"/>
          </p:nvPr>
        </p:nvSpPr>
        <p:spPr/>
        <p:txBody>
          <a:bodyPr/>
          <a:lstStyle/>
          <a:p>
            <a:pPr>
              <a:defRPr/>
            </a:pPr>
            <a:fld id="{17B7F836-6F9F-42A8-9450-B93EA774C316}" type="slidenum">
              <a:rPr lang="zh-CN" altLang="en-US" smtClean="0"/>
              <a:pPr>
                <a:defRPr/>
              </a:pPr>
              <a:t>68</a:t>
            </a:fld>
            <a:endParaRPr lang="en-US" altLang="zh-CN" dirty="0"/>
          </a:p>
        </p:txBody>
      </p:sp>
      <p:sp>
        <p:nvSpPr>
          <p:cNvPr id="14" name="流程图: 可选过程 13">
            <a:hlinkClick r:id="rId15"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15" name="流程图: 可选过程 14">
            <a:hlinkClick r:id="rId16" action="ppaction://hlinksldjump"/>
          </p:cNvPr>
          <p:cNvSpPr/>
          <p:nvPr/>
        </p:nvSpPr>
        <p:spPr>
          <a:xfrm>
            <a:off x="1383770"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t>2. </a:t>
            </a:r>
            <a:r>
              <a:rPr lang="zh-CN" altLang="en-US" sz="1000" dirty="0" smtClean="0"/>
              <a:t>置换技术</a:t>
            </a:r>
            <a:endParaRPr lang="zh-CN" altLang="en-US" sz="1000" dirty="0"/>
          </a:p>
        </p:txBody>
      </p:sp>
      <p:sp>
        <p:nvSpPr>
          <p:cNvPr id="16" name="流程图: 可选过程 15">
            <a:hlinkClick r:id="rId17"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3. </a:t>
            </a:r>
            <a:r>
              <a:rPr lang="zh-CN" altLang="en-US" sz="1000" dirty="0" smtClean="0"/>
              <a:t>乘积密码</a:t>
            </a:r>
            <a:endParaRPr lang="zh-CN" altLang="en-US" sz="1000" dirty="0"/>
          </a:p>
        </p:txBody>
      </p:sp>
      <p:sp>
        <p:nvSpPr>
          <p:cNvPr id="17" name="流程图: 可选过程 16">
            <a:hlinkClick r:id="rId18"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67339434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分组交错</a:t>
            </a:r>
            <a:endParaRPr lang="zh-CN" altLang="en-US" dirty="0"/>
          </a:p>
        </p:txBody>
      </p:sp>
      <p:sp>
        <p:nvSpPr>
          <p:cNvPr id="3" name="内容占位符 2"/>
          <p:cNvSpPr>
            <a:spLocks noGrp="1"/>
          </p:cNvSpPr>
          <p:nvPr>
            <p:ph idx="1"/>
          </p:nvPr>
        </p:nvSpPr>
        <p:spPr/>
        <p:txBody>
          <a:bodyPr/>
          <a:lstStyle/>
          <a:p>
            <a:r>
              <a:rPr lang="en-US" altLang="zh-CN" dirty="0" smtClean="0"/>
              <a:t>m*n</a:t>
            </a:r>
            <a:r>
              <a:rPr lang="zh-CN" altLang="en-US" dirty="0" smtClean="0"/>
              <a:t>典型分组交错是指：</a:t>
            </a:r>
            <a:endParaRPr lang="en-US" altLang="zh-CN" dirty="0" smtClean="0"/>
          </a:p>
          <a:p>
            <a:pPr marL="457200" lvl="1" indent="0">
              <a:buNone/>
            </a:pPr>
            <a:r>
              <a:rPr lang="en-US" altLang="zh-CN" dirty="0" err="1"/>
              <a:t>m</a:t>
            </a:r>
            <a:r>
              <a:rPr lang="en-US" altLang="zh-CN" dirty="0" err="1" smtClean="0"/>
              <a:t>n</a:t>
            </a:r>
            <a:r>
              <a:rPr lang="zh-CN" altLang="en-US" dirty="0" smtClean="0"/>
              <a:t>个数排为</a:t>
            </a:r>
            <a:endParaRPr lang="en-US" altLang="zh-CN" dirty="0" smtClean="0"/>
          </a:p>
          <a:p>
            <a:pPr marL="457200" lvl="1" indent="0">
              <a:buNone/>
            </a:pPr>
            <a:endParaRPr lang="en-US" altLang="zh-CN" dirty="0"/>
          </a:p>
          <a:p>
            <a:pPr marL="457200" lvl="1" indent="0">
              <a:buNone/>
            </a:pPr>
            <a:endParaRPr lang="en-US" altLang="zh-CN" dirty="0" smtClean="0"/>
          </a:p>
          <a:p>
            <a:pPr marL="457200" lvl="1" indent="0">
              <a:buNone/>
            </a:pPr>
            <a:endParaRPr lang="en-US" altLang="zh-CN" dirty="0"/>
          </a:p>
          <a:p>
            <a:pPr marL="457200" lvl="1" indent="0">
              <a:buNone/>
            </a:pPr>
            <a:r>
              <a:rPr lang="zh-CN" altLang="en-US" dirty="0" smtClean="0"/>
              <a:t>然后按列输出为</a:t>
            </a:r>
            <a:endParaRPr lang="en-US" altLang="zh-CN" dirty="0" smtClean="0"/>
          </a:p>
          <a:p>
            <a:pPr marL="457200" lvl="1" indent="0">
              <a:buNone/>
            </a:pPr>
            <a:endParaRPr lang="en-US" altLang="zh-CN" dirty="0" smtClean="0"/>
          </a:p>
          <a:p>
            <a:pPr marL="457200" lvl="1" indent="0">
              <a:buNone/>
            </a:pPr>
            <a:endParaRPr lang="en-US" altLang="zh-CN" dirty="0"/>
          </a:p>
          <a:p>
            <a:pPr lvl="1"/>
            <a:r>
              <a:rPr lang="zh-CN" altLang="en-US" dirty="0" smtClean="0"/>
              <a:t>忽略不动点</a:t>
            </a:r>
            <a:r>
              <a:rPr lang="en-US" altLang="zh-CN" dirty="0" smtClean="0"/>
              <a:t>0</a:t>
            </a:r>
            <a:r>
              <a:rPr lang="zh-CN" altLang="en-US" dirty="0" smtClean="0"/>
              <a:t>和</a:t>
            </a:r>
            <a:r>
              <a:rPr lang="en-US" altLang="zh-CN" dirty="0" smtClean="0"/>
              <a:t>mn-1</a:t>
            </a:r>
            <a:r>
              <a:rPr lang="zh-CN" altLang="en-US" dirty="0" smtClean="0"/>
              <a:t>，</a:t>
            </a:r>
            <a:r>
              <a:rPr lang="en-US" altLang="zh-CN" dirty="0" smtClean="0"/>
              <a:t>m*n</a:t>
            </a:r>
            <a:r>
              <a:rPr lang="zh-CN" altLang="en-US" dirty="0" smtClean="0"/>
              <a:t>分组交错对集合</a:t>
            </a:r>
            <a:r>
              <a:rPr lang="en-US" altLang="zh-CN" dirty="0" smtClean="0"/>
              <a:t>{1,2,3,…,mn-2}</a:t>
            </a:r>
            <a:r>
              <a:rPr lang="zh-CN" altLang="en-US" dirty="0" smtClean="0"/>
              <a:t>的作用等效为</a:t>
            </a:r>
            <a:r>
              <a:rPr lang="en-US" altLang="zh-CN" dirty="0" smtClean="0"/>
              <a:t>x</a:t>
            </a:r>
            <a:r>
              <a:rPr lang="en-US" altLang="zh-CN" dirty="0" smtClean="0">
                <a:sym typeface="Wingdings" pitchFamily="2" charset="2"/>
              </a:rPr>
              <a:t>(mx) mod (mn-1)</a:t>
            </a:r>
            <a:endParaRPr lang="en-US" altLang="zh-CN" dirty="0" smtClean="0"/>
          </a:p>
        </p:txBody>
      </p:sp>
      <p:graphicFrame>
        <p:nvGraphicFramePr>
          <p:cNvPr id="5" name="对象 4"/>
          <p:cNvGraphicFramePr>
            <a:graphicFrameLocks noChangeAspect="1"/>
          </p:cNvGraphicFramePr>
          <p:nvPr>
            <p:extLst>
              <p:ext uri="{D42A27DB-BD31-4B8C-83A1-F6EECF244321}">
                <p14:modId xmlns:p14="http://schemas.microsoft.com/office/powerpoint/2010/main" val="3157882159"/>
              </p:ext>
            </p:extLst>
          </p:nvPr>
        </p:nvGraphicFramePr>
        <p:xfrm>
          <a:off x="2267744" y="2132856"/>
          <a:ext cx="4781550" cy="1557337"/>
        </p:xfrm>
        <a:graphic>
          <a:graphicData uri="http://schemas.openxmlformats.org/presentationml/2006/ole">
            <mc:AlternateContent xmlns:mc="http://schemas.openxmlformats.org/markup-compatibility/2006">
              <mc:Choice xmlns:v="urn:schemas-microsoft-com:vml" Requires="v">
                <p:oleObj spid="_x0000_s13710" name="Equation" r:id="rId3" imgW="2108160" imgH="685800" progId="Equation.DSMT4">
                  <p:embed/>
                </p:oleObj>
              </mc:Choice>
              <mc:Fallback>
                <p:oleObj name="Equation" r:id="rId3" imgW="2108160" imgH="685800" progId="Equation.DSMT4">
                  <p:embed/>
                  <p:pic>
                    <p:nvPicPr>
                      <p:cNvPr id="0" name=""/>
                      <p:cNvPicPr>
                        <a:picLocks noChangeAspect="1" noChangeArrowheads="1"/>
                      </p:cNvPicPr>
                      <p:nvPr/>
                    </p:nvPicPr>
                    <p:blipFill>
                      <a:blip r:embed="rId4"/>
                      <a:srcRect/>
                      <a:stretch>
                        <a:fillRect/>
                      </a:stretch>
                    </p:blipFill>
                    <p:spPr bwMode="auto">
                      <a:xfrm>
                        <a:off x="2267744" y="2132856"/>
                        <a:ext cx="4781550" cy="155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页脚占位符 6"/>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8" name="灯片编号占位符 7"/>
          <p:cNvSpPr>
            <a:spLocks noGrp="1"/>
          </p:cNvSpPr>
          <p:nvPr>
            <p:ph type="sldNum" sz="quarter" idx="10"/>
          </p:nvPr>
        </p:nvSpPr>
        <p:spPr/>
        <p:txBody>
          <a:bodyPr/>
          <a:lstStyle/>
          <a:p>
            <a:pPr>
              <a:defRPr/>
            </a:pPr>
            <a:fld id="{17B7F836-6F9F-42A8-9450-B93EA774C316}" type="slidenum">
              <a:rPr lang="zh-CN" altLang="en-US" smtClean="0"/>
              <a:pPr>
                <a:defRPr/>
              </a:pPr>
              <a:t>69</a:t>
            </a:fld>
            <a:endParaRPr lang="en-US" altLang="zh-CN" dirty="0"/>
          </a:p>
        </p:txBody>
      </p:sp>
      <p:graphicFrame>
        <p:nvGraphicFramePr>
          <p:cNvPr id="9" name="对象 8"/>
          <p:cNvGraphicFramePr>
            <a:graphicFrameLocks noChangeAspect="1"/>
          </p:cNvGraphicFramePr>
          <p:nvPr>
            <p:extLst>
              <p:ext uri="{D42A27DB-BD31-4B8C-83A1-F6EECF244321}">
                <p14:modId xmlns:p14="http://schemas.microsoft.com/office/powerpoint/2010/main" val="3200148737"/>
              </p:ext>
            </p:extLst>
          </p:nvPr>
        </p:nvGraphicFramePr>
        <p:xfrm>
          <a:off x="1619672" y="4077072"/>
          <a:ext cx="5962650" cy="374650"/>
        </p:xfrm>
        <a:graphic>
          <a:graphicData uri="http://schemas.openxmlformats.org/presentationml/2006/ole">
            <mc:AlternateContent xmlns:mc="http://schemas.openxmlformats.org/markup-compatibility/2006">
              <mc:Choice xmlns:v="urn:schemas-microsoft-com:vml" Requires="v">
                <p:oleObj spid="_x0000_s13711" name="Equation" r:id="rId5" imgW="2628720" imgH="164880" progId="Equation.DSMT4">
                  <p:embed/>
                </p:oleObj>
              </mc:Choice>
              <mc:Fallback>
                <p:oleObj name="Equation" r:id="rId5" imgW="2628720" imgH="164880" progId="Equation.DSMT4">
                  <p:embed/>
                  <p:pic>
                    <p:nvPicPr>
                      <p:cNvPr id="0" name=""/>
                      <p:cNvPicPr>
                        <a:picLocks noChangeAspect="1" noChangeArrowheads="1"/>
                      </p:cNvPicPr>
                      <p:nvPr/>
                    </p:nvPicPr>
                    <p:blipFill>
                      <a:blip r:embed="rId6"/>
                      <a:srcRect/>
                      <a:stretch>
                        <a:fillRect/>
                      </a:stretch>
                    </p:blipFill>
                    <p:spPr bwMode="auto">
                      <a:xfrm>
                        <a:off x="1619672" y="4077072"/>
                        <a:ext cx="5962650"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流程图: 可选过程 9">
            <a:hlinkClick r:id="rId7"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11" name="流程图: 可选过程 10">
            <a:hlinkClick r:id="rId8" action="ppaction://hlinksldjump"/>
          </p:cNvPr>
          <p:cNvSpPr/>
          <p:nvPr/>
        </p:nvSpPr>
        <p:spPr>
          <a:xfrm>
            <a:off x="1383770"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t>2. </a:t>
            </a:r>
            <a:r>
              <a:rPr lang="zh-CN" altLang="en-US" sz="1000" dirty="0" smtClean="0"/>
              <a:t>置换技术</a:t>
            </a:r>
            <a:endParaRPr lang="zh-CN" altLang="en-US" sz="1000" dirty="0"/>
          </a:p>
        </p:txBody>
      </p:sp>
      <p:sp>
        <p:nvSpPr>
          <p:cNvPr id="12" name="流程图: 可选过程 11">
            <a:hlinkClick r:id="rId9"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3. </a:t>
            </a:r>
            <a:r>
              <a:rPr lang="zh-CN" altLang="en-US" sz="1000" dirty="0" smtClean="0"/>
              <a:t>乘积密码</a:t>
            </a:r>
            <a:endParaRPr lang="zh-CN" altLang="en-US" sz="1000" dirty="0"/>
          </a:p>
        </p:txBody>
      </p:sp>
      <p:sp>
        <p:nvSpPr>
          <p:cNvPr id="13" name="流程图: 可选过程 12">
            <a:hlinkClick r:id="rId10"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37455908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noAutofit/>
          </a:bodyPr>
          <a:lstStyle/>
          <a:p>
            <a:r>
              <a:rPr lang="zh-CN" altLang="en-US" dirty="0" smtClean="0"/>
              <a:t>安全性：</a:t>
            </a:r>
            <a:endParaRPr lang="en-US" altLang="zh-CN" dirty="0" smtClean="0"/>
          </a:p>
          <a:p>
            <a:pPr lvl="1"/>
            <a:r>
              <a:rPr lang="en-US" altLang="zh-CN" dirty="0" smtClean="0"/>
              <a:t>26</a:t>
            </a:r>
            <a:r>
              <a:rPr lang="zh-CN" altLang="en-US" dirty="0" smtClean="0"/>
              <a:t>个可能的密钥，只有</a:t>
            </a:r>
            <a:r>
              <a:rPr lang="en-US" altLang="zh-CN" dirty="0" smtClean="0"/>
              <a:t>25</a:t>
            </a:r>
            <a:r>
              <a:rPr lang="zh-CN" altLang="en-US" dirty="0" smtClean="0"/>
              <a:t>个可用</a:t>
            </a:r>
            <a:endParaRPr lang="en-US" altLang="zh-CN" dirty="0" smtClean="0"/>
          </a:p>
          <a:p>
            <a:pPr lvl="2"/>
            <a:r>
              <a:rPr lang="zh-CN" altLang="en-US" dirty="0" smtClean="0"/>
              <a:t>密钥</a:t>
            </a:r>
            <a:r>
              <a:rPr lang="en-US" altLang="zh-CN" dirty="0" smtClean="0"/>
              <a:t>0</a:t>
            </a:r>
            <a:r>
              <a:rPr lang="zh-CN" altLang="en-US" dirty="0" smtClean="0"/>
              <a:t>不可用。否则密文与明文等同。</a:t>
            </a:r>
            <a:endParaRPr lang="en-US" altLang="zh-CN" dirty="0" smtClean="0"/>
          </a:p>
          <a:p>
            <a:pPr lvl="2"/>
            <a:r>
              <a:rPr lang="zh-CN" altLang="en-US" dirty="0" smtClean="0">
                <a:solidFill>
                  <a:srgbClr val="FF0000"/>
                </a:solidFill>
              </a:rPr>
              <a:t>密码分析基本规则：加密算法不会误将明文直接输出</a:t>
            </a:r>
            <a:endParaRPr lang="en-US" altLang="zh-CN" dirty="0" smtClean="0">
              <a:solidFill>
                <a:srgbClr val="FF0000"/>
              </a:solidFill>
            </a:endParaRPr>
          </a:p>
          <a:p>
            <a:pPr lvl="3"/>
            <a:r>
              <a:rPr lang="zh-CN" altLang="en-US" sz="1800" dirty="0" smtClean="0"/>
              <a:t>如果有一个算法能够将一段明文映射为另一段可解释的明文，则该算法具有很强的伪装性和安全性。</a:t>
            </a:r>
            <a:endParaRPr lang="en-US" altLang="zh-CN" sz="1800" dirty="0" smtClean="0"/>
          </a:p>
          <a:p>
            <a:pPr lvl="1"/>
            <a:endParaRPr lang="en-US" altLang="zh-CN" dirty="0" smtClean="0"/>
          </a:p>
          <a:p>
            <a:pPr lvl="1"/>
            <a:r>
              <a:rPr lang="zh-CN" altLang="en-US" dirty="0" smtClean="0"/>
              <a:t>可以使用穷举攻击，依次尝试便可</a:t>
            </a:r>
            <a:endParaRPr lang="en-US" altLang="zh-CN" dirty="0" smtClean="0"/>
          </a:p>
          <a:p>
            <a:pPr lvl="2"/>
            <a:r>
              <a:rPr lang="zh-CN" altLang="en-US" dirty="0" smtClean="0"/>
              <a:t>最坏情况需要尝试</a:t>
            </a:r>
            <a:r>
              <a:rPr lang="en-US" altLang="zh-CN" dirty="0" smtClean="0"/>
              <a:t>25</a:t>
            </a:r>
            <a:r>
              <a:rPr lang="zh-CN" altLang="en-US" dirty="0" smtClean="0"/>
              <a:t>次</a:t>
            </a:r>
            <a:endParaRPr lang="en-US" altLang="zh-CN" dirty="0" smtClean="0"/>
          </a:p>
          <a:p>
            <a:pPr lvl="2"/>
            <a:r>
              <a:rPr lang="zh-CN" altLang="en-US" dirty="0" smtClean="0"/>
              <a:t>平均需要尝试</a:t>
            </a:r>
            <a:r>
              <a:rPr lang="en-US" altLang="zh-CN" dirty="0" smtClean="0"/>
              <a:t>25/2=12.5</a:t>
            </a:r>
            <a:r>
              <a:rPr lang="zh-CN" altLang="en-US" dirty="0" smtClean="0"/>
              <a:t>次</a:t>
            </a:r>
            <a:endParaRPr lang="en-US" altLang="zh-CN" dirty="0" smtClean="0"/>
          </a:p>
          <a:p>
            <a:pPr lvl="1"/>
            <a:endParaRPr lang="en-US" altLang="zh-CN" dirty="0" smtClean="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7</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2. </a:t>
            </a:r>
            <a:r>
              <a:rPr lang="zh-CN" altLang="en-US" sz="1000" dirty="0" smtClean="0"/>
              <a:t>置换技术</a:t>
            </a:r>
            <a:endParaRPr lang="zh-CN" altLang="en-US" sz="1000" dirty="0"/>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3. </a:t>
            </a:r>
            <a:r>
              <a:rPr lang="zh-CN" altLang="en-US" sz="1000" dirty="0" smtClean="0"/>
              <a:t>乘积密码</a:t>
            </a:r>
            <a:endParaRPr lang="zh-CN" altLang="en-US" sz="1000" dirty="0"/>
          </a:p>
        </p:txBody>
      </p:sp>
      <p:sp>
        <p:nvSpPr>
          <p:cNvPr id="10" name="流程图: 可选过程 9">
            <a:hlinkClick r:id="rId5"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322483926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第三节 乘积密码</a:t>
            </a:r>
            <a:endParaRPr lang="zh-CN" altLang="en-US" dirty="0"/>
          </a:p>
        </p:txBody>
      </p:sp>
      <p:sp>
        <p:nvSpPr>
          <p:cNvPr id="3" name="文本占位符 2"/>
          <p:cNvSpPr>
            <a:spLocks noGrp="1"/>
          </p:cNvSpPr>
          <p:nvPr>
            <p:ph type="body" idx="1"/>
          </p:nvPr>
        </p:nvSpPr>
        <p:spPr/>
        <p:txBody>
          <a:bodyPr/>
          <a:lstStyle/>
          <a:p>
            <a:endParaRPr lang="zh-CN" altLang="en-US"/>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FC6C3F5E-09DE-47CB-B45C-8870030737BE}" type="slidenum">
              <a:rPr lang="zh-CN" altLang="en-US" smtClean="0"/>
              <a:pPr>
                <a:defRPr/>
              </a:pPr>
              <a:t>70</a:t>
            </a:fld>
            <a:endParaRPr lang="en-US" altLang="zh-CN" dirty="0"/>
          </a:p>
        </p:txBody>
      </p:sp>
    </p:spTree>
    <p:extLst>
      <p:ext uri="{BB962C8B-B14F-4D97-AF65-F5344CB8AC3E}">
        <p14:creationId xmlns:p14="http://schemas.microsoft.com/office/powerpoint/2010/main" val="130755139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dirty="0" smtClean="0"/>
              <a:t>一、密码算法迭代</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smtClean="0"/>
              <a:t>单纯的代换或置换都不能保证安全</a:t>
            </a:r>
            <a:endParaRPr lang="en-US" altLang="zh-CN" dirty="0" smtClean="0"/>
          </a:p>
          <a:p>
            <a:pPr lvl="1"/>
            <a:r>
              <a:rPr lang="zh-CN" altLang="en-US" dirty="0" smtClean="0"/>
              <a:t>规则不够复杂</a:t>
            </a:r>
            <a:endParaRPr lang="en-US" altLang="zh-CN" dirty="0" smtClean="0"/>
          </a:p>
          <a:p>
            <a:pPr lvl="1"/>
            <a:r>
              <a:rPr lang="zh-CN" altLang="en-US" dirty="0" smtClean="0"/>
              <a:t>自然语言的特征</a:t>
            </a:r>
            <a:endParaRPr lang="en-US" altLang="zh-CN" dirty="0" smtClean="0"/>
          </a:p>
          <a:p>
            <a:pPr lvl="1"/>
            <a:endParaRPr lang="en-US" altLang="zh-CN" dirty="0" smtClean="0"/>
          </a:p>
          <a:p>
            <a:r>
              <a:rPr lang="zh-CN" altLang="en-US" dirty="0" smtClean="0"/>
              <a:t>连续使用多种加密算法，可以提供更高的安全性</a:t>
            </a:r>
            <a:endParaRPr lang="en-US" altLang="zh-CN" dirty="0" smtClean="0"/>
          </a:p>
          <a:p>
            <a:pPr lvl="1"/>
            <a:r>
              <a:rPr lang="zh-CN" altLang="en-US" dirty="0" smtClean="0"/>
              <a:t>两次代换可以构造更复杂的代换</a:t>
            </a:r>
            <a:endParaRPr lang="en-US" altLang="zh-CN" dirty="0" smtClean="0"/>
          </a:p>
          <a:p>
            <a:pPr lvl="2"/>
            <a:r>
              <a:rPr lang="zh-CN" altLang="en-US" dirty="0" smtClean="0"/>
              <a:t>等效为一次规则复杂的代换</a:t>
            </a:r>
            <a:endParaRPr lang="en-US" altLang="zh-CN" dirty="0" smtClean="0"/>
          </a:p>
          <a:p>
            <a:pPr lvl="1"/>
            <a:r>
              <a:rPr lang="zh-CN" altLang="en-US" dirty="0" smtClean="0"/>
              <a:t>两次置换可以构造更复杂的置换</a:t>
            </a:r>
            <a:endParaRPr lang="en-US" altLang="zh-CN" dirty="0" smtClean="0"/>
          </a:p>
          <a:p>
            <a:pPr lvl="2"/>
            <a:r>
              <a:rPr lang="zh-CN" altLang="en-US" dirty="0" smtClean="0"/>
              <a:t>等效为一次规则复杂的置换</a:t>
            </a:r>
            <a:endParaRPr lang="en-US" altLang="zh-CN" dirty="0" smtClean="0"/>
          </a:p>
          <a:p>
            <a:pPr lvl="1"/>
            <a:r>
              <a:rPr lang="zh-CN" altLang="en-US" dirty="0" smtClean="0"/>
              <a:t>交替使用代换和置换，可以大大提高安全性</a:t>
            </a:r>
            <a:endParaRPr lang="en-US" altLang="zh-CN" dirty="0" smtClean="0"/>
          </a:p>
          <a:p>
            <a:pPr lvl="1"/>
            <a:endParaRPr lang="en-US" altLang="zh-CN" dirty="0" smtClean="0"/>
          </a:p>
          <a:p>
            <a:r>
              <a:rPr lang="zh-CN" altLang="en-US" dirty="0" smtClean="0"/>
              <a:t>这是构造现代密码的基本技术之一</a:t>
            </a:r>
            <a:endParaRPr lang="zh-CN" altLang="en-US" dirty="0"/>
          </a:p>
        </p:txBody>
      </p:sp>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71</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置换技术</a:t>
            </a:r>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3. </a:t>
            </a:r>
            <a:r>
              <a:rPr lang="zh-CN" altLang="en-US" sz="1000" dirty="0"/>
              <a:t>乘积密码</a:t>
            </a:r>
          </a:p>
        </p:txBody>
      </p:sp>
      <p:sp>
        <p:nvSpPr>
          <p:cNvPr id="10" name="流程图: 可选过程 9">
            <a:hlinkClick r:id="rId5"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417090426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转轮机</a:t>
            </a:r>
            <a:r>
              <a:rPr lang="en-US" altLang="zh-CN" dirty="0" smtClean="0"/>
              <a:t>Rotor Machines</a:t>
            </a:r>
            <a:endParaRPr lang="zh-CN" altLang="en-US" dirty="0"/>
          </a:p>
        </p:txBody>
      </p:sp>
      <p:sp>
        <p:nvSpPr>
          <p:cNvPr id="3" name="内容占位符 2"/>
          <p:cNvSpPr>
            <a:spLocks noGrp="1"/>
          </p:cNvSpPr>
          <p:nvPr>
            <p:ph idx="1"/>
          </p:nvPr>
        </p:nvSpPr>
        <p:spPr/>
        <p:txBody>
          <a:bodyPr/>
          <a:lstStyle/>
          <a:p>
            <a:r>
              <a:rPr lang="zh-CN" altLang="en-US" dirty="0" smtClean="0"/>
              <a:t>是机械时代最复杂的密码机</a:t>
            </a:r>
            <a:endParaRPr lang="en-US" altLang="zh-CN" dirty="0" smtClean="0"/>
          </a:p>
          <a:p>
            <a:pPr lvl="1">
              <a:spcAft>
                <a:spcPts val="600"/>
              </a:spcAft>
            </a:pPr>
            <a:r>
              <a:rPr lang="zh-CN" altLang="en-US" dirty="0" smtClean="0"/>
              <a:t>二战时期被广泛应用</a:t>
            </a:r>
            <a:endParaRPr lang="en-US" altLang="zh-CN" dirty="0" smtClean="0"/>
          </a:p>
          <a:p>
            <a:pPr lvl="2">
              <a:spcAft>
                <a:spcPts val="600"/>
              </a:spcAft>
            </a:pPr>
            <a:r>
              <a:rPr lang="zh-CN" altLang="en-US" dirty="0" smtClean="0"/>
              <a:t>德国</a:t>
            </a:r>
            <a:r>
              <a:rPr lang="en-US" altLang="zh-CN" dirty="0" smtClean="0"/>
              <a:t>Enigma</a:t>
            </a:r>
            <a:r>
              <a:rPr lang="zh-CN" altLang="en-US" dirty="0" smtClean="0"/>
              <a:t>，盟军</a:t>
            </a:r>
            <a:r>
              <a:rPr lang="en-US" altLang="zh-CN" dirty="0" err="1" smtClean="0"/>
              <a:t>Hagelin</a:t>
            </a:r>
            <a:r>
              <a:rPr lang="zh-CN" altLang="en-US" dirty="0" smtClean="0"/>
              <a:t>，日本</a:t>
            </a:r>
            <a:r>
              <a:rPr lang="en-US" altLang="zh-CN" dirty="0" smtClean="0"/>
              <a:t> Purple</a:t>
            </a:r>
          </a:p>
          <a:p>
            <a:pPr lvl="1">
              <a:spcAft>
                <a:spcPts val="600"/>
              </a:spcAft>
            </a:pPr>
            <a:r>
              <a:rPr lang="zh-CN" altLang="en-US" dirty="0" smtClean="0"/>
              <a:t>其本质是复杂的多表代换密码系统</a:t>
            </a:r>
            <a:endParaRPr lang="en-US" altLang="zh-CN" dirty="0" smtClean="0"/>
          </a:p>
          <a:p>
            <a:pPr lvl="2">
              <a:spcAft>
                <a:spcPts val="600"/>
              </a:spcAft>
            </a:pPr>
            <a:r>
              <a:rPr lang="zh-CN" altLang="en-US" dirty="0" smtClean="0"/>
              <a:t>由连续的多次代换来构造</a:t>
            </a:r>
            <a:endParaRPr lang="en-US" altLang="zh-CN" dirty="0" smtClean="0"/>
          </a:p>
          <a:p>
            <a:pPr>
              <a:spcAft>
                <a:spcPts val="600"/>
              </a:spcAft>
            </a:pPr>
            <a:endParaRPr lang="en-US" altLang="zh-CN" dirty="0" smtClean="0"/>
          </a:p>
          <a:p>
            <a:pPr>
              <a:spcAft>
                <a:spcPts val="600"/>
              </a:spcAft>
            </a:pPr>
            <a:r>
              <a:rPr lang="zh-CN" altLang="en-US" dirty="0" smtClean="0"/>
              <a:t>基本原理：</a:t>
            </a:r>
            <a:endParaRPr lang="en-US" altLang="zh-CN" dirty="0" smtClean="0"/>
          </a:p>
          <a:p>
            <a:pPr lvl="1">
              <a:spcAft>
                <a:spcPts val="600"/>
              </a:spcAft>
            </a:pPr>
            <a:r>
              <a:rPr lang="zh-CN" altLang="en-US" dirty="0" smtClean="0"/>
              <a:t>包括一系列圆柱体，每个圆柱体表示一个代换</a:t>
            </a:r>
            <a:endParaRPr lang="en-US" altLang="zh-CN" dirty="0" smtClean="0"/>
          </a:p>
          <a:p>
            <a:pPr lvl="2">
              <a:spcAft>
                <a:spcPts val="600"/>
              </a:spcAft>
            </a:pPr>
            <a:r>
              <a:rPr lang="zh-CN" altLang="en-US" dirty="0" smtClean="0"/>
              <a:t>每个圆柱体输入输出由内部连线连接</a:t>
            </a:r>
            <a:endParaRPr lang="en-US" altLang="zh-CN" dirty="0" smtClean="0"/>
          </a:p>
          <a:p>
            <a:pPr lvl="1">
              <a:spcAft>
                <a:spcPts val="600"/>
              </a:spcAft>
            </a:pPr>
            <a:r>
              <a:rPr lang="zh-CN" altLang="en-US" dirty="0" smtClean="0"/>
              <a:t>每当一个字母加密后，各圆柱体旋转，改变代换表</a:t>
            </a:r>
            <a:endParaRPr lang="en-US" altLang="zh-CN" dirty="0" smtClean="0"/>
          </a:p>
        </p:txBody>
      </p:sp>
      <p:pic>
        <p:nvPicPr>
          <p:cNvPr id="129026" name="Picture 2" descr="http://www.cryptomuseum.com/crypto/enigma/img/exploded.gif">
            <a:hlinkClick r:id="rId2"/>
          </p:cNvPr>
          <p:cNvPicPr>
            <a:picLocks noChangeAspect="1" noChangeArrowheads="1"/>
          </p:cNvPicPr>
          <p:nvPr/>
        </p:nvPicPr>
        <p:blipFill>
          <a:blip r:embed="rId3" cstate="print"/>
          <a:srcRect/>
          <a:stretch>
            <a:fillRect/>
          </a:stretch>
        </p:blipFill>
        <p:spPr bwMode="auto">
          <a:xfrm>
            <a:off x="6789380" y="2946317"/>
            <a:ext cx="2158633" cy="2016224"/>
          </a:xfrm>
          <a:prstGeom prst="rect">
            <a:avLst/>
          </a:prstGeom>
          <a:noFill/>
        </p:spPr>
      </p:pic>
      <p:sp>
        <p:nvSpPr>
          <p:cNvPr id="4" name="页脚占位符 3"/>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72</a:t>
            </a:fld>
            <a:endParaRPr lang="en-US" altLang="zh-CN" dirty="0"/>
          </a:p>
        </p:txBody>
      </p:sp>
      <p:sp>
        <p:nvSpPr>
          <p:cNvPr id="7" name="流程图: 可选过程 6">
            <a:hlinkClick r:id="rId4"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8" name="流程图: 可选过程 7">
            <a:hlinkClick r:id="rId5"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置换技术</a:t>
            </a:r>
          </a:p>
        </p:txBody>
      </p:sp>
      <p:sp>
        <p:nvSpPr>
          <p:cNvPr id="9" name="流程图: 可选过程 8">
            <a:hlinkClick r:id="rId6" action="ppaction://hlinksldjump"/>
          </p:cNvPr>
          <p:cNvSpPr/>
          <p:nvPr/>
        </p:nvSpPr>
        <p:spPr>
          <a:xfrm>
            <a:off x="277180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3. </a:t>
            </a:r>
            <a:r>
              <a:rPr lang="zh-CN" altLang="en-US" sz="1000" dirty="0"/>
              <a:t>乘积密码</a:t>
            </a:r>
          </a:p>
        </p:txBody>
      </p:sp>
      <p:sp>
        <p:nvSpPr>
          <p:cNvPr id="10" name="流程图: 可选过程 9">
            <a:hlinkClick r:id="rId7"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212645710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p:cNvSpPr>
            <a:spLocks noGrp="1"/>
          </p:cNvSpPr>
          <p:nvPr>
            <p:ph type="body" sz="half" idx="4294967295"/>
          </p:nvPr>
        </p:nvSpPr>
        <p:spPr>
          <a:xfrm>
            <a:off x="1691680" y="5720482"/>
            <a:ext cx="5486400" cy="804862"/>
          </a:xfrm>
        </p:spPr>
        <p:txBody>
          <a:bodyPr>
            <a:normAutofit/>
          </a:bodyPr>
          <a:lstStyle/>
          <a:p>
            <a:pPr marL="0" indent="0" algn="ctr">
              <a:buNone/>
            </a:pPr>
            <a:r>
              <a:rPr lang="zh-CN" altLang="en-US" sz="2000" dirty="0" smtClean="0"/>
              <a:t>三个圆柱体可以提供</a:t>
            </a:r>
            <a:r>
              <a:rPr lang="en-US" altLang="zh-CN" sz="2000" dirty="0" smtClean="0"/>
              <a:t>26</a:t>
            </a:r>
            <a:r>
              <a:rPr lang="en-US" altLang="zh-CN" sz="2000" baseline="30000" dirty="0" smtClean="0"/>
              <a:t>3</a:t>
            </a:r>
            <a:r>
              <a:rPr lang="en-US" altLang="zh-CN" sz="2000" dirty="0" smtClean="0"/>
              <a:t>=17576</a:t>
            </a:r>
            <a:r>
              <a:rPr lang="zh-CN" altLang="en-US" sz="2000" dirty="0" smtClean="0"/>
              <a:t>个代换表。</a:t>
            </a:r>
          </a:p>
        </p:txBody>
      </p:sp>
      <p:pic>
        <p:nvPicPr>
          <p:cNvPr id="158723" name="Picture 3" descr="C:\Documents and Settings\Eric Lee\桌面\2.gif"/>
          <p:cNvPicPr>
            <a:picLocks noChangeAspect="1" noChangeArrowheads="1"/>
          </p:cNvPicPr>
          <p:nvPr/>
        </p:nvPicPr>
        <p:blipFill>
          <a:blip r:embed="rId2" cstate="print"/>
          <a:srcRect/>
          <a:stretch>
            <a:fillRect/>
          </a:stretch>
        </p:blipFill>
        <p:spPr bwMode="auto">
          <a:xfrm>
            <a:off x="779901" y="418110"/>
            <a:ext cx="7721189" cy="5143536"/>
          </a:xfrm>
          <a:prstGeom prst="rect">
            <a:avLst/>
          </a:prstGeom>
          <a:noFill/>
        </p:spPr>
      </p:pic>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3B7484B5-1F67-4C82-B7D7-3383E5F545DB}" type="slidenum">
              <a:rPr lang="zh-CN" altLang="en-US" smtClean="0"/>
              <a:pPr>
                <a:defRPr/>
              </a:pPr>
              <a:t>73</a:t>
            </a:fld>
            <a:endParaRPr lang="en-US" altLang="zh-CN" dirty="0"/>
          </a:p>
        </p:txBody>
      </p:sp>
      <p:sp>
        <p:nvSpPr>
          <p:cNvPr id="6" name="流程图: 可选过程 5">
            <a:hlinkClick r:id="rId3"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7" name="流程图: 可选过程 6">
            <a:hlinkClick r:id="rId4"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置换技术</a:t>
            </a:r>
          </a:p>
        </p:txBody>
      </p:sp>
      <p:sp>
        <p:nvSpPr>
          <p:cNvPr id="8" name="流程图: 可选过程 7">
            <a:hlinkClick r:id="rId5" action="ppaction://hlinksldjump"/>
          </p:cNvPr>
          <p:cNvSpPr/>
          <p:nvPr/>
        </p:nvSpPr>
        <p:spPr>
          <a:xfrm>
            <a:off x="277180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3. </a:t>
            </a:r>
            <a:r>
              <a:rPr lang="zh-CN" altLang="en-US" sz="1000" dirty="0"/>
              <a:t>乘积密码</a:t>
            </a:r>
          </a:p>
        </p:txBody>
      </p:sp>
      <p:sp>
        <p:nvSpPr>
          <p:cNvPr id="9" name="流程图: 可选过程 8">
            <a:hlinkClick r:id="rId6"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112540085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pPr algn="l"/>
            <a:r>
              <a:rPr lang="zh-CN" altLang="en-US" dirty="0" smtClean="0"/>
              <a:t>二、</a:t>
            </a:r>
            <a:r>
              <a:rPr lang="en-US" altLang="zh-CN" dirty="0" smtClean="0"/>
              <a:t>Enigma</a:t>
            </a:r>
            <a:r>
              <a:rPr lang="zh-CN" altLang="en-US" dirty="0" smtClean="0"/>
              <a:t>（迷）传奇</a:t>
            </a:r>
            <a:endParaRPr lang="zh-CN" altLang="en-US" dirty="0"/>
          </a:p>
        </p:txBody>
      </p:sp>
      <p:sp>
        <p:nvSpPr>
          <p:cNvPr id="6" name="内容占位符 5"/>
          <p:cNvSpPr>
            <a:spLocks noGrp="1"/>
          </p:cNvSpPr>
          <p:nvPr>
            <p:ph idx="1"/>
          </p:nvPr>
        </p:nvSpPr>
        <p:spPr/>
        <p:txBody>
          <a:bodyPr/>
          <a:lstStyle/>
          <a:p>
            <a:r>
              <a:rPr lang="zh-CN" altLang="en-US" dirty="0" smtClean="0"/>
              <a:t>密码学的两个里程碑</a:t>
            </a:r>
            <a:endParaRPr lang="en-US" altLang="zh-CN" dirty="0" smtClean="0"/>
          </a:p>
          <a:p>
            <a:pPr lvl="1"/>
            <a:r>
              <a:rPr lang="en-US" altLang="zh-CN" dirty="0" smtClean="0"/>
              <a:t>Enigma</a:t>
            </a:r>
            <a:r>
              <a:rPr lang="zh-CN" altLang="en-US" dirty="0" smtClean="0"/>
              <a:t>：机器加密</a:t>
            </a:r>
            <a:endParaRPr lang="en-US" altLang="zh-CN" dirty="0" smtClean="0"/>
          </a:p>
          <a:p>
            <a:pPr lvl="1"/>
            <a:r>
              <a:rPr lang="en-US" altLang="zh-CN" dirty="0" smtClean="0"/>
              <a:t>Bombe</a:t>
            </a:r>
            <a:r>
              <a:rPr lang="zh-CN" altLang="en-US" dirty="0" smtClean="0"/>
              <a:t>：机器解密</a:t>
            </a:r>
            <a:endParaRPr lang="en-US" altLang="zh-CN" dirty="0" smtClean="0"/>
          </a:p>
          <a:p>
            <a:pPr lvl="1"/>
            <a:endParaRPr lang="en-US" altLang="zh-CN" dirty="0" smtClean="0"/>
          </a:p>
          <a:p>
            <a:r>
              <a:rPr lang="zh-CN" altLang="en-US" dirty="0" smtClean="0"/>
              <a:t>凝聚了密码应用中的经验与教训</a:t>
            </a:r>
            <a:endParaRPr lang="en-US" altLang="zh-CN" dirty="0" smtClean="0"/>
          </a:p>
          <a:p>
            <a:endParaRPr lang="en-US" altLang="zh-CN" dirty="0" smtClean="0"/>
          </a:p>
          <a:p>
            <a:r>
              <a:rPr lang="zh-CN" altLang="en-US" dirty="0" smtClean="0"/>
              <a:t>三个传奇人物</a:t>
            </a:r>
            <a:endParaRPr lang="en-US" altLang="zh-CN" dirty="0" smtClean="0"/>
          </a:p>
          <a:p>
            <a:pPr lvl="1"/>
            <a:r>
              <a:rPr lang="zh-CN" altLang="en-US" dirty="0" smtClean="0"/>
              <a:t>德国人：亚瑟</a:t>
            </a:r>
            <a:r>
              <a:rPr lang="en-US" altLang="zh-CN" dirty="0" smtClean="0">
                <a:latin typeface="+mn-lt"/>
              </a:rPr>
              <a:t>·</a:t>
            </a:r>
            <a:r>
              <a:rPr lang="zh-CN" altLang="en-US" dirty="0" smtClean="0"/>
              <a:t>谢尔比乌斯（</a:t>
            </a:r>
            <a:r>
              <a:rPr lang="en-US" altLang="zh-CN" dirty="0" smtClean="0"/>
              <a:t>Arthur </a:t>
            </a:r>
            <a:r>
              <a:rPr lang="en-US" altLang="zh-CN" dirty="0" err="1" smtClean="0"/>
              <a:t>Scherbius</a:t>
            </a:r>
            <a:r>
              <a:rPr lang="zh-CN" altLang="en-US" dirty="0" smtClean="0"/>
              <a:t>）</a:t>
            </a:r>
          </a:p>
          <a:p>
            <a:pPr lvl="1"/>
            <a:r>
              <a:rPr lang="zh-CN" altLang="en-US" dirty="0" smtClean="0"/>
              <a:t>波兰人：马里安</a:t>
            </a:r>
            <a:r>
              <a:rPr lang="en-US" altLang="zh-CN" dirty="0">
                <a:latin typeface="+mn-lt"/>
              </a:rPr>
              <a:t>·</a:t>
            </a:r>
            <a:r>
              <a:rPr lang="zh-CN" altLang="en-US" dirty="0" smtClean="0"/>
              <a:t>雷耶夫斯基（</a:t>
            </a:r>
            <a:r>
              <a:rPr lang="en-US" altLang="zh-CN" dirty="0" smtClean="0"/>
              <a:t>Marian </a:t>
            </a:r>
            <a:r>
              <a:rPr lang="en-US" altLang="zh-CN" dirty="0" err="1" smtClean="0"/>
              <a:t>Rejewski</a:t>
            </a:r>
            <a:r>
              <a:rPr lang="zh-CN" altLang="en-US" dirty="0" smtClean="0"/>
              <a:t>）</a:t>
            </a:r>
            <a:endParaRPr lang="en-US" altLang="zh-CN" dirty="0" smtClean="0"/>
          </a:p>
          <a:p>
            <a:pPr lvl="1"/>
            <a:r>
              <a:rPr lang="zh-CN" altLang="en-US" dirty="0" smtClean="0"/>
              <a:t>英国人：阿兰</a:t>
            </a:r>
            <a:r>
              <a:rPr lang="en-US" altLang="zh-CN" dirty="0">
                <a:latin typeface="+mn-lt"/>
              </a:rPr>
              <a:t>·</a:t>
            </a:r>
            <a:r>
              <a:rPr lang="zh-CN" altLang="en-US" dirty="0" smtClean="0"/>
              <a:t>图灵（</a:t>
            </a:r>
            <a:r>
              <a:rPr lang="en-US" altLang="zh-CN" dirty="0" smtClean="0"/>
              <a:t>Alan Turing</a:t>
            </a:r>
            <a:r>
              <a:rPr lang="zh-CN" altLang="en-US" dirty="0" smtClean="0"/>
              <a:t>）</a:t>
            </a:r>
            <a:endParaRPr lang="en-US" altLang="zh-CN" dirty="0" smtClean="0"/>
          </a:p>
        </p:txBody>
      </p:sp>
      <p:pic>
        <p:nvPicPr>
          <p:cNvPr id="7" name="Picture 2" descr="C:\Users\ThinkPad User\Desktop\enigma_2.jpg"/>
          <p:cNvPicPr>
            <a:picLocks noChangeAspect="1" noChangeArrowheads="1"/>
          </p:cNvPicPr>
          <p:nvPr/>
        </p:nvPicPr>
        <p:blipFill>
          <a:blip r:embed="rId2" cstate="print"/>
          <a:srcRect/>
          <a:stretch>
            <a:fillRect/>
          </a:stretch>
        </p:blipFill>
        <p:spPr bwMode="auto">
          <a:xfrm>
            <a:off x="7889451" y="2348881"/>
            <a:ext cx="1143656" cy="1524875"/>
          </a:xfrm>
          <a:prstGeom prst="rect">
            <a:avLst/>
          </a:prstGeom>
          <a:noFill/>
          <a:ln w="9525">
            <a:noFill/>
            <a:miter lim="800000"/>
            <a:headEnd/>
            <a:tailEnd/>
          </a:ln>
        </p:spPr>
      </p:pic>
      <p:pic>
        <p:nvPicPr>
          <p:cNvPr id="8" name="Picture 3" descr="C:\Users\ThinkPad User\Desktop\imagesCADES2GV.jpg"/>
          <p:cNvPicPr>
            <a:picLocks noChangeAspect="1" noChangeArrowheads="1"/>
          </p:cNvPicPr>
          <p:nvPr/>
        </p:nvPicPr>
        <p:blipFill>
          <a:blip r:embed="rId3" cstate="print"/>
          <a:srcRect/>
          <a:stretch>
            <a:fillRect/>
          </a:stretch>
        </p:blipFill>
        <p:spPr bwMode="auto">
          <a:xfrm>
            <a:off x="7884368" y="4077073"/>
            <a:ext cx="1148739" cy="1434417"/>
          </a:xfrm>
          <a:prstGeom prst="rect">
            <a:avLst/>
          </a:prstGeom>
          <a:noFill/>
          <a:ln w="9525">
            <a:noFill/>
            <a:miter lim="800000"/>
            <a:headEnd/>
            <a:tailEnd/>
          </a:ln>
        </p:spPr>
      </p:pic>
      <p:pic>
        <p:nvPicPr>
          <p:cNvPr id="9" name="Picture 2" descr="（图）Arthur Scherbius">
            <a:hlinkClick r:id="rId4" tooltip="点击查看原图"/>
          </p:cNvPr>
          <p:cNvPicPr>
            <a:picLocks noChangeAspect="1" noChangeArrowheads="1"/>
          </p:cNvPicPr>
          <p:nvPr/>
        </p:nvPicPr>
        <p:blipFill>
          <a:blip r:embed="rId5" cstate="print"/>
          <a:srcRect/>
          <a:stretch>
            <a:fillRect/>
          </a:stretch>
        </p:blipFill>
        <p:spPr bwMode="auto">
          <a:xfrm>
            <a:off x="7884368" y="620688"/>
            <a:ext cx="1153822" cy="1535041"/>
          </a:xfrm>
          <a:prstGeom prst="rect">
            <a:avLst/>
          </a:prstGeom>
          <a:noFill/>
          <a:ln w="9525">
            <a:noFill/>
            <a:miter lim="800000"/>
            <a:headEnd/>
            <a:tailEnd/>
          </a:ln>
        </p:spPr>
      </p:pic>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74</a:t>
            </a:fld>
            <a:endParaRPr lang="en-US" altLang="zh-CN" dirty="0"/>
          </a:p>
        </p:txBody>
      </p:sp>
      <p:sp>
        <p:nvSpPr>
          <p:cNvPr id="10" name="流程图: 可选过程 9">
            <a:hlinkClick r:id="rId6"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11" name="流程图: 可选过程 10">
            <a:hlinkClick r:id="rId7"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置换技术</a:t>
            </a:r>
          </a:p>
        </p:txBody>
      </p:sp>
      <p:sp>
        <p:nvSpPr>
          <p:cNvPr id="12" name="流程图: 可选过程 11">
            <a:hlinkClick r:id="rId8" action="ppaction://hlinksldjump"/>
          </p:cNvPr>
          <p:cNvSpPr/>
          <p:nvPr/>
        </p:nvSpPr>
        <p:spPr>
          <a:xfrm>
            <a:off x="277180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3. </a:t>
            </a:r>
            <a:r>
              <a:rPr lang="zh-CN" altLang="en-US" sz="1000" dirty="0"/>
              <a:t>乘积密码</a:t>
            </a:r>
          </a:p>
        </p:txBody>
      </p:sp>
      <p:sp>
        <p:nvSpPr>
          <p:cNvPr id="13" name="流程图: 可选过程 12">
            <a:hlinkClick r:id="rId9"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96763221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2"/>
          <a:srcRect t="10156" r="4787"/>
          <a:stretch/>
        </p:blipFill>
        <p:spPr>
          <a:xfrm>
            <a:off x="3419872" y="332656"/>
            <a:ext cx="3115397" cy="4593305"/>
          </a:xfrm>
          <a:prstGeom prst="rect">
            <a:avLst/>
          </a:prstGeom>
        </p:spPr>
      </p:pic>
      <p:sp>
        <p:nvSpPr>
          <p:cNvPr id="5" name="标题 4"/>
          <p:cNvSpPr>
            <a:spLocks noGrp="1"/>
          </p:cNvSpPr>
          <p:nvPr>
            <p:ph type="title"/>
          </p:nvPr>
        </p:nvSpPr>
        <p:spPr/>
        <p:txBody>
          <a:bodyPr>
            <a:normAutofit/>
          </a:bodyPr>
          <a:lstStyle/>
          <a:p>
            <a:r>
              <a:rPr lang="zh-CN" altLang="en-US" sz="2800" dirty="0" smtClean="0"/>
              <a:t>使用中的</a:t>
            </a:r>
            <a:r>
              <a:rPr lang="en-US" altLang="zh-CN" sz="2800" dirty="0" smtClean="0"/>
              <a:t>ENIGMA</a:t>
            </a:r>
            <a:endParaRPr lang="zh-CN" altLang="en-US" sz="2800" dirty="0"/>
          </a:p>
        </p:txBody>
      </p:sp>
      <p:sp>
        <p:nvSpPr>
          <p:cNvPr id="7" name="文本占位符 6"/>
          <p:cNvSpPr>
            <a:spLocks noGrp="1"/>
          </p:cNvSpPr>
          <p:nvPr>
            <p:ph type="body" sz="half" idx="2"/>
          </p:nvPr>
        </p:nvSpPr>
        <p:spPr>
          <a:xfrm>
            <a:off x="714348" y="5367338"/>
            <a:ext cx="7572428" cy="990619"/>
          </a:xfrm>
        </p:spPr>
        <p:txBody>
          <a:bodyPr>
            <a:noAutofit/>
          </a:bodyPr>
          <a:lstStyle/>
          <a:p>
            <a:r>
              <a:rPr lang="zh-CN" altLang="en-US" sz="2000" dirty="0" smtClean="0"/>
              <a:t>“闪电战”的提出者，德国装甲部队之父，纳粹德国的海因茨</a:t>
            </a:r>
            <a:r>
              <a:rPr lang="en-US" altLang="zh-CN" sz="2000" dirty="0" smtClean="0">
                <a:latin typeface="+mn-lt"/>
              </a:rPr>
              <a:t>·</a:t>
            </a:r>
            <a:r>
              <a:rPr lang="zh-CN" altLang="en-US" sz="2000" dirty="0" smtClean="0"/>
              <a:t>古德里安</a:t>
            </a:r>
            <a:r>
              <a:rPr lang="en-US" altLang="zh-CN" sz="2000" dirty="0" smtClean="0"/>
              <a:t>(Heinz </a:t>
            </a:r>
            <a:r>
              <a:rPr lang="en-US" altLang="zh-CN" sz="2000" dirty="0" err="1" smtClean="0"/>
              <a:t>Guderian</a:t>
            </a:r>
            <a:r>
              <a:rPr lang="en-US" altLang="zh-CN" sz="2000" dirty="0" smtClean="0"/>
              <a:t>)</a:t>
            </a:r>
            <a:r>
              <a:rPr lang="zh-CN" altLang="en-US" sz="2000" dirty="0" smtClean="0"/>
              <a:t>将军在指挥车上。在照片的左下方我们可以看见一台</a:t>
            </a:r>
            <a:r>
              <a:rPr lang="en-US" altLang="zh-CN" sz="2000" dirty="0" smtClean="0"/>
              <a:t>ENIGMA</a:t>
            </a:r>
            <a:r>
              <a:rPr lang="zh-CN" altLang="en-US" sz="2000" dirty="0" smtClean="0"/>
              <a:t>。</a:t>
            </a:r>
            <a:endParaRPr lang="zh-CN" altLang="en-US" sz="2000" dirty="0"/>
          </a:p>
        </p:txBody>
      </p:sp>
      <p:cxnSp>
        <p:nvCxnSpPr>
          <p:cNvPr id="3" name="直接箭头连接符 2"/>
          <p:cNvCxnSpPr/>
          <p:nvPr/>
        </p:nvCxnSpPr>
        <p:spPr>
          <a:xfrm flipV="1">
            <a:off x="1763688" y="4221088"/>
            <a:ext cx="936104" cy="49379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6" name="矩形 5"/>
          <p:cNvSpPr/>
          <p:nvPr/>
        </p:nvSpPr>
        <p:spPr>
          <a:xfrm>
            <a:off x="6948264" y="2618328"/>
            <a:ext cx="1907704" cy="1477328"/>
          </a:xfrm>
          <a:prstGeom prst="rect">
            <a:avLst/>
          </a:prstGeom>
        </p:spPr>
        <p:txBody>
          <a:bodyPr wrap="square">
            <a:spAutoFit/>
          </a:bodyPr>
          <a:lstStyle/>
          <a:p>
            <a:r>
              <a:rPr lang="zh-CN" altLang="en-US" dirty="0">
                <a:latin typeface="楷体" pitchFamily="49" charset="-122"/>
                <a:ea typeface="楷体" pitchFamily="49" charset="-122"/>
              </a:rPr>
              <a:t>快速操作需要三个人：一个人明文输入；一个人读指示灯、一个人记录密文</a:t>
            </a:r>
          </a:p>
        </p:txBody>
      </p:sp>
      <p:cxnSp>
        <p:nvCxnSpPr>
          <p:cNvPr id="10" name="直接箭头连接符 9"/>
          <p:cNvCxnSpPr/>
          <p:nvPr/>
        </p:nvCxnSpPr>
        <p:spPr>
          <a:xfrm flipH="1" flipV="1">
            <a:off x="5796136" y="2636912"/>
            <a:ext cx="1120164" cy="288032"/>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1" name="直接箭头连接符 10"/>
          <p:cNvCxnSpPr/>
          <p:nvPr/>
        </p:nvCxnSpPr>
        <p:spPr>
          <a:xfrm flipH="1">
            <a:off x="5868144" y="2924944"/>
            <a:ext cx="1008112" cy="216024"/>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4" name="直接箭头连接符 13"/>
          <p:cNvCxnSpPr/>
          <p:nvPr/>
        </p:nvCxnSpPr>
        <p:spPr>
          <a:xfrm flipH="1">
            <a:off x="5940152" y="2924944"/>
            <a:ext cx="936104" cy="792088"/>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9" name="灯片编号占位符 8"/>
          <p:cNvSpPr>
            <a:spLocks noGrp="1"/>
          </p:cNvSpPr>
          <p:nvPr>
            <p:ph type="sldNum" sz="quarter" idx="10"/>
          </p:nvPr>
        </p:nvSpPr>
        <p:spPr/>
        <p:txBody>
          <a:bodyPr/>
          <a:lstStyle/>
          <a:p>
            <a:pPr>
              <a:defRPr/>
            </a:pPr>
            <a:fld id="{52305027-A41E-4099-97C2-42171C6B8947}" type="slidenum">
              <a:rPr lang="zh-CN" altLang="en-US" smtClean="0"/>
              <a:pPr>
                <a:defRPr/>
              </a:pPr>
              <a:t>75</a:t>
            </a:fld>
            <a:endParaRPr lang="en-US" altLang="zh-CN" dirty="0"/>
          </a:p>
        </p:txBody>
      </p:sp>
      <p:sp>
        <p:nvSpPr>
          <p:cNvPr id="12" name="流程图: 可选过程 11">
            <a:hlinkClick r:id="rId3"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13" name="流程图: 可选过程 12">
            <a:hlinkClick r:id="rId4"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置换技术</a:t>
            </a:r>
          </a:p>
        </p:txBody>
      </p:sp>
      <p:sp>
        <p:nvSpPr>
          <p:cNvPr id="15" name="流程图: 可选过程 14">
            <a:hlinkClick r:id="rId5" action="ppaction://hlinksldjump"/>
          </p:cNvPr>
          <p:cNvSpPr/>
          <p:nvPr/>
        </p:nvSpPr>
        <p:spPr>
          <a:xfrm>
            <a:off x="277180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3. </a:t>
            </a:r>
            <a:r>
              <a:rPr lang="zh-CN" altLang="en-US" sz="1000" dirty="0"/>
              <a:t>乘积密码</a:t>
            </a:r>
          </a:p>
        </p:txBody>
      </p:sp>
      <p:sp>
        <p:nvSpPr>
          <p:cNvPr id="16" name="流程图: 可选过程 15">
            <a:hlinkClick r:id="rId6"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pic>
        <p:nvPicPr>
          <p:cNvPr id="4" name="图片 3"/>
          <p:cNvPicPr>
            <a:picLocks noChangeAspect="1"/>
          </p:cNvPicPr>
          <p:nvPr/>
        </p:nvPicPr>
        <p:blipFill rotWithShape="1">
          <a:blip r:embed="rId7" cstate="print">
            <a:extLst>
              <a:ext uri="{28A0092B-C50C-407E-A947-70E740481C1C}">
                <a14:useLocalDpi xmlns:a14="http://schemas.microsoft.com/office/drawing/2010/main" val="0"/>
              </a:ext>
            </a:extLst>
          </a:blip>
          <a:srcRect l="1588" r="20994"/>
          <a:stretch/>
        </p:blipFill>
        <p:spPr>
          <a:xfrm>
            <a:off x="323528" y="476672"/>
            <a:ext cx="2592289" cy="4464496"/>
          </a:xfrm>
          <a:prstGeom prst="rect">
            <a:avLst/>
          </a:prstGeom>
        </p:spPr>
      </p:pic>
    </p:spTree>
    <p:extLst>
      <p:ext uri="{BB962C8B-B14F-4D97-AF65-F5344CB8AC3E}">
        <p14:creationId xmlns:p14="http://schemas.microsoft.com/office/powerpoint/2010/main" val="352925175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descr="http://www.techcn.com.cn/uploads/200907/1247238014XAdvVmsZ.gif"/>
          <p:cNvPicPr>
            <a:picLocks noChangeAspect="1" noChangeArrowheads="1"/>
          </p:cNvPicPr>
          <p:nvPr/>
        </p:nvPicPr>
        <p:blipFill>
          <a:blip r:embed="rId2" cstate="print"/>
          <a:srcRect/>
          <a:stretch>
            <a:fillRect/>
          </a:stretch>
        </p:blipFill>
        <p:spPr bwMode="auto">
          <a:xfrm>
            <a:off x="379591" y="764704"/>
            <a:ext cx="7720801" cy="5518943"/>
          </a:xfrm>
          <a:prstGeom prst="rect">
            <a:avLst/>
          </a:prstGeom>
          <a:noFill/>
          <a:ln w="9525">
            <a:noFill/>
            <a:miter lim="800000"/>
            <a:headEnd/>
            <a:tailEnd/>
          </a:ln>
        </p:spPr>
      </p:pic>
      <p:sp>
        <p:nvSpPr>
          <p:cNvPr id="90115" name="标题 5"/>
          <p:cNvSpPr>
            <a:spLocks noGrp="1"/>
          </p:cNvSpPr>
          <p:nvPr>
            <p:ph type="title"/>
          </p:nvPr>
        </p:nvSpPr>
        <p:spPr>
          <a:xfrm>
            <a:off x="500063" y="5786438"/>
            <a:ext cx="3429000" cy="566737"/>
          </a:xfrm>
        </p:spPr>
        <p:txBody>
          <a:bodyPr/>
          <a:lstStyle/>
          <a:p>
            <a:pPr eaLnBrk="1" hangingPunct="1"/>
            <a:r>
              <a:rPr lang="en-US" altLang="zh-CN" sz="2400" smtClean="0"/>
              <a:t>Enigma</a:t>
            </a:r>
            <a:r>
              <a:rPr lang="zh-CN" altLang="en-US" sz="2400" smtClean="0"/>
              <a:t>专利</a:t>
            </a:r>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52305027-A41E-4099-97C2-42171C6B8947}" type="slidenum">
              <a:rPr lang="zh-CN" altLang="en-US" smtClean="0"/>
              <a:pPr>
                <a:defRPr/>
              </a:pPr>
              <a:t>76</a:t>
            </a:fld>
            <a:endParaRPr lang="en-US" altLang="zh-CN" dirty="0"/>
          </a:p>
        </p:txBody>
      </p:sp>
      <p:sp>
        <p:nvSpPr>
          <p:cNvPr id="6" name="流程图: 可选过程 5">
            <a:hlinkClick r:id="rId3"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7" name="流程图: 可选过程 6">
            <a:hlinkClick r:id="rId4"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置换技术</a:t>
            </a:r>
          </a:p>
        </p:txBody>
      </p:sp>
      <p:sp>
        <p:nvSpPr>
          <p:cNvPr id="8" name="流程图: 可选过程 7">
            <a:hlinkClick r:id="rId5" action="ppaction://hlinksldjump"/>
          </p:cNvPr>
          <p:cNvSpPr/>
          <p:nvPr/>
        </p:nvSpPr>
        <p:spPr>
          <a:xfrm>
            <a:off x="277180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3. </a:t>
            </a:r>
            <a:r>
              <a:rPr lang="zh-CN" altLang="en-US" sz="1000" dirty="0"/>
              <a:t>乘积密码</a:t>
            </a:r>
          </a:p>
        </p:txBody>
      </p:sp>
      <p:sp>
        <p:nvSpPr>
          <p:cNvPr id="9" name="流程图: 可选过程 8">
            <a:hlinkClick r:id="rId6"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374262852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descr="http://www.techcn.com.cn/uploads/200907/12472380505QTDal9X.gif"/>
          <p:cNvPicPr>
            <a:picLocks noChangeAspect="1" noChangeArrowheads="1"/>
          </p:cNvPicPr>
          <p:nvPr/>
        </p:nvPicPr>
        <p:blipFill>
          <a:blip r:embed="rId2" cstate="print"/>
          <a:srcRect/>
          <a:stretch>
            <a:fillRect/>
          </a:stretch>
        </p:blipFill>
        <p:spPr bwMode="auto">
          <a:xfrm>
            <a:off x="857250" y="476672"/>
            <a:ext cx="7171133" cy="5903711"/>
          </a:xfrm>
          <a:prstGeom prst="rect">
            <a:avLst/>
          </a:prstGeom>
          <a:noFill/>
          <a:ln w="9525">
            <a:noFill/>
            <a:miter lim="800000"/>
            <a:headEnd/>
            <a:tailEnd/>
          </a:ln>
        </p:spPr>
      </p:pic>
      <p:sp>
        <p:nvSpPr>
          <p:cNvPr id="91140" name="标题 5"/>
          <p:cNvSpPr>
            <a:spLocks noGrp="1"/>
          </p:cNvSpPr>
          <p:nvPr>
            <p:ph type="title"/>
          </p:nvPr>
        </p:nvSpPr>
        <p:spPr>
          <a:xfrm>
            <a:off x="500063" y="5786438"/>
            <a:ext cx="3429000" cy="566737"/>
          </a:xfrm>
        </p:spPr>
        <p:txBody>
          <a:bodyPr/>
          <a:lstStyle/>
          <a:p>
            <a:pPr eaLnBrk="1" hangingPunct="1"/>
            <a:r>
              <a:rPr lang="en-US" altLang="zh-CN" sz="2400" smtClean="0"/>
              <a:t>Enigma</a:t>
            </a:r>
            <a:r>
              <a:rPr lang="zh-CN" altLang="en-US" sz="2400" smtClean="0"/>
              <a:t>专利</a:t>
            </a:r>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52305027-A41E-4099-97C2-42171C6B8947}" type="slidenum">
              <a:rPr lang="zh-CN" altLang="en-US" smtClean="0"/>
              <a:pPr>
                <a:defRPr/>
              </a:pPr>
              <a:t>77</a:t>
            </a:fld>
            <a:endParaRPr lang="en-US" altLang="zh-CN" dirty="0"/>
          </a:p>
        </p:txBody>
      </p:sp>
      <p:sp>
        <p:nvSpPr>
          <p:cNvPr id="6" name="流程图: 可选过程 5">
            <a:hlinkClick r:id="rId3"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7" name="流程图: 可选过程 6">
            <a:hlinkClick r:id="rId4"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置换技术</a:t>
            </a:r>
          </a:p>
        </p:txBody>
      </p:sp>
      <p:sp>
        <p:nvSpPr>
          <p:cNvPr id="8" name="流程图: 可选过程 7">
            <a:hlinkClick r:id="rId5" action="ppaction://hlinksldjump"/>
          </p:cNvPr>
          <p:cNvSpPr/>
          <p:nvPr/>
        </p:nvSpPr>
        <p:spPr>
          <a:xfrm>
            <a:off x="277180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3. </a:t>
            </a:r>
            <a:r>
              <a:rPr lang="zh-CN" altLang="en-US" sz="1000" dirty="0"/>
              <a:t>乘积密码</a:t>
            </a:r>
          </a:p>
        </p:txBody>
      </p:sp>
      <p:sp>
        <p:nvSpPr>
          <p:cNvPr id="9" name="流程图: 可选过程 8">
            <a:hlinkClick r:id="rId6"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87675464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21904" y="5661248"/>
            <a:ext cx="5486400" cy="738320"/>
          </a:xfrm>
        </p:spPr>
        <p:txBody>
          <a:bodyPr>
            <a:normAutofit/>
          </a:bodyPr>
          <a:lstStyle/>
          <a:p>
            <a:pPr algn="ctr"/>
            <a:r>
              <a:rPr lang="en-US" altLang="zh-CN" sz="2700" dirty="0" smtClean="0"/>
              <a:t>Enigma</a:t>
            </a:r>
            <a:r>
              <a:rPr lang="zh-CN" altLang="en-US" sz="2700" dirty="0" smtClean="0"/>
              <a:t>密码机</a:t>
            </a:r>
            <a:endParaRPr lang="zh-CN" altLang="en-US" sz="2800" b="0" dirty="0"/>
          </a:p>
        </p:txBody>
      </p:sp>
      <p:sp>
        <p:nvSpPr>
          <p:cNvPr id="3" name="页脚占位符 2"/>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5" name="灯片编号占位符 4"/>
          <p:cNvSpPr>
            <a:spLocks noGrp="1"/>
          </p:cNvSpPr>
          <p:nvPr>
            <p:ph type="sldNum" sz="quarter" idx="10"/>
          </p:nvPr>
        </p:nvSpPr>
        <p:spPr/>
        <p:txBody>
          <a:bodyPr/>
          <a:lstStyle/>
          <a:p>
            <a:pPr>
              <a:defRPr/>
            </a:pPr>
            <a:fld id="{52305027-A41E-4099-97C2-42171C6B8947}" type="slidenum">
              <a:rPr lang="zh-CN" altLang="en-US" smtClean="0"/>
              <a:pPr>
                <a:defRPr/>
              </a:pPr>
              <a:t>78</a:t>
            </a:fld>
            <a:endParaRPr lang="en-US" altLang="zh-CN" dirty="0"/>
          </a:p>
        </p:txBody>
      </p:sp>
      <p:sp>
        <p:nvSpPr>
          <p:cNvPr id="11" name="流程图: 可选过程 10">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12" name="流程图: 可选过程 11">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置换技术</a:t>
            </a:r>
          </a:p>
        </p:txBody>
      </p:sp>
      <p:sp>
        <p:nvSpPr>
          <p:cNvPr id="13" name="流程图: 可选过程 12">
            <a:hlinkClick r:id="rId4" action="ppaction://hlinksldjump"/>
          </p:cNvPr>
          <p:cNvSpPr/>
          <p:nvPr/>
        </p:nvSpPr>
        <p:spPr>
          <a:xfrm>
            <a:off x="277180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3. </a:t>
            </a:r>
            <a:r>
              <a:rPr lang="zh-CN" altLang="en-US" sz="1000" dirty="0"/>
              <a:t>乘积密码</a:t>
            </a:r>
          </a:p>
        </p:txBody>
      </p:sp>
      <p:sp>
        <p:nvSpPr>
          <p:cNvPr id="14" name="流程图: 可选过程 13">
            <a:hlinkClick r:id="rId5"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pic>
        <p:nvPicPr>
          <p:cNvPr id="6" name="图片 5"/>
          <p:cNvPicPr>
            <a:picLocks noChangeAspect="1"/>
          </p:cNvPicPr>
          <p:nvPr/>
        </p:nvPicPr>
        <p:blipFill rotWithShape="1">
          <a:blip r:embed="rId6" cstate="print">
            <a:extLst>
              <a:ext uri="{28A0092B-C50C-407E-A947-70E740481C1C}">
                <a14:useLocalDpi xmlns:a14="http://schemas.microsoft.com/office/drawing/2010/main" val="0"/>
              </a:ext>
            </a:extLst>
          </a:blip>
          <a:srcRect l="11268" t="-334" r="12173" b="18081"/>
          <a:stretch/>
        </p:blipFill>
        <p:spPr>
          <a:xfrm>
            <a:off x="755576" y="692696"/>
            <a:ext cx="3600400" cy="5157494"/>
          </a:xfrm>
          <a:prstGeom prst="rect">
            <a:avLst/>
          </a:prstGeom>
        </p:spPr>
      </p:pic>
      <p:pic>
        <p:nvPicPr>
          <p:cNvPr id="15" name="图片 14"/>
          <p:cNvPicPr>
            <a:picLocks noChangeAspect="1"/>
          </p:cNvPicPr>
          <p:nvPr/>
        </p:nvPicPr>
        <p:blipFill rotWithShape="1">
          <a:blip r:embed="rId7" cstate="print">
            <a:extLst>
              <a:ext uri="{28A0092B-C50C-407E-A947-70E740481C1C}">
                <a14:useLocalDpi xmlns:a14="http://schemas.microsoft.com/office/drawing/2010/main" val="0"/>
              </a:ext>
            </a:extLst>
          </a:blip>
          <a:srcRect l="7154" r="10836"/>
          <a:stretch/>
        </p:blipFill>
        <p:spPr>
          <a:xfrm>
            <a:off x="4860032" y="692489"/>
            <a:ext cx="3144683" cy="5112775"/>
          </a:xfrm>
          <a:prstGeom prst="rect">
            <a:avLst/>
          </a:prstGeom>
        </p:spPr>
      </p:pic>
    </p:spTree>
    <p:extLst>
      <p:ext uri="{BB962C8B-B14F-4D97-AF65-F5344CB8AC3E}">
        <p14:creationId xmlns:p14="http://schemas.microsoft.com/office/powerpoint/2010/main" val="250049600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21904" y="5661248"/>
            <a:ext cx="5486400" cy="738320"/>
          </a:xfrm>
        </p:spPr>
        <p:txBody>
          <a:bodyPr>
            <a:normAutofit/>
          </a:bodyPr>
          <a:lstStyle/>
          <a:p>
            <a:pPr algn="ctr"/>
            <a:r>
              <a:rPr lang="en-US" altLang="zh-CN" sz="2700" dirty="0" smtClean="0"/>
              <a:t>Enigma</a:t>
            </a:r>
            <a:r>
              <a:rPr lang="zh-CN" altLang="en-US" sz="2700" dirty="0" smtClean="0"/>
              <a:t>密码机转轮拆解</a:t>
            </a:r>
            <a:endParaRPr lang="zh-CN" altLang="en-US" sz="2800" b="0" dirty="0"/>
          </a:p>
        </p:txBody>
      </p:sp>
      <p:sp>
        <p:nvSpPr>
          <p:cNvPr id="3" name="页脚占位符 2"/>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5" name="灯片编号占位符 4"/>
          <p:cNvSpPr>
            <a:spLocks noGrp="1"/>
          </p:cNvSpPr>
          <p:nvPr>
            <p:ph type="sldNum" sz="quarter" idx="10"/>
          </p:nvPr>
        </p:nvSpPr>
        <p:spPr/>
        <p:txBody>
          <a:bodyPr/>
          <a:lstStyle/>
          <a:p>
            <a:pPr>
              <a:defRPr/>
            </a:pPr>
            <a:fld id="{52305027-A41E-4099-97C2-42171C6B8947}" type="slidenum">
              <a:rPr lang="zh-CN" altLang="en-US" smtClean="0"/>
              <a:pPr>
                <a:defRPr/>
              </a:pPr>
              <a:t>79</a:t>
            </a:fld>
            <a:endParaRPr lang="en-US" altLang="zh-CN" dirty="0"/>
          </a:p>
        </p:txBody>
      </p:sp>
      <p:sp>
        <p:nvSpPr>
          <p:cNvPr id="11" name="流程图: 可选过程 10">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12" name="流程图: 可选过程 11">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置换技术</a:t>
            </a:r>
          </a:p>
        </p:txBody>
      </p:sp>
      <p:sp>
        <p:nvSpPr>
          <p:cNvPr id="13" name="流程图: 可选过程 12">
            <a:hlinkClick r:id="rId4" action="ppaction://hlinksldjump"/>
          </p:cNvPr>
          <p:cNvSpPr/>
          <p:nvPr/>
        </p:nvSpPr>
        <p:spPr>
          <a:xfrm>
            <a:off x="277180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3. </a:t>
            </a:r>
            <a:r>
              <a:rPr lang="zh-CN" altLang="en-US" sz="1000" dirty="0"/>
              <a:t>乘积密码</a:t>
            </a:r>
          </a:p>
        </p:txBody>
      </p:sp>
      <p:sp>
        <p:nvSpPr>
          <p:cNvPr id="14" name="流程图: 可选过程 13">
            <a:hlinkClick r:id="rId5"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pic>
        <p:nvPicPr>
          <p:cNvPr id="4" name="图片 3"/>
          <p:cNvPicPr>
            <a:picLocks noChangeAspect="1"/>
          </p:cNvPicPr>
          <p:nvPr/>
        </p:nvPicPr>
        <p:blipFill rotWithShape="1">
          <a:blip r:embed="rId6" cstate="print">
            <a:extLst>
              <a:ext uri="{28A0092B-C50C-407E-A947-70E740481C1C}">
                <a14:useLocalDpi xmlns:a14="http://schemas.microsoft.com/office/drawing/2010/main" val="0"/>
              </a:ext>
            </a:extLst>
          </a:blip>
          <a:srcRect l="4364" t="37952" r="11413" b="7665"/>
          <a:stretch/>
        </p:blipFill>
        <p:spPr>
          <a:xfrm>
            <a:off x="251520" y="1052736"/>
            <a:ext cx="8772822" cy="4248472"/>
          </a:xfrm>
          <a:prstGeom prst="rect">
            <a:avLst/>
          </a:prstGeom>
        </p:spPr>
      </p:pic>
    </p:spTree>
    <p:extLst>
      <p:ext uri="{BB962C8B-B14F-4D97-AF65-F5344CB8AC3E}">
        <p14:creationId xmlns:p14="http://schemas.microsoft.com/office/powerpoint/2010/main" val="14806424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57200" y="244215"/>
            <a:ext cx="8229600" cy="6080385"/>
          </a:xfrm>
        </p:spPr>
        <p:txBody>
          <a:bodyPr/>
          <a:lstStyle/>
          <a:p>
            <a:r>
              <a:rPr lang="zh-CN" altLang="en-US" dirty="0" smtClean="0"/>
              <a:t>例：</a:t>
            </a:r>
            <a:endParaRPr lang="zh-CN" altLang="en-US" dirty="0"/>
          </a:p>
        </p:txBody>
      </p:sp>
      <p:pic>
        <p:nvPicPr>
          <p:cNvPr id="27649" name="Picture 1" descr="C:\Documents and Settings\Eric Lee\桌面\未标题-1.gif"/>
          <p:cNvPicPr>
            <a:picLocks noChangeAspect="1" noChangeArrowheads="1"/>
          </p:cNvPicPr>
          <p:nvPr/>
        </p:nvPicPr>
        <p:blipFill>
          <a:blip r:embed="rId3" cstate="print"/>
          <a:srcRect/>
          <a:stretch>
            <a:fillRect/>
          </a:stretch>
        </p:blipFill>
        <p:spPr bwMode="auto">
          <a:xfrm>
            <a:off x="2039595" y="332656"/>
            <a:ext cx="4572652" cy="6168178"/>
          </a:xfrm>
          <a:prstGeom prst="rect">
            <a:avLst/>
          </a:prstGeom>
          <a:noFill/>
        </p:spPr>
      </p:pic>
      <p:sp>
        <p:nvSpPr>
          <p:cNvPr id="3" name="页脚占位符 2"/>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灯片编号占位符 5"/>
          <p:cNvSpPr>
            <a:spLocks noGrp="1"/>
          </p:cNvSpPr>
          <p:nvPr>
            <p:ph type="sldNum" sz="quarter" idx="10"/>
          </p:nvPr>
        </p:nvSpPr>
        <p:spPr/>
        <p:txBody>
          <a:bodyPr/>
          <a:lstStyle/>
          <a:p>
            <a:pPr>
              <a:defRPr/>
            </a:pPr>
            <a:fld id="{17B7F836-6F9F-42A8-9450-B93EA774C316}" type="slidenum">
              <a:rPr lang="zh-CN" altLang="en-US" smtClean="0"/>
              <a:pPr>
                <a:defRPr/>
              </a:pPr>
              <a:t>8</a:t>
            </a:fld>
            <a:endParaRPr lang="en-US" altLang="zh-CN" dirty="0"/>
          </a:p>
        </p:txBody>
      </p:sp>
      <p:sp>
        <p:nvSpPr>
          <p:cNvPr id="7" name="流程图: 可选过程 6">
            <a:hlinkClick r:id="rId4"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8" name="流程图: 可选过程 7">
            <a:hlinkClick r:id="rId5"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2. </a:t>
            </a:r>
            <a:r>
              <a:rPr lang="zh-CN" altLang="en-US" sz="1000" dirty="0" smtClean="0"/>
              <a:t>置换技术</a:t>
            </a:r>
            <a:endParaRPr lang="zh-CN" altLang="en-US" sz="1000" dirty="0"/>
          </a:p>
        </p:txBody>
      </p:sp>
      <p:sp>
        <p:nvSpPr>
          <p:cNvPr id="9" name="流程图: 可选过程 8">
            <a:hlinkClick r:id="rId6"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3. </a:t>
            </a:r>
            <a:r>
              <a:rPr lang="zh-CN" altLang="en-US" sz="1000" dirty="0" smtClean="0"/>
              <a:t>乘积密码</a:t>
            </a:r>
            <a:endParaRPr lang="zh-CN" altLang="en-US" sz="1000" dirty="0"/>
          </a:p>
        </p:txBody>
      </p:sp>
      <p:sp>
        <p:nvSpPr>
          <p:cNvPr id="10" name="流程图: 可选过程 9">
            <a:hlinkClick r:id="rId7"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226220981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21904" y="5661248"/>
            <a:ext cx="5486400" cy="738320"/>
          </a:xfrm>
        </p:spPr>
        <p:txBody>
          <a:bodyPr>
            <a:normAutofit fontScale="90000"/>
          </a:bodyPr>
          <a:lstStyle/>
          <a:p>
            <a:pPr algn="ctr"/>
            <a:r>
              <a:rPr lang="en-US" altLang="zh-CN" sz="2700" dirty="0" smtClean="0"/>
              <a:t>Enigma</a:t>
            </a:r>
            <a:r>
              <a:rPr lang="zh-CN" altLang="en-US" sz="2700" dirty="0" smtClean="0"/>
              <a:t>密码机原理</a:t>
            </a:r>
            <a:r>
              <a:rPr lang="en-US" altLang="zh-CN" sz="2200" b="0" dirty="0" smtClean="0">
                <a:hlinkClick r:id="rId2"/>
              </a:rPr>
              <a:t>http://enigmaco.de/enigma/enigma.html</a:t>
            </a:r>
            <a:endParaRPr lang="zh-CN" altLang="en-US" sz="2800" b="0" dirty="0"/>
          </a:p>
        </p:txBody>
      </p:sp>
      <p:pic>
        <p:nvPicPr>
          <p:cNvPr id="156673" name="Picture 1" descr="C:\Documents and Settings\Eric Lee\桌面\3.gif"/>
          <p:cNvPicPr>
            <a:picLocks noChangeAspect="1" noChangeArrowheads="1"/>
          </p:cNvPicPr>
          <p:nvPr/>
        </p:nvPicPr>
        <p:blipFill>
          <a:blip r:embed="rId3" cstate="print"/>
          <a:srcRect/>
          <a:stretch>
            <a:fillRect/>
          </a:stretch>
        </p:blipFill>
        <p:spPr bwMode="auto">
          <a:xfrm>
            <a:off x="1979712" y="353046"/>
            <a:ext cx="2874507" cy="5014910"/>
          </a:xfrm>
          <a:prstGeom prst="rect">
            <a:avLst/>
          </a:prstGeom>
          <a:noFill/>
        </p:spPr>
      </p:pic>
      <p:sp>
        <p:nvSpPr>
          <p:cNvPr id="7" name="TextBox 5"/>
          <p:cNvSpPr txBox="1">
            <a:spLocks noChangeArrowheads="1"/>
          </p:cNvSpPr>
          <p:nvPr/>
        </p:nvSpPr>
        <p:spPr bwMode="auto">
          <a:xfrm>
            <a:off x="3059832" y="5349451"/>
            <a:ext cx="628650" cy="369887"/>
          </a:xfrm>
          <a:prstGeom prst="rect">
            <a:avLst/>
          </a:prstGeom>
          <a:noFill/>
          <a:ln w="9525">
            <a:noFill/>
            <a:miter lim="800000"/>
            <a:headEnd/>
            <a:tailEnd/>
          </a:ln>
        </p:spPr>
        <p:txBody>
          <a:bodyPr wrap="none">
            <a:spAutoFit/>
          </a:bodyPr>
          <a:lstStyle/>
          <a:p>
            <a:r>
              <a:rPr lang="en-US" altLang="zh-CN" dirty="0">
                <a:latin typeface="Times New Roman" pitchFamily="18" charset="0"/>
                <a:cs typeface="Times New Roman" pitchFamily="18" charset="0"/>
              </a:rPr>
              <a:t>J</a:t>
            </a:r>
            <a:r>
              <a:rPr lang="en-US" altLang="zh-CN" dirty="0">
                <a:latin typeface="Times New Roman" pitchFamily="18" charset="0"/>
                <a:cs typeface="Times New Roman" pitchFamily="18" charset="0"/>
                <a:sym typeface="Wingdings" pitchFamily="2" charset="2"/>
              </a:rPr>
              <a:t></a:t>
            </a:r>
            <a:r>
              <a:rPr lang="en-US" altLang="zh-CN" dirty="0">
                <a:latin typeface="Times New Roman" pitchFamily="18" charset="0"/>
                <a:cs typeface="Times New Roman" pitchFamily="18" charset="0"/>
              </a:rPr>
              <a:t>P</a:t>
            </a:r>
            <a:endParaRPr lang="zh-CN" altLang="en-US" dirty="0">
              <a:latin typeface="Times New Roman" pitchFamily="18" charset="0"/>
              <a:cs typeface="Times New Roman" pitchFamily="18" charset="0"/>
            </a:endParaRPr>
          </a:p>
        </p:txBody>
      </p:sp>
      <p:sp>
        <p:nvSpPr>
          <p:cNvPr id="8" name="TextBox 6"/>
          <p:cNvSpPr txBox="1">
            <a:spLocks noChangeArrowheads="1"/>
          </p:cNvSpPr>
          <p:nvPr/>
        </p:nvSpPr>
        <p:spPr bwMode="auto">
          <a:xfrm>
            <a:off x="6615039" y="5383790"/>
            <a:ext cx="744538" cy="369887"/>
          </a:xfrm>
          <a:prstGeom prst="rect">
            <a:avLst/>
          </a:prstGeom>
          <a:noFill/>
          <a:ln w="9525">
            <a:noFill/>
            <a:miter lim="800000"/>
            <a:headEnd/>
            <a:tailEnd/>
          </a:ln>
        </p:spPr>
        <p:txBody>
          <a:bodyPr wrap="none">
            <a:spAutoFit/>
          </a:bodyPr>
          <a:lstStyle/>
          <a:p>
            <a:r>
              <a:rPr lang="en-US" altLang="zh-CN" dirty="0">
                <a:latin typeface="Times New Roman" pitchFamily="18" charset="0"/>
                <a:cs typeface="Times New Roman" pitchFamily="18" charset="0"/>
              </a:rPr>
              <a:t>A</a:t>
            </a:r>
            <a:r>
              <a:rPr lang="en-US" altLang="zh-CN" dirty="0">
                <a:latin typeface="Times New Roman" pitchFamily="18" charset="0"/>
                <a:cs typeface="Times New Roman" pitchFamily="18" charset="0"/>
                <a:sym typeface="Wingdings" pitchFamily="2" charset="2"/>
              </a:rPr>
              <a:t></a:t>
            </a:r>
            <a:r>
              <a:rPr lang="en-US" altLang="zh-CN" dirty="0">
                <a:latin typeface="Times New Roman" pitchFamily="18" charset="0"/>
                <a:cs typeface="Times New Roman" pitchFamily="18" charset="0"/>
              </a:rPr>
              <a:t>D</a:t>
            </a:r>
            <a:endParaRPr lang="zh-CN" altLang="en-US" dirty="0">
              <a:latin typeface="Times New Roman" pitchFamily="18" charset="0"/>
              <a:cs typeface="Times New Roman" pitchFamily="18" charset="0"/>
            </a:endParaRPr>
          </a:p>
        </p:txBody>
      </p:sp>
      <p:pic>
        <p:nvPicPr>
          <p:cNvPr id="9" name="Picture 1" descr="C:\Documents and Settings\Eric Lee\桌面\1.gif"/>
          <p:cNvPicPr>
            <a:picLocks noChangeAspect="1" noChangeArrowheads="1"/>
          </p:cNvPicPr>
          <p:nvPr/>
        </p:nvPicPr>
        <p:blipFill>
          <a:blip r:embed="rId4" cstate="print"/>
          <a:srcRect/>
          <a:stretch>
            <a:fillRect/>
          </a:stretch>
        </p:blipFill>
        <p:spPr bwMode="auto">
          <a:xfrm>
            <a:off x="0" y="2708920"/>
            <a:ext cx="1894269" cy="2039538"/>
          </a:xfrm>
          <a:prstGeom prst="rect">
            <a:avLst/>
          </a:prstGeom>
          <a:noFill/>
          <a:ln w="9525">
            <a:noFill/>
            <a:miter lim="800000"/>
            <a:headEnd/>
            <a:tailEnd/>
          </a:ln>
        </p:spPr>
      </p:pic>
      <p:pic>
        <p:nvPicPr>
          <p:cNvPr id="10" name="Picture 2" descr="C:\Documents and Settings\Eric Lee\桌面\2.gif"/>
          <p:cNvPicPr>
            <a:picLocks noChangeAspect="1" noChangeArrowheads="1"/>
          </p:cNvPicPr>
          <p:nvPr/>
        </p:nvPicPr>
        <p:blipFill>
          <a:blip r:embed="rId5" cstate="print"/>
          <a:srcRect/>
          <a:stretch>
            <a:fillRect/>
          </a:stretch>
        </p:blipFill>
        <p:spPr bwMode="auto">
          <a:xfrm>
            <a:off x="467544" y="1124744"/>
            <a:ext cx="1097592" cy="1295896"/>
          </a:xfrm>
          <a:prstGeom prst="rect">
            <a:avLst/>
          </a:prstGeom>
          <a:noFill/>
          <a:ln w="9525">
            <a:noFill/>
            <a:miter lim="800000"/>
            <a:headEnd/>
            <a:tailEnd/>
          </a:ln>
        </p:spPr>
      </p:pic>
      <p:pic>
        <p:nvPicPr>
          <p:cNvPr id="1843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2137" y="353046"/>
            <a:ext cx="3810343" cy="4996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页脚占位符 2"/>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5" name="灯片编号占位符 4"/>
          <p:cNvSpPr>
            <a:spLocks noGrp="1"/>
          </p:cNvSpPr>
          <p:nvPr>
            <p:ph type="sldNum" sz="quarter" idx="10"/>
          </p:nvPr>
        </p:nvSpPr>
        <p:spPr/>
        <p:txBody>
          <a:bodyPr/>
          <a:lstStyle/>
          <a:p>
            <a:pPr>
              <a:defRPr/>
            </a:pPr>
            <a:fld id="{52305027-A41E-4099-97C2-42171C6B8947}" type="slidenum">
              <a:rPr lang="zh-CN" altLang="en-US" smtClean="0"/>
              <a:pPr>
                <a:defRPr/>
              </a:pPr>
              <a:t>80</a:t>
            </a:fld>
            <a:endParaRPr lang="en-US" altLang="zh-CN" dirty="0"/>
          </a:p>
        </p:txBody>
      </p:sp>
      <p:sp>
        <p:nvSpPr>
          <p:cNvPr id="11" name="流程图: 可选过程 10">
            <a:hlinkClick r:id="rId7"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12" name="流程图: 可选过程 11">
            <a:hlinkClick r:id="rId8"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置换技术</a:t>
            </a:r>
          </a:p>
        </p:txBody>
      </p:sp>
      <p:sp>
        <p:nvSpPr>
          <p:cNvPr id="13" name="流程图: 可选过程 12">
            <a:hlinkClick r:id="rId9" action="ppaction://hlinksldjump"/>
          </p:cNvPr>
          <p:cNvSpPr/>
          <p:nvPr/>
        </p:nvSpPr>
        <p:spPr>
          <a:xfrm>
            <a:off x="277180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3. </a:t>
            </a:r>
            <a:r>
              <a:rPr lang="zh-CN" altLang="en-US" sz="1000" dirty="0"/>
              <a:t>乘积密码</a:t>
            </a:r>
          </a:p>
        </p:txBody>
      </p:sp>
      <p:sp>
        <p:nvSpPr>
          <p:cNvPr id="14" name="流程图: 可选过程 13">
            <a:hlinkClick r:id="rId10"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280005382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折返轮</a:t>
            </a:r>
            <a:endParaRPr lang="zh-CN" altLang="en-US" dirty="0"/>
          </a:p>
        </p:txBody>
      </p:sp>
      <p:sp>
        <p:nvSpPr>
          <p:cNvPr id="6" name="内容占位符 5"/>
          <p:cNvSpPr>
            <a:spLocks noGrp="1"/>
          </p:cNvSpPr>
          <p:nvPr>
            <p:ph idx="1"/>
          </p:nvPr>
        </p:nvSpPr>
        <p:spPr/>
        <p:txBody>
          <a:bodyPr/>
          <a:lstStyle/>
          <a:p>
            <a:r>
              <a:rPr lang="zh-CN" altLang="en-US" dirty="0" smtClean="0"/>
              <a:t>折返轮的应用使得加解密过程一致，很简单</a:t>
            </a:r>
            <a:endParaRPr lang="en-US" altLang="zh-CN" dirty="0" smtClean="0"/>
          </a:p>
          <a:p>
            <a:pPr lvl="1"/>
            <a:r>
              <a:rPr lang="zh-CN" altLang="en-US" dirty="0"/>
              <a:t>输入明文，则输出</a:t>
            </a:r>
            <a:r>
              <a:rPr lang="zh-CN" altLang="en-US" dirty="0" smtClean="0"/>
              <a:t>密文；输入</a:t>
            </a:r>
            <a:r>
              <a:rPr lang="zh-CN" altLang="en-US" dirty="0"/>
              <a:t>密文，则输出明文</a:t>
            </a:r>
          </a:p>
          <a:p>
            <a:pPr lvl="1"/>
            <a:endParaRPr lang="en-US" altLang="zh-CN" dirty="0" smtClean="0"/>
          </a:p>
          <a:p>
            <a:r>
              <a:rPr lang="zh-CN" altLang="en-US" dirty="0" smtClean="0"/>
              <a:t>对合换字</a:t>
            </a:r>
            <a:r>
              <a:rPr lang="zh-CN" altLang="en-US" dirty="0"/>
              <a:t>表：两个字母成对，互为明文、密码</a:t>
            </a:r>
            <a:endParaRPr lang="en-US" altLang="zh-CN" dirty="0" smtClean="0"/>
          </a:p>
          <a:p>
            <a:pPr lvl="1"/>
            <a:r>
              <a:rPr lang="zh-CN" altLang="en-US" dirty="0" smtClean="0"/>
              <a:t>不存在一个字母与它自身对应</a:t>
            </a:r>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r>
              <a:rPr lang="zh-CN" altLang="en-US" dirty="0" smtClean="0"/>
              <a:t>搜索范围大大缩小</a:t>
            </a:r>
            <a:endParaRPr lang="en-US" altLang="zh-CN" dirty="0" smtClean="0"/>
          </a:p>
        </p:txBody>
      </p:sp>
      <p:graphicFrame>
        <p:nvGraphicFramePr>
          <p:cNvPr id="7" name="表格 6"/>
          <p:cNvGraphicFramePr>
            <a:graphicFrameLocks noGrp="1"/>
          </p:cNvGraphicFramePr>
          <p:nvPr>
            <p:extLst/>
          </p:nvPr>
        </p:nvGraphicFramePr>
        <p:xfrm>
          <a:off x="1259632" y="3789040"/>
          <a:ext cx="6768752" cy="2026920"/>
        </p:xfrm>
        <a:graphic>
          <a:graphicData uri="http://schemas.openxmlformats.org/drawingml/2006/table">
            <a:tbl>
              <a:tblPr firstRow="1" bandRow="1">
                <a:tableStyleId>{BC89EF96-8CEA-46FF-86C4-4CE0E7609802}</a:tableStyleId>
              </a:tblPr>
              <a:tblGrid>
                <a:gridCol w="864096"/>
                <a:gridCol w="2448272"/>
                <a:gridCol w="2160240"/>
                <a:gridCol w="1296144"/>
              </a:tblGrid>
              <a:tr h="0">
                <a:tc>
                  <a:txBody>
                    <a:bodyPr/>
                    <a:lstStyle/>
                    <a:p>
                      <a:pPr algn="ctr"/>
                      <a:r>
                        <a:rPr lang="zh-CN" altLang="en-US" sz="1600" dirty="0" smtClean="0"/>
                        <a:t>字母数</a:t>
                      </a:r>
                      <a:endParaRPr lang="zh-CN" altLang="en-US" sz="1600" dirty="0">
                        <a:solidFill>
                          <a:schemeClr val="tx1"/>
                        </a:solidFill>
                      </a:endParaRPr>
                    </a:p>
                  </a:txBody>
                  <a:tcPr/>
                </a:tc>
                <a:tc>
                  <a:txBody>
                    <a:bodyPr/>
                    <a:lstStyle/>
                    <a:p>
                      <a:pPr algn="ctr"/>
                      <a:r>
                        <a:rPr lang="zh-CN" altLang="en-US" sz="1600" dirty="0" smtClean="0"/>
                        <a:t>代换表总数</a:t>
                      </a:r>
                      <a:endParaRPr lang="zh-CN" altLang="en-US" sz="1600" dirty="0">
                        <a:solidFill>
                          <a:schemeClr val="tx1"/>
                        </a:solidFill>
                      </a:endParaRPr>
                    </a:p>
                  </a:txBody>
                  <a:tcPr/>
                </a:tc>
                <a:tc>
                  <a:txBody>
                    <a:bodyPr/>
                    <a:lstStyle/>
                    <a:p>
                      <a:pPr algn="ctr"/>
                      <a:r>
                        <a:rPr lang="zh-CN" altLang="en-US" sz="1600" dirty="0" smtClean="0"/>
                        <a:t>对合换字表总数</a:t>
                      </a:r>
                      <a:endParaRPr lang="zh-CN" altLang="en-US" sz="1600" dirty="0">
                        <a:solidFill>
                          <a:schemeClr val="tx1"/>
                        </a:solidFill>
                      </a:endParaRPr>
                    </a:p>
                  </a:txBody>
                  <a:tcPr/>
                </a:tc>
                <a:tc>
                  <a:txBody>
                    <a:bodyPr/>
                    <a:lstStyle/>
                    <a:p>
                      <a:pPr algn="ctr"/>
                      <a:r>
                        <a:rPr lang="zh-CN" altLang="en-US" sz="1600" dirty="0" smtClean="0"/>
                        <a:t>比例</a:t>
                      </a:r>
                      <a:endParaRPr lang="zh-CN" altLang="en-US" sz="1600" dirty="0">
                        <a:solidFill>
                          <a:schemeClr val="tx1"/>
                        </a:solidFill>
                      </a:endParaRPr>
                    </a:p>
                  </a:txBody>
                  <a:tcPr/>
                </a:tc>
              </a:tr>
              <a:tr h="370840">
                <a:tc>
                  <a:txBody>
                    <a:bodyPr/>
                    <a:lstStyle/>
                    <a:p>
                      <a:pPr algn="ctr"/>
                      <a:r>
                        <a:rPr lang="en-US" altLang="zh-CN" sz="1600" dirty="0" smtClean="0"/>
                        <a:t>2</a:t>
                      </a:r>
                      <a:endParaRPr lang="zh-CN" altLang="en-US" sz="1600" dirty="0"/>
                    </a:p>
                  </a:txBody>
                  <a:tcPr anchor="ctr"/>
                </a:tc>
                <a:tc>
                  <a:txBody>
                    <a:bodyPr/>
                    <a:lstStyle/>
                    <a:p>
                      <a:r>
                        <a:rPr lang="en-US" altLang="zh-CN" sz="1600" dirty="0" smtClean="0"/>
                        <a:t>2!=2</a:t>
                      </a:r>
                      <a:endParaRPr lang="zh-CN" altLang="en-US" sz="1600" dirty="0"/>
                    </a:p>
                  </a:txBody>
                  <a:tcPr anchor="ctr"/>
                </a:tc>
                <a:tc>
                  <a:txBody>
                    <a:bodyPr/>
                    <a:lstStyle/>
                    <a:p>
                      <a:r>
                        <a:rPr lang="en-US" altLang="zh-CN" sz="1600" dirty="0" smtClean="0"/>
                        <a:t>1</a:t>
                      </a:r>
                      <a:endParaRPr lang="zh-CN" altLang="en-US" sz="1600" dirty="0"/>
                    </a:p>
                  </a:txBody>
                  <a:tcPr anchor="ctr"/>
                </a:tc>
                <a:tc>
                  <a:txBody>
                    <a:bodyPr/>
                    <a:lstStyle/>
                    <a:p>
                      <a:pPr algn="ctr"/>
                      <a:r>
                        <a:rPr lang="en-US" altLang="zh-CN" sz="1600" dirty="0" smtClean="0"/>
                        <a:t>50%</a:t>
                      </a:r>
                      <a:endParaRPr lang="zh-CN" altLang="en-US" sz="1600" dirty="0"/>
                    </a:p>
                  </a:txBody>
                  <a:tcPr anchor="ctr"/>
                </a:tc>
              </a:tr>
              <a:tr h="370840">
                <a:tc>
                  <a:txBody>
                    <a:bodyPr/>
                    <a:lstStyle/>
                    <a:p>
                      <a:pPr algn="ctr"/>
                      <a:r>
                        <a:rPr lang="en-US" altLang="zh-CN" sz="1600" dirty="0" smtClean="0"/>
                        <a:t>4</a:t>
                      </a:r>
                      <a:endParaRPr lang="zh-CN" altLang="en-US" sz="1600" dirty="0"/>
                    </a:p>
                  </a:txBody>
                  <a:tcPr anchor="ctr"/>
                </a:tc>
                <a:tc>
                  <a:txBody>
                    <a:bodyPr/>
                    <a:lstStyle/>
                    <a:p>
                      <a:r>
                        <a:rPr lang="en-US" altLang="zh-CN" sz="1600" dirty="0" smtClean="0"/>
                        <a:t>4!=24</a:t>
                      </a:r>
                      <a:endParaRPr lang="zh-CN" altLang="en-US" sz="1600" dirty="0"/>
                    </a:p>
                  </a:txBody>
                  <a:tcPr anchor="ctr"/>
                </a:tc>
                <a:tc>
                  <a:txBody>
                    <a:bodyPr/>
                    <a:lstStyle/>
                    <a:p>
                      <a:r>
                        <a:rPr lang="en-US" altLang="zh-CN" sz="1600" dirty="0" smtClean="0"/>
                        <a:t>3*1=3</a:t>
                      </a:r>
                      <a:endParaRPr lang="zh-CN" altLang="en-US" sz="1600" dirty="0"/>
                    </a:p>
                  </a:txBody>
                  <a:tcPr anchor="ctr"/>
                </a:tc>
                <a:tc>
                  <a:txBody>
                    <a:bodyPr/>
                    <a:lstStyle/>
                    <a:p>
                      <a:pPr algn="ctr"/>
                      <a:r>
                        <a:rPr lang="en-US" altLang="zh-CN" sz="1600" dirty="0" smtClean="0"/>
                        <a:t>12.5%</a:t>
                      </a:r>
                      <a:endParaRPr lang="zh-CN" altLang="en-US" sz="1600" dirty="0"/>
                    </a:p>
                  </a:txBody>
                  <a:tcPr anchor="ctr"/>
                </a:tc>
              </a:tr>
              <a:tr h="370840">
                <a:tc>
                  <a:txBody>
                    <a:bodyPr/>
                    <a:lstStyle/>
                    <a:p>
                      <a:pPr algn="ctr"/>
                      <a:r>
                        <a:rPr lang="en-US" altLang="zh-CN" sz="1600" dirty="0" smtClean="0"/>
                        <a:t>6</a:t>
                      </a:r>
                      <a:endParaRPr lang="zh-CN" altLang="en-US" sz="1600" dirty="0"/>
                    </a:p>
                  </a:txBody>
                  <a:tcPr anchor="ctr"/>
                </a:tc>
                <a:tc>
                  <a:txBody>
                    <a:bodyPr/>
                    <a:lstStyle/>
                    <a:p>
                      <a:r>
                        <a:rPr lang="en-US" altLang="zh-CN" sz="1600" dirty="0" smtClean="0"/>
                        <a:t>6!=720</a:t>
                      </a:r>
                      <a:endParaRPr lang="zh-CN" altLang="en-US" sz="1600" dirty="0"/>
                    </a:p>
                  </a:txBody>
                  <a:tcPr anchor="ctr"/>
                </a:tc>
                <a:tc>
                  <a:txBody>
                    <a:bodyPr/>
                    <a:lstStyle/>
                    <a:p>
                      <a:r>
                        <a:rPr lang="en-US" altLang="zh-CN" sz="1600" dirty="0" smtClean="0"/>
                        <a:t>5*3*1=15</a:t>
                      </a:r>
                      <a:endParaRPr lang="zh-CN" altLang="en-US" sz="1600" dirty="0"/>
                    </a:p>
                  </a:txBody>
                  <a:tcPr anchor="ctr"/>
                </a:tc>
                <a:tc>
                  <a:txBody>
                    <a:bodyPr/>
                    <a:lstStyle/>
                    <a:p>
                      <a:pPr algn="ctr"/>
                      <a:r>
                        <a:rPr lang="en-US" altLang="zh-CN" sz="1600" dirty="0" smtClean="0"/>
                        <a:t>2.08%</a:t>
                      </a:r>
                      <a:endParaRPr lang="zh-CN" altLang="en-US" sz="1600" dirty="0"/>
                    </a:p>
                  </a:txBody>
                  <a:tcPr anchor="ctr"/>
                </a:tc>
              </a:tr>
              <a:tr h="370840">
                <a:tc>
                  <a:txBody>
                    <a:bodyPr/>
                    <a:lstStyle/>
                    <a:p>
                      <a:pPr algn="ctr"/>
                      <a:r>
                        <a:rPr lang="en-US" altLang="zh-CN" sz="1600" dirty="0" smtClean="0"/>
                        <a:t>26</a:t>
                      </a:r>
                      <a:endParaRPr lang="zh-CN" altLang="en-US" sz="1600" dirty="0"/>
                    </a:p>
                  </a:txBody>
                  <a:tcPr anchor="ctr"/>
                </a:tc>
                <a:tc>
                  <a:txBody>
                    <a:bodyPr/>
                    <a:lstStyle/>
                    <a:p>
                      <a:r>
                        <a:rPr lang="en-US" altLang="zh-CN" sz="1600" dirty="0" smtClean="0"/>
                        <a:t>26! = 403 291 461 126</a:t>
                      </a:r>
                    </a:p>
                    <a:p>
                      <a:r>
                        <a:rPr lang="en-US" altLang="zh-CN" sz="1600" dirty="0" smtClean="0"/>
                        <a:t>  605 635 584 000 000</a:t>
                      </a:r>
                      <a:endParaRPr lang="zh-CN" altLang="en-US" sz="1600" dirty="0"/>
                    </a:p>
                  </a:txBody>
                  <a:tcPr anchor="ctr"/>
                </a:tc>
                <a:tc>
                  <a:txBody>
                    <a:bodyPr/>
                    <a:lstStyle/>
                    <a:p>
                      <a:r>
                        <a:rPr lang="en-US" altLang="zh-CN" sz="1600" dirty="0" smtClean="0"/>
                        <a:t>25*23*…*1</a:t>
                      </a:r>
                    </a:p>
                    <a:p>
                      <a:r>
                        <a:rPr lang="en-US" altLang="zh-CN" sz="1600" dirty="0" smtClean="0"/>
                        <a:t>=7 905 853 580 625</a:t>
                      </a:r>
                      <a:endParaRPr lang="zh-CN" altLang="en-US" sz="1600" dirty="0"/>
                    </a:p>
                  </a:txBody>
                  <a:tcPr anchor="ctr"/>
                </a:tc>
                <a:tc>
                  <a:txBody>
                    <a:bodyPr/>
                    <a:lstStyle/>
                    <a:p>
                      <a:pPr algn="ctr"/>
                      <a:r>
                        <a:rPr lang="en-US" altLang="zh-CN" sz="1600" dirty="0" smtClean="0"/>
                        <a:t>1.96E-14</a:t>
                      </a:r>
                      <a:endParaRPr lang="zh-CN" altLang="en-US" sz="1600" dirty="0"/>
                    </a:p>
                  </a:txBody>
                  <a:tcPr anchor="ctr"/>
                </a:tc>
              </a:tr>
            </a:tbl>
          </a:graphicData>
        </a:graphic>
      </p:graphicFrame>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81</a:t>
            </a:fld>
            <a:endParaRPr lang="en-US" altLang="zh-CN" dirty="0"/>
          </a:p>
        </p:txBody>
      </p:sp>
      <p:sp>
        <p:nvSpPr>
          <p:cNvPr id="8" name="流程图: 可选过程 7">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9" name="流程图: 可选过程 8">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置换技术</a:t>
            </a:r>
          </a:p>
        </p:txBody>
      </p:sp>
      <p:sp>
        <p:nvSpPr>
          <p:cNvPr id="10" name="流程图: 可选过程 9">
            <a:hlinkClick r:id="rId4" action="ppaction://hlinksldjump"/>
          </p:cNvPr>
          <p:cNvSpPr/>
          <p:nvPr/>
        </p:nvSpPr>
        <p:spPr>
          <a:xfrm>
            <a:off x="277180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3. </a:t>
            </a:r>
            <a:r>
              <a:rPr lang="zh-CN" altLang="en-US" sz="1000" dirty="0"/>
              <a:t>乘积密码</a:t>
            </a:r>
          </a:p>
        </p:txBody>
      </p:sp>
      <p:sp>
        <p:nvSpPr>
          <p:cNvPr id="11" name="流程图: 可选过程 10">
            <a:hlinkClick r:id="rId5"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415648187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p:cNvSpPr>
          <p:nvPr>
            <p:ph type="title"/>
          </p:nvPr>
        </p:nvSpPr>
        <p:spPr/>
        <p:txBody>
          <a:bodyPr/>
          <a:lstStyle/>
          <a:p>
            <a:pPr algn="l" eaLnBrk="1" hangingPunct="1"/>
            <a:r>
              <a:rPr lang="en-US" altLang="zh-CN" smtClean="0"/>
              <a:t>1</a:t>
            </a:r>
            <a:r>
              <a:rPr lang="zh-CN" altLang="en-US" smtClean="0"/>
              <a:t>、</a:t>
            </a:r>
            <a:r>
              <a:rPr lang="en-US" altLang="zh-CN" smtClean="0"/>
              <a:t>Enigma</a:t>
            </a:r>
            <a:r>
              <a:rPr lang="zh-CN" altLang="en-US" smtClean="0"/>
              <a:t>之前的无线通信</a:t>
            </a:r>
          </a:p>
        </p:txBody>
      </p:sp>
      <p:sp>
        <p:nvSpPr>
          <p:cNvPr id="82947" name="内容占位符 2"/>
          <p:cNvSpPr>
            <a:spLocks noGrp="1"/>
          </p:cNvSpPr>
          <p:nvPr>
            <p:ph idx="1"/>
          </p:nvPr>
        </p:nvSpPr>
        <p:spPr/>
        <p:txBody>
          <a:bodyPr/>
          <a:lstStyle/>
          <a:p>
            <a:pPr eaLnBrk="1" hangingPunct="1"/>
            <a:r>
              <a:rPr lang="zh-CN" altLang="en-US" smtClean="0"/>
              <a:t>无线通讯是开放的</a:t>
            </a:r>
            <a:endParaRPr lang="en-US" altLang="zh-CN" smtClean="0"/>
          </a:p>
          <a:p>
            <a:pPr eaLnBrk="1" hangingPunct="1"/>
            <a:endParaRPr lang="en-US" altLang="zh-CN" smtClean="0"/>
          </a:p>
          <a:p>
            <a:pPr eaLnBrk="1" hangingPunct="1"/>
            <a:r>
              <a:rPr lang="zh-CN" altLang="en-US" smtClean="0"/>
              <a:t>手工密码编码</a:t>
            </a:r>
            <a:endParaRPr lang="en-US" altLang="zh-CN" smtClean="0"/>
          </a:p>
          <a:p>
            <a:pPr lvl="1" eaLnBrk="1" hangingPunct="1"/>
            <a:r>
              <a:rPr lang="zh-CN" altLang="en-US" smtClean="0"/>
              <a:t>效率低下，安全性低</a:t>
            </a:r>
            <a:endParaRPr lang="en-US" altLang="zh-CN" smtClean="0"/>
          </a:p>
          <a:p>
            <a:pPr lvl="1" eaLnBrk="1" hangingPunct="1"/>
            <a:endParaRPr lang="en-US" altLang="zh-CN" smtClean="0"/>
          </a:p>
          <a:p>
            <a:pPr eaLnBrk="1" hangingPunct="1"/>
            <a:r>
              <a:rPr lang="zh-CN" altLang="en-US" smtClean="0"/>
              <a:t>手工密码分析</a:t>
            </a:r>
            <a:endParaRPr lang="en-US" altLang="zh-CN" smtClean="0"/>
          </a:p>
          <a:p>
            <a:pPr lvl="1" eaLnBrk="1" hangingPunct="1"/>
            <a:r>
              <a:rPr lang="zh-CN" altLang="en-US" smtClean="0"/>
              <a:t>效率低下，但相对有效</a:t>
            </a:r>
            <a:endParaRPr lang="en-US" altLang="zh-CN" smtClean="0"/>
          </a:p>
          <a:p>
            <a:pPr lvl="1" eaLnBrk="1" hangingPunct="1"/>
            <a:endParaRPr lang="en-US" altLang="zh-CN" smtClean="0"/>
          </a:p>
          <a:p>
            <a:pPr eaLnBrk="1" hangingPunct="1"/>
            <a:r>
              <a:rPr lang="zh-CN" altLang="en-US" smtClean="0"/>
              <a:t>直至一战结束后</a:t>
            </a:r>
            <a:endParaRPr lang="en-US" altLang="zh-CN" smtClean="0"/>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82</a:t>
            </a:fld>
            <a:endParaRPr lang="en-US" altLang="zh-CN" dirty="0"/>
          </a:p>
        </p:txBody>
      </p:sp>
      <p:sp>
        <p:nvSpPr>
          <p:cNvPr id="6" name="流程图: 可选过程 5">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7" name="流程图: 可选过程 6">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置换技术</a:t>
            </a:r>
          </a:p>
        </p:txBody>
      </p:sp>
      <p:sp>
        <p:nvSpPr>
          <p:cNvPr id="8" name="流程图: 可选过程 7">
            <a:hlinkClick r:id="rId4" action="ppaction://hlinksldjump"/>
          </p:cNvPr>
          <p:cNvSpPr/>
          <p:nvPr/>
        </p:nvSpPr>
        <p:spPr>
          <a:xfrm>
            <a:off x="277180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3. </a:t>
            </a:r>
            <a:r>
              <a:rPr lang="zh-CN" altLang="en-US" sz="1000" dirty="0"/>
              <a:t>乘积密码</a:t>
            </a:r>
          </a:p>
        </p:txBody>
      </p:sp>
      <p:sp>
        <p:nvSpPr>
          <p:cNvPr id="9" name="流程图: 可选过程 8">
            <a:hlinkClick r:id="rId5"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342409165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p:cNvSpPr>
            <a:spLocks noGrp="1"/>
          </p:cNvSpPr>
          <p:nvPr>
            <p:ph type="title"/>
          </p:nvPr>
        </p:nvSpPr>
        <p:spPr/>
        <p:txBody>
          <a:bodyPr/>
          <a:lstStyle/>
          <a:p>
            <a:pPr algn="l" eaLnBrk="1" hangingPunct="1"/>
            <a:r>
              <a:rPr lang="en-US" altLang="zh-CN" smtClean="0"/>
              <a:t>2</a:t>
            </a:r>
            <a:r>
              <a:rPr lang="zh-CN" altLang="en-US" smtClean="0"/>
              <a:t>、</a:t>
            </a:r>
            <a:r>
              <a:rPr lang="en-US" altLang="zh-CN" smtClean="0"/>
              <a:t>Enigma</a:t>
            </a:r>
            <a:r>
              <a:rPr lang="zh-CN" altLang="en-US" smtClean="0"/>
              <a:t>的问世</a:t>
            </a:r>
          </a:p>
        </p:txBody>
      </p:sp>
      <p:sp>
        <p:nvSpPr>
          <p:cNvPr id="83971" name="内容占位符 2"/>
          <p:cNvSpPr>
            <a:spLocks noGrp="1"/>
          </p:cNvSpPr>
          <p:nvPr>
            <p:ph idx="1"/>
          </p:nvPr>
        </p:nvSpPr>
        <p:spPr/>
        <p:txBody>
          <a:bodyPr>
            <a:noAutofit/>
          </a:bodyPr>
          <a:lstStyle/>
          <a:p>
            <a:pPr eaLnBrk="1" hangingPunct="1"/>
            <a:r>
              <a:rPr lang="en-US" altLang="zh-CN" dirty="0" smtClean="0"/>
              <a:t>1918</a:t>
            </a:r>
            <a:r>
              <a:rPr lang="zh-CN" altLang="en-US" dirty="0" smtClean="0"/>
              <a:t>年，谢尔比乌斯提出转轮密码机专利申请</a:t>
            </a:r>
            <a:endParaRPr lang="en-US" altLang="zh-CN" dirty="0" smtClean="0"/>
          </a:p>
          <a:p>
            <a:pPr lvl="1" eaLnBrk="1" hangingPunct="1"/>
            <a:r>
              <a:rPr lang="zh-CN" altLang="en-US" dirty="0" smtClean="0"/>
              <a:t>同年，谢尔比乌斯</a:t>
            </a:r>
            <a:r>
              <a:rPr lang="zh-CN" altLang="en-US" dirty="0"/>
              <a:t>办</a:t>
            </a:r>
            <a:r>
              <a:rPr lang="zh-CN" altLang="en-US" dirty="0" smtClean="0"/>
              <a:t>公司，出售</a:t>
            </a:r>
            <a:r>
              <a:rPr lang="en-US" altLang="zh-CN" dirty="0" smtClean="0"/>
              <a:t>Enigma</a:t>
            </a:r>
            <a:r>
              <a:rPr lang="zh-CN" altLang="en-US" dirty="0" smtClean="0"/>
              <a:t>，定价相当于现在的</a:t>
            </a:r>
            <a:r>
              <a:rPr lang="en-US" altLang="zh-CN" dirty="0" smtClean="0"/>
              <a:t>3</a:t>
            </a:r>
            <a:r>
              <a:rPr lang="zh-CN" altLang="en-US" dirty="0" smtClean="0"/>
              <a:t>万美元</a:t>
            </a:r>
            <a:endParaRPr lang="en-US" altLang="zh-CN" dirty="0" smtClean="0"/>
          </a:p>
          <a:p>
            <a:pPr lvl="1" eaLnBrk="1" hangingPunct="1"/>
            <a:r>
              <a:rPr lang="zh-CN" altLang="en-US" dirty="0" smtClean="0"/>
              <a:t>销路很差：商人不信任它，军方相信原有密码</a:t>
            </a:r>
            <a:endParaRPr lang="en-US" altLang="zh-CN" dirty="0" smtClean="0"/>
          </a:p>
          <a:p>
            <a:pPr lvl="2"/>
            <a:r>
              <a:rPr lang="zh-CN" altLang="en-US" sz="1800" dirty="0" smtClean="0"/>
              <a:t>谢尔比乌斯的优惠：购</a:t>
            </a:r>
            <a:r>
              <a:rPr lang="en-US" altLang="zh-CN" sz="1800" dirty="0" smtClean="0"/>
              <a:t>1000</a:t>
            </a:r>
            <a:r>
              <a:rPr lang="zh-CN" altLang="en-US" sz="1800" dirty="0" smtClean="0"/>
              <a:t>台以上，八七折</a:t>
            </a:r>
            <a:endParaRPr lang="en-US" altLang="zh-CN" sz="1800" dirty="0" smtClean="0"/>
          </a:p>
          <a:p>
            <a:pPr lvl="1" eaLnBrk="1" hangingPunct="1"/>
            <a:endParaRPr lang="en-US" altLang="zh-CN" dirty="0" smtClean="0"/>
          </a:p>
          <a:p>
            <a:pPr eaLnBrk="1" hangingPunct="1"/>
            <a:r>
              <a:rPr lang="en-US" altLang="zh-CN" dirty="0" smtClean="0"/>
              <a:t>1923</a:t>
            </a:r>
            <a:r>
              <a:rPr lang="zh-CN" altLang="en-US" dirty="0" smtClean="0"/>
              <a:t>年，带反射板的</a:t>
            </a:r>
            <a:r>
              <a:rPr lang="en-US" altLang="zh-CN" dirty="0" smtClean="0"/>
              <a:t>Enigma-A</a:t>
            </a:r>
            <a:r>
              <a:rPr lang="zh-CN" altLang="en-US" dirty="0" smtClean="0"/>
              <a:t>问世</a:t>
            </a:r>
            <a:endParaRPr lang="en-US" altLang="zh-CN" dirty="0" smtClean="0"/>
          </a:p>
          <a:p>
            <a:pPr lvl="1"/>
            <a:r>
              <a:rPr lang="zh-CN" altLang="en-US" dirty="0" smtClean="0"/>
              <a:t>成本折半</a:t>
            </a:r>
            <a:endParaRPr lang="en-US" altLang="zh-CN" dirty="0" smtClean="0"/>
          </a:p>
          <a:p>
            <a:pPr lvl="1"/>
            <a:r>
              <a:rPr lang="zh-CN" altLang="en-US" dirty="0" smtClean="0"/>
              <a:t>但销路仍然不好</a:t>
            </a:r>
            <a:endParaRPr lang="en-US" altLang="zh-CN" dirty="0" smtClean="0"/>
          </a:p>
          <a:p>
            <a:pPr lvl="1"/>
            <a:endParaRPr lang="en-US" altLang="zh-CN" dirty="0" smtClean="0"/>
          </a:p>
        </p:txBody>
      </p:sp>
      <p:pic>
        <p:nvPicPr>
          <p:cNvPr id="83973" name="Picture 1" descr="D:\课程教学\密码学导论\资料\Enigma\100px-Enigma-logo.jpg"/>
          <p:cNvPicPr>
            <a:picLocks noChangeAspect="1" noChangeArrowheads="1"/>
          </p:cNvPicPr>
          <p:nvPr/>
        </p:nvPicPr>
        <p:blipFill>
          <a:blip r:embed="rId2" cstate="print"/>
          <a:srcRect/>
          <a:stretch>
            <a:fillRect/>
          </a:stretch>
        </p:blipFill>
        <p:spPr bwMode="auto">
          <a:xfrm>
            <a:off x="35496" y="2132854"/>
            <a:ext cx="1007705" cy="441027"/>
          </a:xfrm>
          <a:prstGeom prst="rect">
            <a:avLst/>
          </a:prstGeom>
          <a:noFill/>
          <a:ln w="9525">
            <a:noFill/>
            <a:miter lim="800000"/>
            <a:headEnd/>
            <a:tailEnd/>
          </a:ln>
        </p:spPr>
      </p:pic>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83</a:t>
            </a:fld>
            <a:endParaRPr lang="en-US" altLang="zh-CN" dirty="0"/>
          </a:p>
        </p:txBody>
      </p:sp>
      <p:sp>
        <p:nvSpPr>
          <p:cNvPr id="7" name="流程图: 可选过程 6">
            <a:hlinkClick r:id="rId3"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8" name="流程图: 可选过程 7">
            <a:hlinkClick r:id="rId4"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置换技术</a:t>
            </a:r>
          </a:p>
        </p:txBody>
      </p:sp>
      <p:sp>
        <p:nvSpPr>
          <p:cNvPr id="9" name="流程图: 可选过程 8">
            <a:hlinkClick r:id="rId5" action="ppaction://hlinksldjump"/>
          </p:cNvPr>
          <p:cNvSpPr/>
          <p:nvPr/>
        </p:nvSpPr>
        <p:spPr>
          <a:xfrm>
            <a:off x="277180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3. </a:t>
            </a:r>
            <a:r>
              <a:rPr lang="zh-CN" altLang="en-US" sz="1000" dirty="0"/>
              <a:t>乘积密码</a:t>
            </a:r>
          </a:p>
        </p:txBody>
      </p:sp>
      <p:sp>
        <p:nvSpPr>
          <p:cNvPr id="10" name="流程图: 可选过程 9">
            <a:hlinkClick r:id="rId6"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60841821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Enigma</a:t>
            </a:r>
            <a:r>
              <a:rPr lang="zh-CN" altLang="en-US" dirty="0"/>
              <a:t>的救星</a:t>
            </a:r>
            <a:r>
              <a:rPr lang="en-US" altLang="zh-CN" dirty="0"/>
              <a:t>——</a:t>
            </a:r>
            <a:r>
              <a:rPr lang="zh-CN" altLang="en-US" dirty="0"/>
              <a:t>丘吉尔</a:t>
            </a:r>
            <a:endParaRPr lang="en-US" altLang="zh-CN" dirty="0"/>
          </a:p>
          <a:p>
            <a:pPr lvl="1"/>
            <a:r>
              <a:rPr lang="zh-CN" altLang="en-US" dirty="0" smtClean="0"/>
              <a:t>一战时期，丘吉尔历任英国海军大臣、军需大臣</a:t>
            </a:r>
            <a:endParaRPr lang="en-US" altLang="zh-CN" dirty="0" smtClean="0"/>
          </a:p>
          <a:p>
            <a:pPr lvl="1"/>
            <a:endParaRPr lang="en-US" altLang="zh-CN" dirty="0" smtClean="0"/>
          </a:p>
          <a:p>
            <a:pPr lvl="1"/>
            <a:r>
              <a:rPr lang="en-US" altLang="zh-CN" dirty="0" smtClean="0"/>
              <a:t>1922</a:t>
            </a:r>
            <a:r>
              <a:rPr lang="zh-CN" altLang="en-US" dirty="0"/>
              <a:t>年，英国内阁倒台，丘吉尔失业，开始写回忆录“</a:t>
            </a:r>
            <a:r>
              <a:rPr lang="en-US" altLang="zh-CN" dirty="0"/>
              <a:t>The World Crisis</a:t>
            </a:r>
            <a:r>
              <a:rPr lang="zh-CN" altLang="en-US" dirty="0"/>
              <a:t>”，</a:t>
            </a:r>
            <a:r>
              <a:rPr lang="en-US" altLang="zh-CN" dirty="0"/>
              <a:t>1923</a:t>
            </a:r>
            <a:r>
              <a:rPr lang="zh-CN" altLang="en-US" dirty="0"/>
              <a:t>年出版</a:t>
            </a:r>
            <a:r>
              <a:rPr lang="zh-CN" altLang="en-US" dirty="0" smtClean="0"/>
              <a:t>。“</a:t>
            </a:r>
            <a:r>
              <a:rPr lang="zh-CN" altLang="en-US" dirty="0"/>
              <a:t>德国的密码在一战刚开始不久，就已经被协约国破译了</a:t>
            </a:r>
            <a:r>
              <a:rPr lang="zh-CN" altLang="en-US" dirty="0" smtClean="0"/>
              <a:t>”</a:t>
            </a:r>
            <a:endParaRPr lang="en-US" altLang="zh-CN" dirty="0" smtClean="0"/>
          </a:p>
          <a:p>
            <a:pPr lvl="1"/>
            <a:endParaRPr lang="en-US" altLang="zh-CN" dirty="0"/>
          </a:p>
          <a:p>
            <a:pPr lvl="1"/>
            <a:r>
              <a:rPr lang="en-US" altLang="zh-CN" dirty="0"/>
              <a:t>1926</a:t>
            </a:r>
            <a:r>
              <a:rPr lang="zh-CN" altLang="en-US" dirty="0"/>
              <a:t>年，德国海军采购</a:t>
            </a:r>
            <a:r>
              <a:rPr lang="en-US" altLang="zh-CN" dirty="0"/>
              <a:t>Enigma</a:t>
            </a:r>
            <a:r>
              <a:rPr lang="zh-CN" altLang="en-US" dirty="0"/>
              <a:t>。</a:t>
            </a:r>
            <a:r>
              <a:rPr lang="en-US" altLang="zh-CN" dirty="0"/>
              <a:t>1927~1945</a:t>
            </a:r>
            <a:r>
              <a:rPr lang="zh-CN" altLang="en-US" dirty="0"/>
              <a:t>年，</a:t>
            </a:r>
            <a:r>
              <a:rPr lang="en-US" altLang="zh-CN" dirty="0"/>
              <a:t>Enigma</a:t>
            </a:r>
            <a:r>
              <a:rPr lang="zh-CN" altLang="en-US" dirty="0"/>
              <a:t>商用型、军用型迅速发展：</a:t>
            </a:r>
            <a:r>
              <a:rPr lang="en-US" altLang="zh-CN" dirty="0"/>
              <a:t>D</a:t>
            </a:r>
            <a:r>
              <a:rPr lang="zh-CN" altLang="en-US" dirty="0"/>
              <a:t>、</a:t>
            </a:r>
            <a:r>
              <a:rPr lang="en-US" altLang="zh-CN" dirty="0"/>
              <a:t>E</a:t>
            </a:r>
            <a:r>
              <a:rPr lang="zh-CN" altLang="en-US" dirty="0"/>
              <a:t>、</a:t>
            </a:r>
            <a:r>
              <a:rPr lang="en-US" altLang="zh-CN" dirty="0"/>
              <a:t>F</a:t>
            </a:r>
            <a:r>
              <a:rPr lang="zh-CN" altLang="en-US" dirty="0"/>
              <a:t>、</a:t>
            </a:r>
            <a:r>
              <a:rPr lang="en-US" altLang="zh-CN" dirty="0"/>
              <a:t>G</a:t>
            </a:r>
            <a:r>
              <a:rPr lang="zh-CN" altLang="en-US" dirty="0"/>
              <a:t>、</a:t>
            </a:r>
            <a:r>
              <a:rPr lang="en-US" altLang="zh-CN" dirty="0"/>
              <a:t>H</a:t>
            </a:r>
            <a:r>
              <a:rPr lang="zh-CN" altLang="en-US" dirty="0"/>
              <a:t>、</a:t>
            </a:r>
            <a:r>
              <a:rPr lang="en-US" altLang="zh-CN" dirty="0"/>
              <a:t>I</a:t>
            </a:r>
            <a:r>
              <a:rPr lang="zh-CN" altLang="en-US" dirty="0"/>
              <a:t>、</a:t>
            </a:r>
            <a:r>
              <a:rPr lang="en-US" altLang="zh-CN" dirty="0"/>
              <a:t>J</a:t>
            </a:r>
            <a:r>
              <a:rPr lang="zh-CN" altLang="en-US" dirty="0"/>
              <a:t>、</a:t>
            </a:r>
            <a:r>
              <a:rPr lang="en-US" altLang="zh-CN" dirty="0"/>
              <a:t>K</a:t>
            </a:r>
            <a:r>
              <a:rPr lang="zh-CN" altLang="en-US" dirty="0"/>
              <a:t>、</a:t>
            </a:r>
            <a:r>
              <a:rPr lang="en-US" altLang="zh-CN" dirty="0"/>
              <a:t>M</a:t>
            </a:r>
            <a:r>
              <a:rPr lang="zh-CN" altLang="en-US" dirty="0"/>
              <a:t>、</a:t>
            </a:r>
            <a:r>
              <a:rPr lang="en-US" altLang="zh-CN" dirty="0"/>
              <a:t>…</a:t>
            </a:r>
            <a:endParaRPr lang="zh-CN" altLang="en-US" dirty="0"/>
          </a:p>
          <a:p>
            <a:endParaRPr lang="zh-CN" altLang="en-US" dirty="0"/>
          </a:p>
        </p:txBody>
      </p:sp>
      <p:sp>
        <p:nvSpPr>
          <p:cNvPr id="6" name="页脚占位符 5"/>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84</a:t>
            </a:fld>
            <a:endParaRPr lang="en-US" altLang="zh-CN" dirty="0"/>
          </a:p>
        </p:txBody>
      </p:sp>
      <p:sp>
        <p:nvSpPr>
          <p:cNvPr id="8" name="流程图: 可选过程 7">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9" name="流程图: 可选过程 8">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置换技术</a:t>
            </a:r>
          </a:p>
        </p:txBody>
      </p:sp>
      <p:sp>
        <p:nvSpPr>
          <p:cNvPr id="10" name="流程图: 可选过程 9">
            <a:hlinkClick r:id="rId4" action="ppaction://hlinksldjump"/>
          </p:cNvPr>
          <p:cNvSpPr/>
          <p:nvPr/>
        </p:nvSpPr>
        <p:spPr>
          <a:xfrm>
            <a:off x="277180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3. </a:t>
            </a:r>
            <a:r>
              <a:rPr lang="zh-CN" altLang="en-US" sz="1000" dirty="0"/>
              <a:t>乘积密码</a:t>
            </a:r>
          </a:p>
        </p:txBody>
      </p:sp>
      <p:sp>
        <p:nvSpPr>
          <p:cNvPr id="11" name="流程图: 可选过程 10">
            <a:hlinkClick r:id="rId5"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59943736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5"/>
          <p:cNvSpPr>
            <a:spLocks noGrp="1"/>
          </p:cNvSpPr>
          <p:nvPr>
            <p:ph type="title"/>
          </p:nvPr>
        </p:nvSpPr>
        <p:spPr/>
        <p:txBody>
          <a:bodyPr/>
          <a:lstStyle/>
          <a:p>
            <a:pPr algn="l" eaLnBrk="1" hangingPunct="1"/>
            <a:r>
              <a:rPr lang="en-US" altLang="zh-CN" smtClean="0"/>
              <a:t>3</a:t>
            </a:r>
            <a:r>
              <a:rPr lang="zh-CN" altLang="en-US" smtClean="0"/>
              <a:t>、波兰人的贡献</a:t>
            </a:r>
          </a:p>
        </p:txBody>
      </p:sp>
      <p:sp>
        <p:nvSpPr>
          <p:cNvPr id="93187" name="内容占位符 6"/>
          <p:cNvSpPr>
            <a:spLocks noGrp="1"/>
          </p:cNvSpPr>
          <p:nvPr>
            <p:ph idx="1"/>
          </p:nvPr>
        </p:nvSpPr>
        <p:spPr/>
        <p:txBody>
          <a:bodyPr/>
          <a:lstStyle/>
          <a:p>
            <a:pPr eaLnBrk="1" hangingPunct="1"/>
            <a:r>
              <a:rPr lang="en-US" altLang="zh-CN" dirty="0" smtClean="0"/>
              <a:t>1918</a:t>
            </a:r>
            <a:r>
              <a:rPr lang="zh-CN" altLang="en-US" dirty="0" smtClean="0"/>
              <a:t>年波兰复国</a:t>
            </a:r>
            <a:endParaRPr lang="en-US" altLang="zh-CN" dirty="0" smtClean="0"/>
          </a:p>
          <a:p>
            <a:pPr lvl="1" eaLnBrk="1" hangingPunct="1"/>
            <a:r>
              <a:rPr lang="zh-CN" altLang="en-US" dirty="0" smtClean="0"/>
              <a:t>位于德、苏中间</a:t>
            </a:r>
            <a:endParaRPr lang="en-US" altLang="zh-CN" dirty="0" smtClean="0"/>
          </a:p>
          <a:p>
            <a:pPr lvl="1" eaLnBrk="1" hangingPunct="1"/>
            <a:r>
              <a:rPr lang="zh-CN" altLang="en-US" dirty="0" smtClean="0"/>
              <a:t>总参谋部二部“情报部”密码处成功破译德、苏密码</a:t>
            </a:r>
            <a:endParaRPr lang="en-US" altLang="zh-CN" dirty="0" smtClean="0"/>
          </a:p>
          <a:p>
            <a:pPr lvl="1" eaLnBrk="1" hangingPunct="1"/>
            <a:endParaRPr lang="en-US" altLang="zh-CN" dirty="0" smtClean="0"/>
          </a:p>
          <a:p>
            <a:pPr eaLnBrk="1" hangingPunct="1"/>
            <a:r>
              <a:rPr lang="zh-CN" altLang="en-US" dirty="0" smtClean="0"/>
              <a:t>一战中，英、法主要靠人工破译密码</a:t>
            </a:r>
            <a:endParaRPr lang="en-US" altLang="zh-CN" dirty="0" smtClean="0"/>
          </a:p>
          <a:p>
            <a:pPr eaLnBrk="1" hangingPunct="1"/>
            <a:endParaRPr lang="en-US" altLang="zh-CN" dirty="0" smtClean="0"/>
          </a:p>
          <a:p>
            <a:pPr eaLnBrk="1" hangingPunct="1"/>
            <a:r>
              <a:rPr lang="en-US" altLang="zh-CN" dirty="0" smtClean="0"/>
              <a:t>1926</a:t>
            </a:r>
            <a:r>
              <a:rPr lang="zh-CN" altLang="en-US" dirty="0" smtClean="0"/>
              <a:t>年，德军方采购</a:t>
            </a:r>
            <a:r>
              <a:rPr lang="en-US" altLang="zh-CN" dirty="0" smtClean="0">
                <a:latin typeface="+mn-lt"/>
              </a:rPr>
              <a:t>Enigma</a:t>
            </a:r>
          </a:p>
          <a:p>
            <a:pPr lvl="1" eaLnBrk="1" hangingPunct="1"/>
            <a:r>
              <a:rPr lang="zh-CN" altLang="en-US" dirty="0" smtClean="0"/>
              <a:t>英、法、波发现德国电文渐渐无法破译</a:t>
            </a:r>
            <a:endParaRPr lang="en-US" altLang="zh-CN" dirty="0" smtClean="0"/>
          </a:p>
          <a:p>
            <a:pPr lvl="1" eaLnBrk="1" hangingPunct="1"/>
            <a:r>
              <a:rPr lang="zh-CN" altLang="en-US" dirty="0" smtClean="0"/>
              <a:t>英、法不关心</a:t>
            </a:r>
            <a:endParaRPr lang="en-US" altLang="zh-CN" dirty="0" smtClean="0"/>
          </a:p>
          <a:p>
            <a:pPr lvl="1" eaLnBrk="1" hangingPunct="1"/>
            <a:r>
              <a:rPr lang="zh-CN" altLang="en-US" dirty="0" smtClean="0"/>
              <a:t>波兰人急了</a:t>
            </a:r>
            <a:endParaRPr lang="en-US" altLang="zh-CN" dirty="0" smtClean="0"/>
          </a:p>
          <a:p>
            <a:pPr lvl="2" eaLnBrk="1" hangingPunct="1"/>
            <a:r>
              <a:rPr lang="zh-CN" altLang="en-US" dirty="0" smtClean="0"/>
              <a:t>招募懂德语的优秀数学家，定向培养密码人才</a:t>
            </a:r>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85</a:t>
            </a:fld>
            <a:endParaRPr lang="en-US" altLang="zh-CN" dirty="0"/>
          </a:p>
        </p:txBody>
      </p:sp>
      <p:sp>
        <p:nvSpPr>
          <p:cNvPr id="6" name="流程图: 可选过程 5">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7" name="流程图: 可选过程 6">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置换技术</a:t>
            </a:r>
          </a:p>
        </p:txBody>
      </p:sp>
      <p:sp>
        <p:nvSpPr>
          <p:cNvPr id="8" name="流程图: 可选过程 7">
            <a:hlinkClick r:id="rId4" action="ppaction://hlinksldjump"/>
          </p:cNvPr>
          <p:cNvSpPr/>
          <p:nvPr/>
        </p:nvSpPr>
        <p:spPr>
          <a:xfrm>
            <a:off x="277180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3. </a:t>
            </a:r>
            <a:r>
              <a:rPr lang="zh-CN" altLang="en-US" sz="1000" dirty="0"/>
              <a:t>乘积密码</a:t>
            </a:r>
          </a:p>
        </p:txBody>
      </p:sp>
      <p:sp>
        <p:nvSpPr>
          <p:cNvPr id="9" name="流程图: 可选过程 8">
            <a:hlinkClick r:id="rId5"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168807364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标题 1"/>
          <p:cNvSpPr>
            <a:spLocks noGrp="1"/>
          </p:cNvSpPr>
          <p:nvPr>
            <p:ph type="title"/>
          </p:nvPr>
        </p:nvSpPr>
        <p:spPr/>
        <p:txBody>
          <a:bodyPr/>
          <a:lstStyle/>
          <a:p>
            <a:r>
              <a:rPr lang="zh-CN" altLang="en-US" smtClean="0"/>
              <a:t>波兰人的运气</a:t>
            </a:r>
          </a:p>
        </p:txBody>
      </p:sp>
      <p:sp>
        <p:nvSpPr>
          <p:cNvPr id="94211" name="内容占位符 2"/>
          <p:cNvSpPr>
            <a:spLocks noGrp="1"/>
          </p:cNvSpPr>
          <p:nvPr>
            <p:ph idx="1"/>
          </p:nvPr>
        </p:nvSpPr>
        <p:spPr/>
        <p:txBody>
          <a:bodyPr/>
          <a:lstStyle/>
          <a:p>
            <a:r>
              <a:rPr lang="en-US" altLang="zh-CN" dirty="0" smtClean="0"/>
              <a:t>1928</a:t>
            </a:r>
            <a:r>
              <a:rPr lang="zh-CN" altLang="en-US" dirty="0" smtClean="0"/>
              <a:t>年的一个周末，德驻波使馆的外交邮包事件</a:t>
            </a:r>
            <a:endParaRPr lang="en-US" altLang="zh-CN" dirty="0" smtClean="0"/>
          </a:p>
          <a:p>
            <a:pPr lvl="1"/>
            <a:r>
              <a:rPr lang="zh-CN" altLang="en-US" dirty="0" smtClean="0"/>
              <a:t>波兰人得到了商业型</a:t>
            </a:r>
            <a:r>
              <a:rPr lang="en-US" altLang="zh-CN" dirty="0" smtClean="0"/>
              <a:t>Enigma</a:t>
            </a:r>
          </a:p>
          <a:p>
            <a:pPr lvl="1"/>
            <a:endParaRPr lang="en-US" altLang="zh-CN" dirty="0" smtClean="0"/>
          </a:p>
          <a:p>
            <a:r>
              <a:rPr lang="en-US" altLang="zh-CN" dirty="0" smtClean="0"/>
              <a:t>1931</a:t>
            </a:r>
            <a:r>
              <a:rPr lang="zh-CN" altLang="en-US" dirty="0" smtClean="0"/>
              <a:t>年德国密码局的汉斯</a:t>
            </a:r>
            <a:r>
              <a:rPr lang="en-US" altLang="zh-CN" dirty="0" smtClean="0"/>
              <a:t>·</a:t>
            </a:r>
            <a:r>
              <a:rPr lang="zh-CN" altLang="en-US" dirty="0" smtClean="0"/>
              <a:t>蒂洛</a:t>
            </a:r>
            <a:r>
              <a:rPr lang="en-US" altLang="zh-CN" dirty="0" smtClean="0"/>
              <a:t>·</a:t>
            </a:r>
            <a:r>
              <a:rPr lang="zh-CN" altLang="en-US" dirty="0" smtClean="0"/>
              <a:t>施密特向法国叛变，代号“灰烬先生”</a:t>
            </a:r>
            <a:endParaRPr lang="en-US" altLang="zh-CN" dirty="0" smtClean="0"/>
          </a:p>
          <a:p>
            <a:pPr lvl="1"/>
            <a:r>
              <a:rPr lang="zh-CN" altLang="en-US" dirty="0" smtClean="0"/>
              <a:t>以</a:t>
            </a:r>
            <a:r>
              <a:rPr lang="en-US" altLang="zh-CN" dirty="0" smtClean="0"/>
              <a:t>1</a:t>
            </a:r>
            <a:r>
              <a:rPr lang="zh-CN" altLang="en-US" dirty="0" smtClean="0"/>
              <a:t>万德国马克，出卖</a:t>
            </a:r>
            <a:r>
              <a:rPr lang="en-US" altLang="zh-CN" dirty="0" smtClean="0"/>
              <a:t>Enigma</a:t>
            </a:r>
            <a:r>
              <a:rPr lang="zh-CN" altLang="en-US" dirty="0" smtClean="0"/>
              <a:t>操作手册、核心原理文件、新机型的部分细节</a:t>
            </a:r>
            <a:endParaRPr lang="en-US" altLang="zh-CN" dirty="0" smtClean="0"/>
          </a:p>
          <a:p>
            <a:pPr lvl="1"/>
            <a:r>
              <a:rPr lang="en-US" altLang="zh-CN" dirty="0" smtClean="0"/>
              <a:t>1932</a:t>
            </a:r>
            <a:r>
              <a:rPr lang="zh-CN" altLang="en-US" dirty="0" smtClean="0"/>
              <a:t>年，</a:t>
            </a:r>
            <a:r>
              <a:rPr lang="en-US" altLang="zh-CN" dirty="0" smtClean="0"/>
              <a:t>Enigma</a:t>
            </a:r>
            <a:r>
              <a:rPr lang="zh-CN" altLang="en-US" dirty="0" smtClean="0"/>
              <a:t>的材料被交流给波兰</a:t>
            </a:r>
          </a:p>
          <a:p>
            <a:pPr lvl="1"/>
            <a:r>
              <a:rPr lang="zh-CN" altLang="en-US" dirty="0" smtClean="0"/>
              <a:t>之后</a:t>
            </a:r>
            <a:r>
              <a:rPr lang="en-US" altLang="zh-CN" dirty="0" smtClean="0"/>
              <a:t>7</a:t>
            </a:r>
            <a:r>
              <a:rPr lang="zh-CN" altLang="en-US" dirty="0" smtClean="0"/>
              <a:t>年，提供了</a:t>
            </a:r>
            <a:r>
              <a:rPr lang="en-US" altLang="zh-CN" dirty="0" smtClean="0"/>
              <a:t>38</a:t>
            </a:r>
            <a:r>
              <a:rPr lang="zh-CN" altLang="en-US" dirty="0" smtClean="0"/>
              <a:t>个月的密码本，及大量</a:t>
            </a:r>
            <a:r>
              <a:rPr lang="en-US" altLang="zh-CN" dirty="0" smtClean="0"/>
              <a:t>Enigma</a:t>
            </a:r>
            <a:r>
              <a:rPr lang="zh-CN" altLang="en-US" dirty="0" smtClean="0"/>
              <a:t>细节</a:t>
            </a:r>
            <a:endParaRPr lang="en-US" altLang="zh-CN" dirty="0" smtClean="0"/>
          </a:p>
          <a:p>
            <a:pPr lvl="1"/>
            <a:r>
              <a:rPr lang="en-US" altLang="zh-CN" dirty="0" smtClean="0"/>
              <a:t>1943</a:t>
            </a:r>
            <a:r>
              <a:rPr lang="zh-CN" altLang="en-US" dirty="0" smtClean="0"/>
              <a:t>年被捕，死于自杀</a:t>
            </a:r>
            <a:endParaRPr lang="en-US" altLang="zh-CN" dirty="0" smtClean="0"/>
          </a:p>
        </p:txBody>
      </p:sp>
      <p:sp>
        <p:nvSpPr>
          <p:cNvPr id="2" name="矩形 1"/>
          <p:cNvSpPr/>
          <p:nvPr/>
        </p:nvSpPr>
        <p:spPr>
          <a:xfrm>
            <a:off x="2483768" y="5877272"/>
            <a:ext cx="4104456" cy="369332"/>
          </a:xfrm>
          <a:prstGeom prst="rect">
            <a:avLst/>
          </a:prstGeom>
        </p:spPr>
        <p:txBody>
          <a:bodyPr wrap="square">
            <a:spAutoFit/>
          </a:bodyPr>
          <a:lstStyle/>
          <a:p>
            <a:pPr algn="ctr"/>
            <a:r>
              <a:rPr lang="zh-CN" altLang="en-US" b="1" i="1" dirty="0">
                <a:solidFill>
                  <a:srgbClr val="FF0000"/>
                </a:solidFill>
              </a:rPr>
              <a:t>密码的安全性不能依靠算法保密</a:t>
            </a:r>
            <a:endParaRPr lang="zh-CN" altLang="en-US" b="1" dirty="0"/>
          </a:p>
        </p:txBody>
      </p:sp>
      <p:sp>
        <p:nvSpPr>
          <p:cNvPr id="3" name="页脚占位符 2"/>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5" name="灯片编号占位符 4"/>
          <p:cNvSpPr>
            <a:spLocks noGrp="1"/>
          </p:cNvSpPr>
          <p:nvPr>
            <p:ph type="sldNum" sz="quarter" idx="10"/>
          </p:nvPr>
        </p:nvSpPr>
        <p:spPr/>
        <p:txBody>
          <a:bodyPr/>
          <a:lstStyle/>
          <a:p>
            <a:pPr>
              <a:defRPr/>
            </a:pPr>
            <a:fld id="{17B7F836-6F9F-42A8-9450-B93EA774C316}" type="slidenum">
              <a:rPr lang="zh-CN" altLang="en-US" smtClean="0"/>
              <a:pPr>
                <a:defRPr/>
              </a:pPr>
              <a:t>86</a:t>
            </a:fld>
            <a:endParaRPr lang="en-US" altLang="zh-CN" dirty="0"/>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置换技术</a:t>
            </a:r>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3. </a:t>
            </a:r>
            <a:r>
              <a:rPr lang="zh-CN" altLang="en-US" sz="1000" dirty="0"/>
              <a:t>乘积密码</a:t>
            </a:r>
          </a:p>
        </p:txBody>
      </p:sp>
      <p:sp>
        <p:nvSpPr>
          <p:cNvPr id="10" name="流程图: 可选过程 9">
            <a:hlinkClick r:id="rId5"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1011731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标题 1"/>
          <p:cNvSpPr>
            <a:spLocks noGrp="1"/>
          </p:cNvSpPr>
          <p:nvPr>
            <p:ph type="title"/>
          </p:nvPr>
        </p:nvSpPr>
        <p:spPr/>
        <p:txBody>
          <a:bodyPr/>
          <a:lstStyle/>
          <a:p>
            <a:r>
              <a:rPr lang="zh-CN" altLang="en-US" smtClean="0"/>
              <a:t>密钥与指标组</a:t>
            </a:r>
          </a:p>
        </p:txBody>
      </p:sp>
      <p:sp>
        <p:nvSpPr>
          <p:cNvPr id="3" name="内容占位符 2"/>
          <p:cNvSpPr>
            <a:spLocks noGrp="1"/>
          </p:cNvSpPr>
          <p:nvPr>
            <p:ph idx="1"/>
          </p:nvPr>
        </p:nvSpPr>
        <p:spPr/>
        <p:txBody>
          <a:bodyPr/>
          <a:lstStyle/>
          <a:p>
            <a:pPr>
              <a:defRPr/>
            </a:pPr>
            <a:r>
              <a:rPr lang="zh-CN" altLang="en-US" dirty="0" smtClean="0"/>
              <a:t>指标组：</a:t>
            </a:r>
            <a:endParaRPr lang="en-US" altLang="zh-CN" dirty="0" smtClean="0"/>
          </a:p>
          <a:p>
            <a:pPr lvl="1">
              <a:defRPr/>
            </a:pPr>
            <a:r>
              <a:rPr lang="zh-CN" altLang="en-US" dirty="0" smtClean="0"/>
              <a:t>为了节省密钥，减少同一密钥对不同电文的加密次数</a:t>
            </a:r>
            <a:endParaRPr lang="en-US" altLang="zh-CN" dirty="0" smtClean="0"/>
          </a:p>
          <a:p>
            <a:pPr lvl="1">
              <a:defRPr/>
            </a:pPr>
            <a:r>
              <a:rPr lang="zh-CN" altLang="en-US" dirty="0" smtClean="0"/>
              <a:t>过程：</a:t>
            </a:r>
            <a:endParaRPr lang="en-US" altLang="zh-CN" dirty="0" smtClean="0"/>
          </a:p>
          <a:p>
            <a:pPr marL="1371600" lvl="2" indent="-457200">
              <a:buFont typeface="+mj-ea"/>
              <a:buAutoNum type="circleNumDbPlain"/>
              <a:defRPr/>
            </a:pPr>
            <a:r>
              <a:rPr lang="zh-CN" altLang="en-US" dirty="0" smtClean="0"/>
              <a:t>随机</a:t>
            </a:r>
            <a:r>
              <a:rPr lang="zh-CN" altLang="en-US" dirty="0"/>
              <a:t>选取</a:t>
            </a:r>
            <a:r>
              <a:rPr lang="en-US" altLang="zh-CN" dirty="0" smtClean="0"/>
              <a:t>3</a:t>
            </a:r>
            <a:r>
              <a:rPr lang="zh-CN" altLang="en-US" dirty="0" smtClean="0"/>
              <a:t>个字母，作为指标组</a:t>
            </a:r>
            <a:endParaRPr lang="en-US" altLang="zh-CN" dirty="0" smtClean="0"/>
          </a:p>
          <a:p>
            <a:pPr marL="1371600" lvl="2" indent="-457200">
              <a:buFont typeface="+mj-ea"/>
              <a:buAutoNum type="circleNumDbPlain"/>
              <a:defRPr/>
            </a:pPr>
            <a:r>
              <a:rPr lang="zh-CN" altLang="en-US" dirty="0" smtClean="0"/>
              <a:t>将指标组连续加密两遍，发送</a:t>
            </a:r>
            <a:r>
              <a:rPr lang="en-US" altLang="zh-CN" dirty="0" smtClean="0"/>
              <a:t>6</a:t>
            </a:r>
            <a:r>
              <a:rPr lang="zh-CN" altLang="en-US" dirty="0" smtClean="0"/>
              <a:t>个密文字母</a:t>
            </a:r>
            <a:endParaRPr lang="en-US" altLang="zh-CN" dirty="0" smtClean="0"/>
          </a:p>
          <a:p>
            <a:pPr marL="1371600" lvl="2" indent="-457200">
              <a:buFont typeface="+mj-ea"/>
              <a:buAutoNum type="circleNumDbPlain"/>
              <a:defRPr/>
            </a:pPr>
            <a:r>
              <a:rPr lang="zh-CN" altLang="en-US" dirty="0" smtClean="0"/>
              <a:t>用指标组加密报文，并发送</a:t>
            </a:r>
            <a:endParaRPr lang="en-US" altLang="zh-CN" dirty="0" smtClean="0"/>
          </a:p>
          <a:p>
            <a:pPr lvl="2">
              <a:defRPr/>
            </a:pPr>
            <a:endParaRPr lang="en-US" altLang="zh-CN" dirty="0" smtClean="0"/>
          </a:p>
          <a:p>
            <a:pPr>
              <a:defRPr/>
            </a:pPr>
            <a:r>
              <a:rPr lang="zh-CN" altLang="en-US" dirty="0" smtClean="0"/>
              <a:t>雷耶夫斯基针对指标组发动攻击</a:t>
            </a:r>
            <a:endParaRPr lang="en-US" altLang="zh-CN" dirty="0" smtClean="0"/>
          </a:p>
          <a:p>
            <a:pPr lvl="1">
              <a:defRPr/>
            </a:pPr>
            <a:r>
              <a:rPr lang="zh-CN" altLang="en-US" dirty="0" smtClean="0"/>
              <a:t>针对第</a:t>
            </a:r>
            <a:r>
              <a:rPr lang="en-US" altLang="zh-CN" dirty="0" smtClean="0"/>
              <a:t>1</a:t>
            </a:r>
            <a:r>
              <a:rPr lang="zh-CN" altLang="en-US" dirty="0" smtClean="0"/>
              <a:t>、</a:t>
            </a:r>
            <a:r>
              <a:rPr lang="en-US" altLang="zh-CN" dirty="0" smtClean="0"/>
              <a:t>4</a:t>
            </a:r>
            <a:r>
              <a:rPr lang="zh-CN" altLang="en-US" dirty="0" smtClean="0"/>
              <a:t>个密文字母，构造字母循环圈</a:t>
            </a:r>
            <a:endParaRPr lang="en-US" altLang="zh-CN" dirty="0" smtClean="0"/>
          </a:p>
          <a:p>
            <a:pPr lvl="1">
              <a:defRPr/>
            </a:pPr>
            <a:r>
              <a:rPr lang="zh-CN" altLang="en-US" dirty="0" smtClean="0"/>
              <a:t>证明了：由同一密钥加密形成的字母循环圈的数量及长度，不随字母两两交换而变化</a:t>
            </a:r>
            <a:endParaRPr lang="en-US" altLang="zh-CN" dirty="0" smtClean="0"/>
          </a:p>
          <a:p>
            <a:pPr lvl="1">
              <a:defRPr/>
            </a:pPr>
            <a:r>
              <a:rPr lang="zh-CN" altLang="en-US" dirty="0" smtClean="0"/>
              <a:t>造</a:t>
            </a:r>
            <a:r>
              <a:rPr lang="zh-CN" altLang="en-US" dirty="0"/>
              <a:t>字母循环圈表</a:t>
            </a:r>
            <a:r>
              <a:rPr lang="zh-CN" altLang="en-US" dirty="0" smtClean="0"/>
              <a:t>，查表获知密钥，再破解接插板</a:t>
            </a:r>
            <a:endParaRPr lang="zh-CN" altLang="en-US" dirty="0"/>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5" name="灯片编号占位符 4"/>
          <p:cNvSpPr>
            <a:spLocks noGrp="1"/>
          </p:cNvSpPr>
          <p:nvPr>
            <p:ph type="sldNum" sz="quarter" idx="10"/>
          </p:nvPr>
        </p:nvSpPr>
        <p:spPr/>
        <p:txBody>
          <a:bodyPr/>
          <a:lstStyle/>
          <a:p>
            <a:pPr>
              <a:defRPr/>
            </a:pPr>
            <a:fld id="{17B7F836-6F9F-42A8-9450-B93EA774C316}" type="slidenum">
              <a:rPr lang="zh-CN" altLang="en-US" smtClean="0"/>
              <a:pPr>
                <a:defRPr/>
              </a:pPr>
              <a:t>87</a:t>
            </a:fld>
            <a:endParaRPr lang="en-US" altLang="zh-CN" dirty="0"/>
          </a:p>
        </p:txBody>
      </p:sp>
      <p:sp>
        <p:nvSpPr>
          <p:cNvPr id="6" name="流程图: 可选过程 5">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7" name="流程图: 可选过程 6">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置换技术</a:t>
            </a:r>
          </a:p>
        </p:txBody>
      </p:sp>
      <p:sp>
        <p:nvSpPr>
          <p:cNvPr id="8" name="流程图: 可选过程 7">
            <a:hlinkClick r:id="rId4" action="ppaction://hlinksldjump"/>
          </p:cNvPr>
          <p:cNvSpPr/>
          <p:nvPr/>
        </p:nvSpPr>
        <p:spPr>
          <a:xfrm>
            <a:off x="277180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3. </a:t>
            </a:r>
            <a:r>
              <a:rPr lang="zh-CN" altLang="en-US" sz="1000" dirty="0"/>
              <a:t>乘积密码</a:t>
            </a:r>
          </a:p>
        </p:txBody>
      </p:sp>
      <p:sp>
        <p:nvSpPr>
          <p:cNvPr id="9" name="流程图: 可选过程 8">
            <a:hlinkClick r:id="rId5"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91329164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标题 1"/>
          <p:cNvSpPr>
            <a:spLocks noGrp="1"/>
          </p:cNvSpPr>
          <p:nvPr>
            <p:ph type="title"/>
          </p:nvPr>
        </p:nvSpPr>
        <p:spPr/>
        <p:txBody>
          <a:bodyPr/>
          <a:lstStyle/>
          <a:p>
            <a:r>
              <a:rPr lang="zh-CN" altLang="en-US" smtClean="0"/>
              <a:t>机器破译的诞生</a:t>
            </a:r>
          </a:p>
        </p:txBody>
      </p:sp>
      <p:sp>
        <p:nvSpPr>
          <p:cNvPr id="96259" name="内容占位符 2"/>
          <p:cNvSpPr>
            <a:spLocks noGrp="1"/>
          </p:cNvSpPr>
          <p:nvPr>
            <p:ph idx="1"/>
          </p:nvPr>
        </p:nvSpPr>
        <p:spPr/>
        <p:txBody>
          <a:bodyPr/>
          <a:lstStyle/>
          <a:p>
            <a:r>
              <a:rPr lang="en-US" altLang="zh-CN" dirty="0" smtClean="0"/>
              <a:t>1936</a:t>
            </a:r>
            <a:r>
              <a:rPr lang="zh-CN" altLang="en-US" dirty="0" smtClean="0"/>
              <a:t>年起，德国的密钥由每季一换改为每天一换</a:t>
            </a:r>
            <a:endParaRPr lang="en-US" altLang="zh-CN" dirty="0" smtClean="0"/>
          </a:p>
          <a:p>
            <a:pPr lvl="1"/>
            <a:r>
              <a:rPr lang="zh-CN" altLang="en-US" dirty="0" smtClean="0"/>
              <a:t>波兰开发出了“循环测定机”</a:t>
            </a:r>
            <a:endParaRPr lang="en-US" altLang="zh-CN" dirty="0" smtClean="0"/>
          </a:p>
          <a:p>
            <a:pPr lvl="2"/>
            <a:r>
              <a:rPr lang="zh-CN" altLang="en-US" dirty="0" smtClean="0"/>
              <a:t>有</a:t>
            </a:r>
            <a:r>
              <a:rPr lang="en-US" altLang="zh-CN" dirty="0" smtClean="0"/>
              <a:t>6</a:t>
            </a:r>
            <a:r>
              <a:rPr lang="zh-CN" altLang="en-US" dirty="0" smtClean="0"/>
              <a:t>个转轮，每</a:t>
            </a:r>
            <a:r>
              <a:rPr lang="en-US" altLang="zh-CN" dirty="0" smtClean="0"/>
              <a:t>3</a:t>
            </a:r>
            <a:r>
              <a:rPr lang="zh-CN" altLang="en-US" dirty="0" smtClean="0"/>
              <a:t>个一组，用以模拟</a:t>
            </a:r>
            <a:r>
              <a:rPr lang="en-US" altLang="zh-CN" dirty="0" smtClean="0"/>
              <a:t>Enigma</a:t>
            </a:r>
          </a:p>
          <a:p>
            <a:endParaRPr lang="en-US" altLang="zh-CN" dirty="0" smtClean="0"/>
          </a:p>
          <a:p>
            <a:r>
              <a:rPr lang="en-US" altLang="zh-CN" dirty="0" smtClean="0"/>
              <a:t>1937</a:t>
            </a:r>
            <a:r>
              <a:rPr lang="zh-CN" altLang="en-US" dirty="0" smtClean="0"/>
              <a:t>年，</a:t>
            </a:r>
            <a:r>
              <a:rPr lang="en-US" altLang="zh-CN" dirty="0" smtClean="0"/>
              <a:t>Enigma</a:t>
            </a:r>
            <a:r>
              <a:rPr lang="zh-CN" altLang="en-US" dirty="0" smtClean="0"/>
              <a:t>的反射轮会转了；</a:t>
            </a:r>
            <a:r>
              <a:rPr lang="en-US" altLang="zh-CN" dirty="0" smtClean="0"/>
              <a:t>1938</a:t>
            </a:r>
            <a:r>
              <a:rPr lang="zh-CN" altLang="en-US" dirty="0" smtClean="0"/>
              <a:t>年，转轮改为</a:t>
            </a:r>
            <a:r>
              <a:rPr lang="en-US" altLang="zh-CN" dirty="0" smtClean="0"/>
              <a:t>5</a:t>
            </a:r>
            <a:r>
              <a:rPr lang="zh-CN" altLang="en-US" dirty="0" smtClean="0"/>
              <a:t>选</a:t>
            </a:r>
            <a:r>
              <a:rPr lang="en-US" altLang="zh-CN" dirty="0" smtClean="0"/>
              <a:t>3</a:t>
            </a:r>
          </a:p>
          <a:p>
            <a:pPr lvl="1"/>
            <a:r>
              <a:rPr lang="zh-CN" altLang="en-US" dirty="0" smtClean="0"/>
              <a:t>波兰开发出了“炸弹”</a:t>
            </a:r>
            <a:endParaRPr lang="en-US" altLang="zh-CN" dirty="0" smtClean="0"/>
          </a:p>
          <a:p>
            <a:pPr lvl="2"/>
            <a:r>
              <a:rPr lang="zh-CN" altLang="en-US" dirty="0" smtClean="0"/>
              <a:t>可以同时模拟</a:t>
            </a:r>
            <a:r>
              <a:rPr lang="en-US" altLang="zh-CN" dirty="0" smtClean="0"/>
              <a:t>6</a:t>
            </a:r>
            <a:r>
              <a:rPr lang="zh-CN" altLang="en-US" dirty="0" smtClean="0"/>
              <a:t>台</a:t>
            </a:r>
            <a:r>
              <a:rPr lang="en-US" altLang="zh-CN" dirty="0" smtClean="0"/>
              <a:t>Enigma</a:t>
            </a:r>
          </a:p>
          <a:p>
            <a:endParaRPr lang="en-US" altLang="zh-CN" dirty="0" smtClean="0"/>
          </a:p>
          <a:p>
            <a:r>
              <a:rPr lang="en-US" altLang="zh-CN" dirty="0" smtClean="0"/>
              <a:t>1938</a:t>
            </a:r>
            <a:r>
              <a:rPr lang="zh-CN" altLang="en-US" dirty="0" smtClean="0"/>
              <a:t>年，</a:t>
            </a:r>
            <a:r>
              <a:rPr lang="en-US" altLang="zh-CN" dirty="0" smtClean="0"/>
              <a:t>Enigma</a:t>
            </a:r>
            <a:r>
              <a:rPr lang="zh-CN" altLang="en-US" dirty="0" smtClean="0"/>
              <a:t>继续升级</a:t>
            </a:r>
            <a:endParaRPr lang="en-US" altLang="zh-CN" dirty="0" smtClean="0"/>
          </a:p>
          <a:p>
            <a:pPr lvl="1"/>
            <a:r>
              <a:rPr lang="zh-CN" altLang="en-US" dirty="0" smtClean="0"/>
              <a:t>波兰人</a:t>
            </a:r>
            <a:r>
              <a:rPr lang="en-US" altLang="zh-CN" dirty="0" smtClean="0"/>
              <a:t>——</a:t>
            </a:r>
            <a:r>
              <a:rPr lang="zh-CN" altLang="en-US" dirty="0" smtClean="0"/>
              <a:t>没钱了</a:t>
            </a:r>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88</a:t>
            </a:fld>
            <a:endParaRPr lang="en-US" altLang="zh-CN" dirty="0"/>
          </a:p>
        </p:txBody>
      </p:sp>
      <p:sp>
        <p:nvSpPr>
          <p:cNvPr id="6" name="流程图: 可选过程 5">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7" name="流程图: 可选过程 6">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置换技术</a:t>
            </a:r>
          </a:p>
        </p:txBody>
      </p:sp>
      <p:sp>
        <p:nvSpPr>
          <p:cNvPr id="8" name="流程图: 可选过程 7">
            <a:hlinkClick r:id="rId4" action="ppaction://hlinksldjump"/>
          </p:cNvPr>
          <p:cNvSpPr/>
          <p:nvPr/>
        </p:nvSpPr>
        <p:spPr>
          <a:xfrm>
            <a:off x="277180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3. </a:t>
            </a:r>
            <a:r>
              <a:rPr lang="zh-CN" altLang="en-US" sz="1000" dirty="0"/>
              <a:t>乘积密码</a:t>
            </a:r>
          </a:p>
        </p:txBody>
      </p:sp>
      <p:sp>
        <p:nvSpPr>
          <p:cNvPr id="9" name="流程图: 可选过程 8">
            <a:hlinkClick r:id="rId5"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236038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6259">
                                            <p:txEl>
                                              <p:pRg st="4" end="4"/>
                                            </p:txEl>
                                          </p:spTgt>
                                        </p:tgtEl>
                                        <p:attrNameLst>
                                          <p:attrName>style.visibility</p:attrName>
                                        </p:attrNameLst>
                                      </p:cBhvr>
                                      <p:to>
                                        <p:strVal val="visible"/>
                                      </p:to>
                                    </p:set>
                                    <p:animEffect transition="in" filter="wipe(up)">
                                      <p:cBhvr>
                                        <p:cTn id="7" dur="500"/>
                                        <p:tgtEl>
                                          <p:spTgt spid="96259">
                                            <p:txEl>
                                              <p:pRg st="4" end="4"/>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96259">
                                            <p:txEl>
                                              <p:pRg st="5" end="5"/>
                                            </p:txEl>
                                          </p:spTgt>
                                        </p:tgtEl>
                                        <p:attrNameLst>
                                          <p:attrName>style.visibility</p:attrName>
                                        </p:attrNameLst>
                                      </p:cBhvr>
                                      <p:to>
                                        <p:strVal val="visible"/>
                                      </p:to>
                                    </p:set>
                                    <p:animEffect transition="in" filter="wipe(up)">
                                      <p:cBhvr>
                                        <p:cTn id="11" dur="500"/>
                                        <p:tgtEl>
                                          <p:spTgt spid="96259">
                                            <p:txEl>
                                              <p:pRg st="5" end="5"/>
                                            </p:txEl>
                                          </p:spTgt>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96259">
                                            <p:txEl>
                                              <p:pRg st="6" end="6"/>
                                            </p:txEl>
                                          </p:spTgt>
                                        </p:tgtEl>
                                        <p:attrNameLst>
                                          <p:attrName>style.visibility</p:attrName>
                                        </p:attrNameLst>
                                      </p:cBhvr>
                                      <p:to>
                                        <p:strVal val="visible"/>
                                      </p:to>
                                    </p:set>
                                    <p:animEffect transition="in" filter="wipe(up)">
                                      <p:cBhvr>
                                        <p:cTn id="15" dur="500"/>
                                        <p:tgtEl>
                                          <p:spTgt spid="96259">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96259">
                                            <p:txEl>
                                              <p:pRg st="8" end="8"/>
                                            </p:txEl>
                                          </p:spTgt>
                                        </p:tgtEl>
                                        <p:attrNameLst>
                                          <p:attrName>style.visibility</p:attrName>
                                        </p:attrNameLst>
                                      </p:cBhvr>
                                      <p:to>
                                        <p:strVal val="visible"/>
                                      </p:to>
                                    </p:set>
                                    <p:animEffect transition="in" filter="wipe(up)">
                                      <p:cBhvr>
                                        <p:cTn id="20" dur="500"/>
                                        <p:tgtEl>
                                          <p:spTgt spid="96259">
                                            <p:txEl>
                                              <p:pRg st="8" end="8"/>
                                            </p:txEl>
                                          </p:spTgt>
                                        </p:tgtEl>
                                      </p:cBhvr>
                                    </p:animEffect>
                                  </p:childTnLst>
                                </p:cTn>
                              </p:par>
                            </p:childTnLst>
                          </p:cTn>
                        </p:par>
                        <p:par>
                          <p:cTn id="21" fill="hold">
                            <p:stCondLst>
                              <p:cond delay="500"/>
                            </p:stCondLst>
                            <p:childTnLst>
                              <p:par>
                                <p:cTn id="22" presetID="22" presetClass="entr" presetSubtype="1" fill="hold" nodeType="afterEffect">
                                  <p:stCondLst>
                                    <p:cond delay="0"/>
                                  </p:stCondLst>
                                  <p:childTnLst>
                                    <p:set>
                                      <p:cBhvr>
                                        <p:cTn id="23" dur="1" fill="hold">
                                          <p:stCondLst>
                                            <p:cond delay="0"/>
                                          </p:stCondLst>
                                        </p:cTn>
                                        <p:tgtEl>
                                          <p:spTgt spid="96259">
                                            <p:txEl>
                                              <p:pRg st="9" end="9"/>
                                            </p:txEl>
                                          </p:spTgt>
                                        </p:tgtEl>
                                        <p:attrNameLst>
                                          <p:attrName>style.visibility</p:attrName>
                                        </p:attrNameLst>
                                      </p:cBhvr>
                                      <p:to>
                                        <p:strVal val="visible"/>
                                      </p:to>
                                    </p:set>
                                    <p:animEffect transition="in" filter="wipe(up)">
                                      <p:cBhvr>
                                        <p:cTn id="24" dur="500"/>
                                        <p:tgtEl>
                                          <p:spTgt spid="9625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标题 1"/>
          <p:cNvSpPr>
            <a:spLocks noGrp="1"/>
          </p:cNvSpPr>
          <p:nvPr>
            <p:ph type="title"/>
          </p:nvPr>
        </p:nvSpPr>
        <p:spPr/>
        <p:txBody>
          <a:bodyPr/>
          <a:lstStyle/>
          <a:p>
            <a:endParaRPr lang="zh-CN" altLang="en-US" smtClean="0"/>
          </a:p>
        </p:txBody>
      </p:sp>
      <p:sp>
        <p:nvSpPr>
          <p:cNvPr id="97283" name="内容占位符 2"/>
          <p:cNvSpPr>
            <a:spLocks noGrp="1"/>
          </p:cNvSpPr>
          <p:nvPr>
            <p:ph idx="1"/>
          </p:nvPr>
        </p:nvSpPr>
        <p:spPr/>
        <p:txBody>
          <a:bodyPr/>
          <a:lstStyle/>
          <a:p>
            <a:r>
              <a:rPr lang="en-US" altLang="zh-CN" smtClean="0"/>
              <a:t>1939</a:t>
            </a:r>
            <a:r>
              <a:rPr lang="zh-CN" altLang="en-US" smtClean="0"/>
              <a:t>年</a:t>
            </a:r>
            <a:r>
              <a:rPr lang="en-US" altLang="zh-CN" smtClean="0"/>
              <a:t>7</a:t>
            </a:r>
            <a:r>
              <a:rPr lang="zh-CN" altLang="en-US" smtClean="0"/>
              <a:t>月</a:t>
            </a:r>
            <a:r>
              <a:rPr lang="en-US" altLang="zh-CN" smtClean="0"/>
              <a:t>24</a:t>
            </a:r>
            <a:r>
              <a:rPr lang="zh-CN" altLang="en-US" smtClean="0"/>
              <a:t>日，波兰向英、法赠送：</a:t>
            </a:r>
            <a:endParaRPr lang="en-US" altLang="zh-CN" smtClean="0"/>
          </a:p>
          <a:p>
            <a:pPr lvl="1"/>
            <a:r>
              <a:rPr lang="zh-CN" altLang="en-US" smtClean="0"/>
              <a:t>两台仿制</a:t>
            </a:r>
            <a:r>
              <a:rPr lang="en-US" altLang="zh-CN" smtClean="0"/>
              <a:t>Enigma</a:t>
            </a:r>
          </a:p>
          <a:p>
            <a:pPr lvl="1"/>
            <a:r>
              <a:rPr lang="en-US" altLang="zh-CN" smtClean="0"/>
              <a:t>Bomba</a:t>
            </a:r>
            <a:r>
              <a:rPr lang="zh-CN" altLang="en-US" smtClean="0"/>
              <a:t>的设计图纸</a:t>
            </a:r>
            <a:endParaRPr lang="en-US" altLang="zh-CN" smtClean="0"/>
          </a:p>
          <a:p>
            <a:pPr lvl="1"/>
            <a:r>
              <a:rPr lang="zh-CN" altLang="en-US" smtClean="0"/>
              <a:t>穿孔卡片</a:t>
            </a:r>
            <a:r>
              <a:rPr lang="en-US" altLang="zh-CN" smtClean="0"/>
              <a:t>——</a:t>
            </a:r>
            <a:r>
              <a:rPr lang="zh-CN" altLang="en-US" smtClean="0"/>
              <a:t>用于辅助破译，节省人力</a:t>
            </a:r>
            <a:endParaRPr lang="en-US" altLang="zh-CN" smtClean="0"/>
          </a:p>
          <a:p>
            <a:pPr lvl="1"/>
            <a:endParaRPr lang="en-US" altLang="zh-CN" smtClean="0"/>
          </a:p>
          <a:p>
            <a:r>
              <a:rPr lang="zh-CN" altLang="en-US" smtClean="0"/>
              <a:t>雷耶夫斯基的结局</a:t>
            </a:r>
            <a:endParaRPr lang="en-US" altLang="zh-CN" smtClean="0"/>
          </a:p>
          <a:p>
            <a:pPr lvl="1"/>
            <a:r>
              <a:rPr lang="zh-CN" altLang="en-US" smtClean="0"/>
              <a:t>先后流亡罗马尼亚、法国、阿尔及利亚、英国</a:t>
            </a:r>
            <a:endParaRPr lang="en-US" altLang="zh-CN" smtClean="0"/>
          </a:p>
          <a:p>
            <a:pPr lvl="1"/>
            <a:r>
              <a:rPr lang="zh-CN" altLang="en-US" smtClean="0"/>
              <a:t>不被英国重用，从此与</a:t>
            </a:r>
            <a:r>
              <a:rPr lang="en-US" altLang="zh-CN" smtClean="0"/>
              <a:t>Enigma</a:t>
            </a:r>
            <a:r>
              <a:rPr lang="zh-CN" altLang="en-US" smtClean="0"/>
              <a:t>无缘</a:t>
            </a:r>
            <a:endParaRPr lang="en-US" altLang="zh-CN" smtClean="0"/>
          </a:p>
          <a:p>
            <a:pPr lvl="1"/>
            <a:r>
              <a:rPr lang="en-US" altLang="zh-CN" smtClean="0"/>
              <a:t>1946</a:t>
            </a:r>
            <a:r>
              <a:rPr lang="zh-CN" altLang="en-US" smtClean="0"/>
              <a:t>年返回波兰，被审查；</a:t>
            </a:r>
            <a:r>
              <a:rPr lang="en-US" altLang="zh-CN" smtClean="0"/>
              <a:t>1950</a:t>
            </a:r>
            <a:r>
              <a:rPr lang="zh-CN" altLang="en-US" smtClean="0"/>
              <a:t>年，被波兰军方解雇，改做会计；</a:t>
            </a:r>
            <a:r>
              <a:rPr lang="en-US" altLang="zh-CN" smtClean="0"/>
              <a:t>1978</a:t>
            </a:r>
            <a:r>
              <a:rPr lang="zh-CN" altLang="en-US" smtClean="0"/>
              <a:t>年公开真相；</a:t>
            </a:r>
            <a:r>
              <a:rPr lang="en-US" altLang="zh-CN" smtClean="0"/>
              <a:t>1980</a:t>
            </a:r>
            <a:r>
              <a:rPr lang="zh-CN" altLang="en-US" smtClean="0"/>
              <a:t>年去世</a:t>
            </a:r>
            <a:endParaRPr lang="en-US" altLang="zh-CN" smtClean="0"/>
          </a:p>
          <a:p>
            <a:pPr lvl="1"/>
            <a:endParaRPr lang="en-US" altLang="zh-CN" smtClean="0"/>
          </a:p>
          <a:p>
            <a:pPr lvl="1"/>
            <a:endParaRPr lang="zh-CN" altLang="en-US" smtClean="0"/>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89</a:t>
            </a:fld>
            <a:endParaRPr lang="en-US" altLang="zh-CN" dirty="0"/>
          </a:p>
        </p:txBody>
      </p:sp>
      <p:sp>
        <p:nvSpPr>
          <p:cNvPr id="6" name="流程图: 可选过程 5">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7" name="流程图: 可选过程 6">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置换技术</a:t>
            </a:r>
          </a:p>
        </p:txBody>
      </p:sp>
      <p:sp>
        <p:nvSpPr>
          <p:cNvPr id="8" name="流程图: 可选过程 7">
            <a:hlinkClick r:id="rId4" action="ppaction://hlinksldjump"/>
          </p:cNvPr>
          <p:cNvSpPr/>
          <p:nvPr/>
        </p:nvSpPr>
        <p:spPr>
          <a:xfrm>
            <a:off x="277180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3. </a:t>
            </a:r>
            <a:r>
              <a:rPr lang="zh-CN" altLang="en-US" sz="1000" dirty="0"/>
              <a:t>乘积密码</a:t>
            </a:r>
          </a:p>
        </p:txBody>
      </p:sp>
      <p:sp>
        <p:nvSpPr>
          <p:cNvPr id="9" name="流程图: 可选过程 8">
            <a:hlinkClick r:id="rId5"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41493639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p:nvPr>
        </p:nvSpPr>
        <p:spPr/>
        <p:txBody>
          <a:bodyPr/>
          <a:lstStyle/>
          <a:p>
            <a:pPr eaLnBrk="1" hangingPunct="1"/>
            <a:endParaRPr lang="en-US" smtClean="0"/>
          </a:p>
        </p:txBody>
      </p:sp>
      <p:sp>
        <p:nvSpPr>
          <p:cNvPr id="36867" name="内容占位符 2"/>
          <p:cNvSpPr>
            <a:spLocks noGrp="1"/>
          </p:cNvSpPr>
          <p:nvPr>
            <p:ph idx="1"/>
          </p:nvPr>
        </p:nvSpPr>
        <p:spPr/>
        <p:txBody>
          <a:bodyPr/>
          <a:lstStyle/>
          <a:p>
            <a:pPr eaLnBrk="1" hangingPunct="1"/>
            <a:r>
              <a:rPr lang="zh-CN" altLang="en-US" dirty="0" smtClean="0"/>
              <a:t>进一步的安全性分析</a:t>
            </a:r>
            <a:endParaRPr lang="en-US" altLang="zh-CN" dirty="0" smtClean="0"/>
          </a:p>
          <a:p>
            <a:pPr lvl="1" eaLnBrk="1" hangingPunct="1"/>
            <a:r>
              <a:rPr lang="zh-CN" altLang="en-US" dirty="0" smtClean="0"/>
              <a:t>破译结果需要辨别选择，这要求：明文可以理解</a:t>
            </a:r>
            <a:endParaRPr lang="en-US" altLang="zh-CN" dirty="0" smtClean="0"/>
          </a:p>
          <a:p>
            <a:pPr lvl="2" eaLnBrk="1" hangingPunct="1"/>
            <a:r>
              <a:rPr lang="zh-CN" altLang="en-US" dirty="0" smtClean="0"/>
              <a:t>对破译者的语言能力要求较高</a:t>
            </a:r>
            <a:endParaRPr lang="en-US" altLang="zh-CN" dirty="0" smtClean="0"/>
          </a:p>
          <a:p>
            <a:pPr lvl="2" eaLnBrk="1" hangingPunct="1"/>
            <a:r>
              <a:rPr lang="zh-CN" altLang="en-US" dirty="0" smtClean="0"/>
              <a:t>编码或压缩会使得明文难以辨别，增加破译工作量</a:t>
            </a:r>
            <a:endParaRPr lang="en-US" altLang="zh-CN" dirty="0" smtClean="0"/>
          </a:p>
          <a:p>
            <a:pPr lvl="2" eaLnBrk="1" hangingPunct="1"/>
            <a:endParaRPr lang="en-US" altLang="zh-CN" dirty="0" smtClean="0"/>
          </a:p>
          <a:p>
            <a:pPr lvl="1" eaLnBrk="1" hangingPunct="1"/>
            <a:r>
              <a:rPr lang="zh-CN" altLang="en-US" dirty="0" smtClean="0"/>
              <a:t>采用并行运算可以同时尝试多个甚至全部的可能密钥，但每一个尝试结果都需要后续判断</a:t>
            </a:r>
            <a:endParaRPr lang="en-US" altLang="zh-CN" dirty="0" smtClean="0"/>
          </a:p>
          <a:p>
            <a:pPr lvl="2" eaLnBrk="1" hangingPunct="1"/>
            <a:r>
              <a:rPr lang="zh-CN" altLang="en-US" dirty="0" smtClean="0"/>
              <a:t>当前，机器可以准确判断单词拼写，语法检查则较为勉强，语义理解远不能达到要求</a:t>
            </a:r>
            <a:endParaRPr lang="en-US" altLang="zh-CN" dirty="0" smtClean="0"/>
          </a:p>
          <a:p>
            <a:pPr lvl="2" eaLnBrk="1" hangingPunct="1"/>
            <a:r>
              <a:rPr lang="zh-CN" altLang="en-US" dirty="0" smtClean="0"/>
              <a:t>需要更好的办法</a:t>
            </a:r>
            <a:r>
              <a:rPr lang="en-US" altLang="zh-CN" dirty="0" smtClean="0"/>
              <a:t>——</a:t>
            </a:r>
            <a:r>
              <a:rPr lang="zh-CN" altLang="en-US" i="1" dirty="0" smtClean="0"/>
              <a:t>频率统计分析，稍后介绍</a:t>
            </a:r>
            <a:endParaRPr lang="en-US" altLang="zh-CN" i="1" dirty="0" smtClean="0"/>
          </a:p>
          <a:p>
            <a:pPr lvl="1" eaLnBrk="1" hangingPunct="1"/>
            <a:endParaRPr lang="en-US" altLang="zh-CN" dirty="0" smtClean="0"/>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9</a:t>
            </a:fld>
            <a:endParaRPr lang="en-US" altLang="zh-CN" dirty="0"/>
          </a:p>
        </p:txBody>
      </p:sp>
      <p:sp>
        <p:nvSpPr>
          <p:cNvPr id="6" name="流程图: 可选过程 5">
            <a:hlinkClick r:id="rId2" action="ppaction://hlinksldjump"/>
          </p:cNvPr>
          <p:cNvSpPr/>
          <p:nvPr/>
        </p:nvSpPr>
        <p:spPr>
          <a:xfrm>
            <a:off x="-5072" y="3242"/>
            <a:ext cx="1385394"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7" name="流程图: 可选过程 6">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2. </a:t>
            </a:r>
            <a:r>
              <a:rPr lang="zh-CN" altLang="en-US" sz="1000" dirty="0" smtClean="0"/>
              <a:t>置换技术</a:t>
            </a:r>
            <a:endParaRPr lang="zh-CN" altLang="en-US" sz="1000" dirty="0"/>
          </a:p>
        </p:txBody>
      </p:sp>
      <p:sp>
        <p:nvSpPr>
          <p:cNvPr id="8" name="流程图: 可选过程 7">
            <a:hlinkClick r:id="rId4" action="ppaction://hlinksldjump"/>
          </p:cNvPr>
          <p:cNvSpPr/>
          <p:nvPr/>
        </p:nvSpPr>
        <p:spPr>
          <a:xfrm>
            <a:off x="2771800"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3. </a:t>
            </a:r>
            <a:r>
              <a:rPr lang="zh-CN" altLang="en-US" sz="1000" dirty="0" smtClean="0"/>
              <a:t>乘积密码</a:t>
            </a:r>
            <a:endParaRPr lang="zh-CN" altLang="en-US" sz="1000" dirty="0"/>
          </a:p>
        </p:txBody>
      </p:sp>
      <p:sp>
        <p:nvSpPr>
          <p:cNvPr id="9" name="流程图: 可选过程 8">
            <a:hlinkClick r:id="rId5"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332572190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标题 1"/>
          <p:cNvSpPr>
            <a:spLocks noGrp="1"/>
          </p:cNvSpPr>
          <p:nvPr>
            <p:ph type="title"/>
          </p:nvPr>
        </p:nvSpPr>
        <p:spPr/>
        <p:txBody>
          <a:bodyPr/>
          <a:lstStyle/>
          <a:p>
            <a:pPr algn="l"/>
            <a:r>
              <a:rPr lang="en-US" altLang="zh-CN" smtClean="0"/>
              <a:t>4</a:t>
            </a:r>
            <a:r>
              <a:rPr lang="zh-CN" altLang="en-US" smtClean="0"/>
              <a:t>、英国人的工作</a:t>
            </a:r>
          </a:p>
        </p:txBody>
      </p:sp>
      <p:sp>
        <p:nvSpPr>
          <p:cNvPr id="98307" name="内容占位符 2"/>
          <p:cNvSpPr>
            <a:spLocks noGrp="1"/>
          </p:cNvSpPr>
          <p:nvPr>
            <p:ph idx="1"/>
          </p:nvPr>
        </p:nvSpPr>
        <p:spPr/>
        <p:txBody>
          <a:bodyPr/>
          <a:lstStyle/>
          <a:p>
            <a:r>
              <a:rPr lang="en-US" altLang="zh-CN" dirty="0" smtClean="0"/>
              <a:t>1918-1926</a:t>
            </a:r>
            <a:r>
              <a:rPr lang="zh-CN" altLang="en-US" dirty="0" smtClean="0"/>
              <a:t>年，几乎没有任何成果</a:t>
            </a:r>
            <a:endParaRPr lang="en-US" altLang="zh-CN" dirty="0" smtClean="0"/>
          </a:p>
          <a:p>
            <a:r>
              <a:rPr lang="en-US" altLang="zh-CN" dirty="0" smtClean="0"/>
              <a:t>1934-1937</a:t>
            </a:r>
            <a:r>
              <a:rPr lang="zh-CN" altLang="en-US" dirty="0" smtClean="0"/>
              <a:t>年，改进商业型</a:t>
            </a:r>
            <a:r>
              <a:rPr lang="en-US" altLang="zh-CN" dirty="0" smtClean="0"/>
              <a:t>Enigma</a:t>
            </a:r>
            <a:r>
              <a:rPr lang="zh-CN" altLang="en-US" dirty="0" smtClean="0"/>
              <a:t>，装备“打字机</a:t>
            </a:r>
            <a:r>
              <a:rPr lang="en-US" altLang="zh-CN" dirty="0" smtClean="0"/>
              <a:t>X</a:t>
            </a:r>
            <a:r>
              <a:rPr lang="zh-CN" altLang="en-US" dirty="0" smtClean="0"/>
              <a:t>”</a:t>
            </a:r>
            <a:endParaRPr lang="en-US" altLang="zh-CN" dirty="0" smtClean="0"/>
          </a:p>
          <a:p>
            <a:pPr lvl="1"/>
            <a:endParaRPr lang="en-US" altLang="zh-CN" dirty="0" smtClean="0"/>
          </a:p>
          <a:p>
            <a:pPr lvl="1"/>
            <a:endParaRPr lang="en-US" altLang="zh-CN" dirty="0"/>
          </a:p>
          <a:p>
            <a:pPr lvl="1"/>
            <a:endParaRPr lang="en-US" altLang="zh-CN" dirty="0" smtClean="0"/>
          </a:p>
          <a:p>
            <a:pPr lvl="1"/>
            <a:endParaRPr lang="en-US" altLang="zh-CN" dirty="0" smtClean="0"/>
          </a:p>
          <a:p>
            <a:pPr lvl="1"/>
            <a:endParaRPr lang="en-US" altLang="zh-CN" dirty="0" smtClean="0"/>
          </a:p>
          <a:p>
            <a:pPr lvl="1"/>
            <a:r>
              <a:rPr lang="zh-CN" altLang="en-US" dirty="0" smtClean="0"/>
              <a:t>英国人对</a:t>
            </a:r>
            <a:r>
              <a:rPr lang="en-US" altLang="zh-CN" dirty="0" smtClean="0"/>
              <a:t>Enigma</a:t>
            </a:r>
            <a:r>
              <a:rPr lang="zh-CN" altLang="en-US" dirty="0" smtClean="0"/>
              <a:t>的威力认识相当深刻，但未投入足够精力去破译</a:t>
            </a:r>
            <a:endParaRPr lang="en-US" altLang="zh-CN" dirty="0" smtClean="0"/>
          </a:p>
        </p:txBody>
      </p:sp>
      <p:pic>
        <p:nvPicPr>
          <p:cNvPr id="5" name="Picture 1" descr="C:\Documents and Settings\Eric Lee\桌面\3.gif"/>
          <p:cNvPicPr>
            <a:picLocks noChangeAspect="1" noChangeArrowheads="1"/>
          </p:cNvPicPr>
          <p:nvPr/>
        </p:nvPicPr>
        <p:blipFill>
          <a:blip r:embed="rId2" cstate="print"/>
          <a:srcRect/>
          <a:stretch>
            <a:fillRect/>
          </a:stretch>
        </p:blipFill>
        <p:spPr bwMode="auto">
          <a:xfrm>
            <a:off x="3059832" y="2348880"/>
            <a:ext cx="2626852" cy="2592288"/>
          </a:xfrm>
          <a:prstGeom prst="rect">
            <a:avLst/>
          </a:prstGeom>
          <a:noFill/>
        </p:spPr>
      </p:pic>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90</a:t>
            </a:fld>
            <a:endParaRPr lang="en-US" altLang="zh-CN" dirty="0"/>
          </a:p>
        </p:txBody>
      </p:sp>
      <p:sp>
        <p:nvSpPr>
          <p:cNvPr id="7" name="流程图: 可选过程 6">
            <a:hlinkClick r:id="rId3"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8" name="流程图: 可选过程 7">
            <a:hlinkClick r:id="rId4"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置换技术</a:t>
            </a:r>
          </a:p>
        </p:txBody>
      </p:sp>
      <p:sp>
        <p:nvSpPr>
          <p:cNvPr id="9" name="流程图: 可选过程 8">
            <a:hlinkClick r:id="rId5" action="ppaction://hlinksldjump"/>
          </p:cNvPr>
          <p:cNvSpPr/>
          <p:nvPr/>
        </p:nvSpPr>
        <p:spPr>
          <a:xfrm>
            <a:off x="277180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3. </a:t>
            </a:r>
            <a:r>
              <a:rPr lang="zh-CN" altLang="en-US" sz="1000" dirty="0"/>
              <a:t>乘积密码</a:t>
            </a:r>
          </a:p>
        </p:txBody>
      </p:sp>
      <p:sp>
        <p:nvSpPr>
          <p:cNvPr id="10" name="流程图: 可选过程 9">
            <a:hlinkClick r:id="rId6"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162744689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标题 1"/>
          <p:cNvSpPr>
            <a:spLocks noGrp="1"/>
          </p:cNvSpPr>
          <p:nvPr>
            <p:ph type="title"/>
          </p:nvPr>
        </p:nvSpPr>
        <p:spPr/>
        <p:txBody>
          <a:bodyPr/>
          <a:lstStyle/>
          <a:p>
            <a:endParaRPr lang="zh-CN" altLang="en-US" smtClean="0"/>
          </a:p>
        </p:txBody>
      </p:sp>
      <p:sp>
        <p:nvSpPr>
          <p:cNvPr id="103427" name="内容占位符 2"/>
          <p:cNvSpPr>
            <a:spLocks noGrp="1"/>
          </p:cNvSpPr>
          <p:nvPr>
            <p:ph idx="1"/>
          </p:nvPr>
        </p:nvSpPr>
        <p:spPr/>
        <p:txBody>
          <a:bodyPr/>
          <a:lstStyle/>
          <a:p>
            <a:r>
              <a:rPr lang="en-US" altLang="zh-CN" dirty="0"/>
              <a:t>1938</a:t>
            </a:r>
            <a:r>
              <a:rPr lang="zh-CN" altLang="en-US" dirty="0"/>
              <a:t>，布莱奇利庄园成为国家破译中心</a:t>
            </a:r>
          </a:p>
          <a:p>
            <a:endParaRPr lang="en-US" altLang="zh-CN" dirty="0" smtClean="0"/>
          </a:p>
          <a:p>
            <a:r>
              <a:rPr lang="zh-CN" altLang="en-US" dirty="0" smtClean="0"/>
              <a:t>诺克斯的</a:t>
            </a:r>
            <a:r>
              <a:rPr lang="en-US" altLang="zh-CN" dirty="0" smtClean="0"/>
              <a:t>Rodding</a:t>
            </a:r>
            <a:r>
              <a:rPr lang="zh-CN" altLang="en-US" dirty="0" smtClean="0"/>
              <a:t>方法，</a:t>
            </a:r>
            <a:r>
              <a:rPr lang="en-US" altLang="zh-CN" dirty="0" smtClean="0"/>
              <a:t>1940</a:t>
            </a:r>
            <a:r>
              <a:rPr lang="zh-CN" altLang="en-US" dirty="0" smtClean="0"/>
              <a:t>年成功破译德密电</a:t>
            </a:r>
            <a:endParaRPr lang="en-US" altLang="zh-CN" dirty="0" smtClean="0"/>
          </a:p>
          <a:p>
            <a:pPr lvl="1"/>
            <a:r>
              <a:rPr lang="zh-CN" altLang="en-US" dirty="0" smtClean="0"/>
              <a:t>针对一种没有连接板的</a:t>
            </a:r>
            <a:r>
              <a:rPr lang="en-US" altLang="zh-CN" dirty="0" smtClean="0"/>
              <a:t>Enigma</a:t>
            </a:r>
          </a:p>
          <a:p>
            <a:pPr lvl="1"/>
            <a:endParaRPr lang="en-US" altLang="zh-CN" dirty="0" smtClean="0"/>
          </a:p>
          <a:p>
            <a:r>
              <a:rPr lang="en-US" altLang="zh-CN" dirty="0" smtClean="0"/>
              <a:t>1940</a:t>
            </a:r>
            <a:r>
              <a:rPr lang="zh-CN" altLang="en-US" dirty="0" smtClean="0"/>
              <a:t>年，德军规定指标组不再连续加密两遍</a:t>
            </a:r>
            <a:endParaRPr lang="en-US" altLang="zh-CN" dirty="0" smtClean="0"/>
          </a:p>
          <a:p>
            <a:pPr lvl="1"/>
            <a:r>
              <a:rPr lang="zh-CN" altLang="en-US" dirty="0" smtClean="0"/>
              <a:t>波兰人的方法失灵了</a:t>
            </a:r>
            <a:endParaRPr lang="en-US" altLang="zh-CN" dirty="0" smtClean="0"/>
          </a:p>
          <a:p>
            <a:pPr lvl="1"/>
            <a:r>
              <a:rPr lang="zh-CN" altLang="en-US" dirty="0" smtClean="0"/>
              <a:t>图灵在密文全文中寻找明文</a:t>
            </a:r>
            <a:r>
              <a:rPr lang="en-US" altLang="zh-CN" dirty="0" smtClean="0"/>
              <a:t>-</a:t>
            </a:r>
            <a:r>
              <a:rPr lang="zh-CN" altLang="en-US" dirty="0" smtClean="0"/>
              <a:t>密文的关联</a:t>
            </a:r>
            <a:endParaRPr lang="en-US" altLang="zh-CN" dirty="0" smtClean="0"/>
          </a:p>
          <a:p>
            <a:pPr lvl="1"/>
            <a:endParaRPr lang="en-US" altLang="zh-CN" dirty="0" smtClean="0"/>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91</a:t>
            </a:fld>
            <a:endParaRPr lang="en-US" altLang="zh-CN" dirty="0"/>
          </a:p>
        </p:txBody>
      </p:sp>
      <p:sp>
        <p:nvSpPr>
          <p:cNvPr id="6" name="流程图: 可选过程 5">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7" name="流程图: 可选过程 6">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置换技术</a:t>
            </a:r>
          </a:p>
        </p:txBody>
      </p:sp>
      <p:sp>
        <p:nvSpPr>
          <p:cNvPr id="8" name="流程图: 可选过程 7">
            <a:hlinkClick r:id="rId4" action="ppaction://hlinksldjump"/>
          </p:cNvPr>
          <p:cNvSpPr/>
          <p:nvPr/>
        </p:nvSpPr>
        <p:spPr>
          <a:xfrm>
            <a:off x="277180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3. </a:t>
            </a:r>
            <a:r>
              <a:rPr lang="zh-CN" altLang="en-US" sz="1000" dirty="0"/>
              <a:t>乘积密码</a:t>
            </a:r>
          </a:p>
        </p:txBody>
      </p:sp>
      <p:sp>
        <p:nvSpPr>
          <p:cNvPr id="9" name="流程图: 可选过程 8">
            <a:hlinkClick r:id="rId5"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202597715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1940</a:t>
            </a:r>
            <a:r>
              <a:rPr lang="zh-CN" altLang="en-US" dirty="0"/>
              <a:t>年</a:t>
            </a:r>
            <a:r>
              <a:rPr lang="en-US" altLang="zh-CN" dirty="0"/>
              <a:t>3</a:t>
            </a:r>
            <a:r>
              <a:rPr lang="zh-CN" altLang="en-US" dirty="0"/>
              <a:t>月，按图灵</a:t>
            </a:r>
            <a:r>
              <a:rPr lang="zh-CN" altLang="en-US" dirty="0" smtClean="0"/>
              <a:t>思路设计</a:t>
            </a:r>
            <a:r>
              <a:rPr lang="zh-CN" altLang="en-US" dirty="0"/>
              <a:t>的</a:t>
            </a:r>
            <a:r>
              <a:rPr lang="en-US" altLang="zh-CN" dirty="0"/>
              <a:t>Bombe</a:t>
            </a:r>
            <a:r>
              <a:rPr lang="zh-CN" altLang="en-US" dirty="0"/>
              <a:t>出厂</a:t>
            </a:r>
          </a:p>
          <a:p>
            <a:endParaRPr lang="zh-CN" altLang="en-US" dirty="0"/>
          </a:p>
        </p:txBody>
      </p:sp>
      <p:sp>
        <p:nvSpPr>
          <p:cNvPr id="4" name="灯片编号占位符 3"/>
          <p:cNvSpPr>
            <a:spLocks noGrp="1"/>
          </p:cNvSpPr>
          <p:nvPr>
            <p:ph type="sldNum" sz="quarter" idx="10"/>
          </p:nvPr>
        </p:nvSpPr>
        <p:spPr/>
        <p:txBody>
          <a:bodyPr/>
          <a:lstStyle/>
          <a:p>
            <a:pPr>
              <a:defRPr/>
            </a:pPr>
            <a:fld id="{17B7F836-6F9F-42A8-9450-B93EA774C316}" type="slidenum">
              <a:rPr lang="zh-CN" altLang="en-US" smtClean="0"/>
              <a:pPr>
                <a:defRPr/>
              </a:pPr>
              <a:t>92</a:t>
            </a:fld>
            <a:endParaRPr lang="en-US" altLang="zh-CN" dirty="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pic>
        <p:nvPicPr>
          <p:cNvPr id="6" name="Picture 2" descr="（图）Replica of a bombe machine"/>
          <p:cNvPicPr>
            <a:picLocks noChangeAspect="1" noChangeArrowheads="1"/>
          </p:cNvPicPr>
          <p:nvPr/>
        </p:nvPicPr>
        <p:blipFill>
          <a:blip r:embed="rId2" cstate="print"/>
          <a:srcRect/>
          <a:stretch>
            <a:fillRect/>
          </a:stretch>
        </p:blipFill>
        <p:spPr bwMode="auto">
          <a:xfrm>
            <a:off x="2123728" y="1988840"/>
            <a:ext cx="4799889" cy="3600400"/>
          </a:xfrm>
          <a:prstGeom prst="rect">
            <a:avLst/>
          </a:prstGeom>
          <a:noFill/>
          <a:ln w="9525">
            <a:noFill/>
            <a:miter lim="800000"/>
            <a:headEnd/>
            <a:tailEnd/>
          </a:ln>
        </p:spPr>
      </p:pic>
      <p:sp>
        <p:nvSpPr>
          <p:cNvPr id="7" name="流程图: 可选过程 6">
            <a:hlinkClick r:id="rId3"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8" name="流程图: 可选过程 7">
            <a:hlinkClick r:id="rId4"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置换技术</a:t>
            </a:r>
          </a:p>
        </p:txBody>
      </p:sp>
      <p:sp>
        <p:nvSpPr>
          <p:cNvPr id="9" name="流程图: 可选过程 8">
            <a:hlinkClick r:id="rId5" action="ppaction://hlinksldjump"/>
          </p:cNvPr>
          <p:cNvSpPr/>
          <p:nvPr/>
        </p:nvSpPr>
        <p:spPr>
          <a:xfrm>
            <a:off x="277180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3. </a:t>
            </a:r>
            <a:r>
              <a:rPr lang="zh-CN" altLang="en-US" sz="1000" dirty="0"/>
              <a:t>乘积密码</a:t>
            </a:r>
          </a:p>
        </p:txBody>
      </p:sp>
      <p:sp>
        <p:nvSpPr>
          <p:cNvPr id="10" name="流程图: 可选过程 9">
            <a:hlinkClick r:id="rId6"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156595136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美国海军的</a:t>
            </a:r>
            <a:r>
              <a:rPr lang="en-US" altLang="zh-CN" dirty="0" smtClean="0"/>
              <a:t>Bombe</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17B7F836-6F9F-42A8-9450-B93EA774C316}" type="slidenum">
              <a:rPr lang="zh-CN" altLang="en-US" smtClean="0"/>
              <a:pPr>
                <a:defRPr/>
              </a:pPr>
              <a:t>93</a:t>
            </a:fld>
            <a:endParaRPr lang="en-US" altLang="zh-CN" dirty="0"/>
          </a:p>
        </p:txBody>
      </p:sp>
      <p:sp>
        <p:nvSpPr>
          <p:cNvPr id="5" name="页脚占位符 4"/>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流程图: 可选过程 6">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8" name="流程图: 可选过程 7">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置换技术</a:t>
            </a:r>
          </a:p>
        </p:txBody>
      </p:sp>
      <p:sp>
        <p:nvSpPr>
          <p:cNvPr id="9" name="流程图: 可选过程 8">
            <a:hlinkClick r:id="rId4" action="ppaction://hlinksldjump"/>
          </p:cNvPr>
          <p:cNvSpPr/>
          <p:nvPr/>
        </p:nvSpPr>
        <p:spPr>
          <a:xfrm>
            <a:off x="277180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3. </a:t>
            </a:r>
            <a:r>
              <a:rPr lang="zh-CN" altLang="en-US" sz="1000" dirty="0"/>
              <a:t>乘积密码</a:t>
            </a:r>
          </a:p>
        </p:txBody>
      </p:sp>
      <p:sp>
        <p:nvSpPr>
          <p:cNvPr id="10" name="流程图: 可选过程 9">
            <a:hlinkClick r:id="rId5"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16016" y="2204864"/>
            <a:ext cx="3995936" cy="2996952"/>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7544" y="2204864"/>
            <a:ext cx="3995936" cy="2996952"/>
          </a:xfrm>
          <a:prstGeom prst="rect">
            <a:avLst/>
          </a:prstGeom>
        </p:spPr>
      </p:pic>
    </p:spTree>
    <p:extLst>
      <p:ext uri="{BB962C8B-B14F-4D97-AF65-F5344CB8AC3E}">
        <p14:creationId xmlns:p14="http://schemas.microsoft.com/office/powerpoint/2010/main" val="391177783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标题 5"/>
          <p:cNvSpPr>
            <a:spLocks noGrp="1"/>
          </p:cNvSpPr>
          <p:nvPr>
            <p:ph type="title"/>
          </p:nvPr>
        </p:nvSpPr>
        <p:spPr/>
        <p:txBody>
          <a:bodyPr/>
          <a:lstStyle/>
          <a:p>
            <a:r>
              <a:rPr lang="zh-CN" altLang="en-US" dirty="0"/>
              <a:t>情报</a:t>
            </a:r>
            <a:r>
              <a:rPr lang="zh-CN" altLang="en-US" dirty="0" smtClean="0"/>
              <a:t>的获取</a:t>
            </a:r>
          </a:p>
        </p:txBody>
      </p:sp>
      <p:sp>
        <p:nvSpPr>
          <p:cNvPr id="100355" name="内容占位符 6"/>
          <p:cNvSpPr>
            <a:spLocks noGrp="1"/>
          </p:cNvSpPr>
          <p:nvPr>
            <p:ph idx="1"/>
          </p:nvPr>
        </p:nvSpPr>
        <p:spPr/>
        <p:txBody>
          <a:bodyPr>
            <a:normAutofit fontScale="92500" lnSpcReduction="10000"/>
          </a:bodyPr>
          <a:lstStyle/>
          <a:p>
            <a:r>
              <a:rPr lang="zh-CN" altLang="en-US" dirty="0" smtClean="0"/>
              <a:t>截获敌方密电</a:t>
            </a:r>
            <a:endParaRPr lang="en-US" altLang="zh-CN" dirty="0" smtClean="0"/>
          </a:p>
          <a:p>
            <a:pPr lvl="1"/>
            <a:r>
              <a:rPr lang="zh-CN" altLang="en-US" dirty="0" smtClean="0"/>
              <a:t>无线电技术，巨大的天线阵列</a:t>
            </a:r>
            <a:endParaRPr lang="en-US" altLang="zh-CN" dirty="0" smtClean="0"/>
          </a:p>
          <a:p>
            <a:r>
              <a:rPr lang="zh-CN" altLang="en-US" dirty="0" smtClean="0"/>
              <a:t>整理归类</a:t>
            </a:r>
            <a:endParaRPr lang="en-US" altLang="zh-CN" dirty="0" smtClean="0"/>
          </a:p>
          <a:p>
            <a:pPr lvl="1"/>
            <a:r>
              <a:rPr lang="zh-CN" altLang="en-US" dirty="0" smtClean="0"/>
              <a:t>无线电测向，确定报文来源，送往对口破译机关</a:t>
            </a:r>
            <a:endParaRPr lang="en-US" altLang="zh-CN" dirty="0" smtClean="0"/>
          </a:p>
          <a:p>
            <a:r>
              <a:rPr lang="zh-CN" altLang="en-US" dirty="0" smtClean="0"/>
              <a:t>密码分析</a:t>
            </a:r>
            <a:endParaRPr lang="en-US" altLang="zh-CN" dirty="0" smtClean="0"/>
          </a:p>
          <a:p>
            <a:r>
              <a:rPr lang="zh-CN" altLang="en-US" dirty="0" smtClean="0"/>
              <a:t>翻译整理</a:t>
            </a:r>
            <a:endParaRPr lang="en-US" altLang="zh-CN" dirty="0" smtClean="0"/>
          </a:p>
          <a:p>
            <a:pPr lvl="1"/>
            <a:r>
              <a:rPr lang="zh-CN" altLang="en-US" dirty="0" smtClean="0"/>
              <a:t>文件意义上：海量报文，制作索引</a:t>
            </a:r>
            <a:endParaRPr lang="en-US" altLang="zh-CN" dirty="0" smtClean="0"/>
          </a:p>
          <a:p>
            <a:pPr lvl="1"/>
            <a:r>
              <a:rPr lang="zh-CN" altLang="en-US" dirty="0" smtClean="0"/>
              <a:t>情报意义上：综合分析</a:t>
            </a:r>
            <a:endParaRPr lang="en-US" altLang="zh-CN" dirty="0" smtClean="0"/>
          </a:p>
          <a:p>
            <a:r>
              <a:rPr lang="zh-CN" altLang="en-US" dirty="0" smtClean="0"/>
              <a:t>情报分发</a:t>
            </a:r>
            <a:endParaRPr lang="en-US" altLang="zh-CN" dirty="0" smtClean="0"/>
          </a:p>
          <a:p>
            <a:pPr lvl="1"/>
            <a:r>
              <a:rPr lang="zh-CN" altLang="en-US" dirty="0" smtClean="0"/>
              <a:t>参与破发情报的密码系统可能遭敌人的已知明文攻击</a:t>
            </a:r>
            <a:endParaRPr lang="en-US" altLang="zh-CN" dirty="0" smtClean="0"/>
          </a:p>
          <a:p>
            <a:pPr lvl="1"/>
            <a:r>
              <a:rPr lang="zh-CN" altLang="en-US" dirty="0" smtClean="0"/>
              <a:t>哪些人可以接触到情报？副官和报务员可靠么？</a:t>
            </a:r>
            <a:endParaRPr lang="en-US" altLang="zh-CN" dirty="0" smtClean="0"/>
          </a:p>
          <a:p>
            <a:pPr lvl="1"/>
            <a:r>
              <a:rPr lang="zh-CN" altLang="en-US" dirty="0" smtClean="0"/>
              <a:t>不能让敌人知道被破译，不能对情报过分利用</a:t>
            </a:r>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94</a:t>
            </a:fld>
            <a:endParaRPr lang="en-US" altLang="zh-CN" dirty="0"/>
          </a:p>
        </p:txBody>
      </p:sp>
      <p:sp>
        <p:nvSpPr>
          <p:cNvPr id="6" name="流程图: 可选过程 5">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7" name="流程图: 可选过程 6">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置换技术</a:t>
            </a:r>
          </a:p>
        </p:txBody>
      </p:sp>
      <p:sp>
        <p:nvSpPr>
          <p:cNvPr id="8" name="流程图: 可选过程 7">
            <a:hlinkClick r:id="rId4" action="ppaction://hlinksldjump"/>
          </p:cNvPr>
          <p:cNvSpPr/>
          <p:nvPr/>
        </p:nvSpPr>
        <p:spPr>
          <a:xfrm>
            <a:off x="277180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3. </a:t>
            </a:r>
            <a:r>
              <a:rPr lang="zh-CN" altLang="en-US" sz="1000" dirty="0"/>
              <a:t>乘积密码</a:t>
            </a:r>
          </a:p>
        </p:txBody>
      </p:sp>
      <p:sp>
        <p:nvSpPr>
          <p:cNvPr id="9" name="流程图: 可选过程 8">
            <a:hlinkClick r:id="rId5"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167018719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内容占位符 2"/>
          <p:cNvSpPr>
            <a:spLocks noGrp="1"/>
          </p:cNvSpPr>
          <p:nvPr>
            <p:ph idx="4294967295"/>
          </p:nvPr>
        </p:nvSpPr>
        <p:spPr>
          <a:xfrm>
            <a:off x="347985" y="308570"/>
            <a:ext cx="8472487" cy="6000750"/>
          </a:xfrm>
        </p:spPr>
        <p:txBody>
          <a:bodyPr/>
          <a:lstStyle/>
          <a:p>
            <a:r>
              <a:rPr lang="zh-CN" altLang="en-US" dirty="0" smtClean="0"/>
              <a:t>例</a:t>
            </a:r>
            <a:r>
              <a:rPr lang="zh-CN" altLang="en-US" dirty="0"/>
              <a:t>：信息</a:t>
            </a:r>
            <a:r>
              <a:rPr lang="en-US" altLang="zh-CN" dirty="0">
                <a:sym typeface="Wingdings" pitchFamily="2" charset="2"/>
              </a:rPr>
              <a:t></a:t>
            </a:r>
            <a:r>
              <a:rPr lang="zh-CN" altLang="en-US" dirty="0">
                <a:sym typeface="Wingdings" pitchFamily="2" charset="2"/>
              </a:rPr>
              <a:t>情报：</a:t>
            </a:r>
            <a:r>
              <a:rPr lang="zh-CN" altLang="en-US" dirty="0"/>
              <a:t>大庆油田</a:t>
            </a:r>
            <a:endParaRPr lang="en-US" altLang="zh-CN" dirty="0"/>
          </a:p>
          <a:p>
            <a:pPr lvl="1"/>
            <a:r>
              <a:rPr lang="en-US" altLang="zh-CN" dirty="0" smtClean="0"/>
              <a:t>《</a:t>
            </a:r>
            <a:r>
              <a:rPr lang="zh-CN" altLang="en-US" dirty="0" smtClean="0"/>
              <a:t>人民日报</a:t>
            </a:r>
            <a:r>
              <a:rPr lang="en-US" altLang="zh-CN" dirty="0" smtClean="0"/>
              <a:t>》</a:t>
            </a:r>
            <a:r>
              <a:rPr lang="zh-CN" altLang="en-US" dirty="0" smtClean="0"/>
              <a:t>的报道</a:t>
            </a:r>
            <a:endParaRPr lang="en-US" altLang="zh-CN" dirty="0" smtClean="0"/>
          </a:p>
          <a:p>
            <a:pPr lvl="2"/>
            <a:endParaRPr lang="en-US" altLang="zh-CN" dirty="0" smtClean="0"/>
          </a:p>
          <a:p>
            <a:pPr lvl="1"/>
            <a:r>
              <a:rPr lang="en-US" altLang="zh-CN" dirty="0" smtClean="0"/>
              <a:t>《</a:t>
            </a:r>
            <a:r>
              <a:rPr lang="zh-CN" altLang="en-US" dirty="0" smtClean="0"/>
              <a:t>中国画报</a:t>
            </a:r>
            <a:r>
              <a:rPr lang="en-US" altLang="zh-CN" dirty="0" smtClean="0"/>
              <a:t>》</a:t>
            </a:r>
            <a:r>
              <a:rPr lang="zh-CN" altLang="en-US" dirty="0" smtClean="0"/>
              <a:t>出现王进喜在钻井旁的照片</a:t>
            </a:r>
            <a:endParaRPr lang="en-US" altLang="zh-CN" dirty="0" smtClean="0"/>
          </a:p>
          <a:p>
            <a:pPr lvl="2"/>
            <a:endParaRPr lang="en-US" altLang="zh-CN" dirty="0" smtClean="0"/>
          </a:p>
          <a:p>
            <a:pPr lvl="2"/>
            <a:endParaRPr lang="en-US" altLang="zh-CN" dirty="0" smtClean="0"/>
          </a:p>
          <a:p>
            <a:pPr lvl="1"/>
            <a:r>
              <a:rPr lang="en-US" altLang="zh-CN" dirty="0" smtClean="0"/>
              <a:t>《</a:t>
            </a:r>
            <a:r>
              <a:rPr lang="zh-CN" altLang="en-US" dirty="0" smtClean="0"/>
              <a:t>人民中国</a:t>
            </a:r>
            <a:r>
              <a:rPr lang="en-US" altLang="zh-CN" dirty="0" smtClean="0"/>
              <a:t>》</a:t>
            </a:r>
          </a:p>
          <a:p>
            <a:pPr lvl="2"/>
            <a:r>
              <a:rPr lang="zh-CN" altLang="en-US" dirty="0" smtClean="0"/>
              <a:t>“最早钻井是在北安附近开始的。”</a:t>
            </a:r>
            <a:endParaRPr lang="en-US" altLang="zh-CN" dirty="0" smtClean="0"/>
          </a:p>
          <a:p>
            <a:pPr lvl="2"/>
            <a:r>
              <a:rPr lang="zh-CN" altLang="en-US" dirty="0" smtClean="0"/>
              <a:t>“王进喜一到马家窑子，看到一片荒野说：好大的油海，我们要把中国石油落后的帽子抛到太平洋去！”</a:t>
            </a:r>
            <a:endParaRPr lang="en-US" altLang="zh-CN" dirty="0" smtClean="0"/>
          </a:p>
          <a:p>
            <a:pPr lvl="2"/>
            <a:r>
              <a:rPr lang="zh-CN" altLang="en-US" dirty="0" smtClean="0"/>
              <a:t>“为把沉重的设备运到油井的位置，采用了人拉肩扛的方式。”</a:t>
            </a:r>
            <a:endParaRPr lang="en-US" altLang="zh-CN" dirty="0" smtClean="0"/>
          </a:p>
          <a:p>
            <a:pPr lvl="2"/>
            <a:endParaRPr lang="en-US" altLang="zh-CN" dirty="0"/>
          </a:p>
          <a:p>
            <a:pPr lvl="1"/>
            <a:r>
              <a:rPr lang="zh-CN" altLang="en-US" dirty="0" smtClean="0"/>
              <a:t>其他报道</a:t>
            </a:r>
            <a:endParaRPr lang="en-US" altLang="zh-CN" dirty="0" smtClean="0"/>
          </a:p>
          <a:p>
            <a:pPr lvl="2"/>
            <a:r>
              <a:rPr lang="zh-CN" altLang="en-US" dirty="0"/>
              <a:t>王进喜个人</a:t>
            </a:r>
            <a:r>
              <a:rPr lang="zh-CN" altLang="en-US" dirty="0" smtClean="0"/>
              <a:t>事迹</a:t>
            </a:r>
            <a:endParaRPr lang="en-US" altLang="zh-CN" dirty="0" smtClean="0"/>
          </a:p>
          <a:p>
            <a:pPr lvl="2"/>
            <a:r>
              <a:rPr lang="zh-CN" altLang="en-US" dirty="0"/>
              <a:t>“大庆已有</a:t>
            </a:r>
            <a:r>
              <a:rPr lang="en-US" altLang="zh-CN" dirty="0"/>
              <a:t>820</a:t>
            </a:r>
            <a:r>
              <a:rPr lang="zh-CN" altLang="en-US" dirty="0"/>
              <a:t>口油井出油”</a:t>
            </a:r>
            <a:endParaRPr lang="zh-CN" altLang="en-US" dirty="0" smtClean="0"/>
          </a:p>
        </p:txBody>
      </p:sp>
      <p:pic>
        <p:nvPicPr>
          <p:cNvPr id="109570" name="Picture 2" descr="http://informationtimes.dayoo.com/res/1/1019/2009-09/09/A18/res03_attpic_brief.jpg"/>
          <p:cNvPicPr>
            <a:picLocks noChangeAspect="1" noChangeArrowheads="1"/>
          </p:cNvPicPr>
          <p:nvPr/>
        </p:nvPicPr>
        <p:blipFill>
          <a:blip r:embed="rId2" cstate="print"/>
          <a:srcRect/>
          <a:stretch>
            <a:fillRect/>
          </a:stretch>
        </p:blipFill>
        <p:spPr bwMode="auto">
          <a:xfrm>
            <a:off x="6804248" y="548680"/>
            <a:ext cx="1944216" cy="2955210"/>
          </a:xfrm>
          <a:prstGeom prst="rect">
            <a:avLst/>
          </a:prstGeom>
          <a:noFill/>
        </p:spPr>
      </p:pic>
      <p:sp>
        <p:nvSpPr>
          <p:cNvPr id="2" name="矩形 1"/>
          <p:cNvSpPr/>
          <p:nvPr/>
        </p:nvSpPr>
        <p:spPr>
          <a:xfrm>
            <a:off x="2644056" y="1196752"/>
            <a:ext cx="2492990" cy="369332"/>
          </a:xfrm>
          <a:prstGeom prst="rect">
            <a:avLst/>
          </a:prstGeom>
        </p:spPr>
        <p:txBody>
          <a:bodyPr wrap="none">
            <a:spAutoFit/>
          </a:bodyPr>
          <a:lstStyle/>
          <a:p>
            <a:r>
              <a:rPr lang="zh-CN" altLang="en-US" i="1" dirty="0">
                <a:solidFill>
                  <a:srgbClr val="FF0000"/>
                </a:solidFill>
                <a:latin typeface="楷体" pitchFamily="49" charset="-122"/>
                <a:ea typeface="楷体" pitchFamily="49" charset="-122"/>
              </a:rPr>
              <a:t>确定大庆油田真实存在</a:t>
            </a:r>
          </a:p>
        </p:txBody>
      </p:sp>
      <p:sp>
        <p:nvSpPr>
          <p:cNvPr id="3" name="矩形 2"/>
          <p:cNvSpPr/>
          <p:nvPr/>
        </p:nvSpPr>
        <p:spPr>
          <a:xfrm>
            <a:off x="2669620" y="2051556"/>
            <a:ext cx="2954655" cy="369332"/>
          </a:xfrm>
          <a:prstGeom prst="rect">
            <a:avLst/>
          </a:prstGeom>
        </p:spPr>
        <p:txBody>
          <a:bodyPr wrap="none">
            <a:spAutoFit/>
          </a:bodyPr>
          <a:lstStyle/>
          <a:p>
            <a:r>
              <a:rPr lang="zh-CN" altLang="en-US" i="1" dirty="0">
                <a:solidFill>
                  <a:srgbClr val="FF0000"/>
                </a:solidFill>
                <a:latin typeface="楷体" pitchFamily="49" charset="-122"/>
                <a:ea typeface="楷体" pitchFamily="49" charset="-122"/>
              </a:rPr>
              <a:t>位于齐齐哈尔到哈尔滨之间</a:t>
            </a:r>
          </a:p>
        </p:txBody>
      </p:sp>
      <p:sp>
        <p:nvSpPr>
          <p:cNvPr id="5" name="矩形 4"/>
          <p:cNvSpPr/>
          <p:nvPr/>
        </p:nvSpPr>
        <p:spPr>
          <a:xfrm>
            <a:off x="5191194" y="4747843"/>
            <a:ext cx="2262158" cy="369332"/>
          </a:xfrm>
          <a:prstGeom prst="rect">
            <a:avLst/>
          </a:prstGeom>
        </p:spPr>
        <p:txBody>
          <a:bodyPr wrap="none">
            <a:spAutoFit/>
          </a:bodyPr>
          <a:lstStyle/>
          <a:p>
            <a:r>
              <a:rPr lang="zh-CN" altLang="en-US" i="1" dirty="0">
                <a:solidFill>
                  <a:srgbClr val="FF0000"/>
                </a:solidFill>
                <a:latin typeface="楷体" pitchFamily="49" charset="-122"/>
                <a:ea typeface="楷体" pitchFamily="49" charset="-122"/>
              </a:rPr>
              <a:t>油井离某个车站不远</a:t>
            </a:r>
          </a:p>
        </p:txBody>
      </p:sp>
      <p:sp>
        <p:nvSpPr>
          <p:cNvPr id="6" name="矩形 5"/>
          <p:cNvSpPr/>
          <p:nvPr/>
        </p:nvSpPr>
        <p:spPr>
          <a:xfrm>
            <a:off x="2771800" y="4719188"/>
            <a:ext cx="646331" cy="369332"/>
          </a:xfrm>
          <a:prstGeom prst="rect">
            <a:avLst/>
          </a:prstGeom>
        </p:spPr>
        <p:txBody>
          <a:bodyPr wrap="none">
            <a:spAutoFit/>
          </a:bodyPr>
          <a:lstStyle/>
          <a:p>
            <a:r>
              <a:rPr lang="zh-CN" altLang="en-US" i="1" dirty="0">
                <a:solidFill>
                  <a:srgbClr val="FF0000"/>
                </a:solidFill>
                <a:latin typeface="楷体" pitchFamily="49" charset="-122"/>
                <a:ea typeface="楷体" pitchFamily="49" charset="-122"/>
              </a:rPr>
              <a:t>定位</a:t>
            </a:r>
          </a:p>
        </p:txBody>
      </p:sp>
      <p:sp>
        <p:nvSpPr>
          <p:cNvPr id="7" name="矩形 6"/>
          <p:cNvSpPr/>
          <p:nvPr/>
        </p:nvSpPr>
        <p:spPr>
          <a:xfrm>
            <a:off x="2267744" y="2411596"/>
            <a:ext cx="3961907" cy="369332"/>
          </a:xfrm>
          <a:prstGeom prst="rect">
            <a:avLst/>
          </a:prstGeom>
        </p:spPr>
        <p:txBody>
          <a:bodyPr wrap="square">
            <a:spAutoFit/>
          </a:bodyPr>
          <a:lstStyle/>
          <a:p>
            <a:r>
              <a:rPr lang="zh-CN" altLang="en-US" i="1" dirty="0">
                <a:solidFill>
                  <a:srgbClr val="FF0000"/>
                </a:solidFill>
                <a:latin typeface="楷体" pitchFamily="49" charset="-122"/>
                <a:ea typeface="楷体" pitchFamily="49" charset="-122"/>
              </a:rPr>
              <a:t>反应塔的加工原油能力在</a:t>
            </a:r>
            <a:r>
              <a:rPr lang="en-US" altLang="zh-CN" i="1" dirty="0">
                <a:solidFill>
                  <a:srgbClr val="FF0000"/>
                </a:solidFill>
                <a:latin typeface="楷体" pitchFamily="49" charset="-122"/>
                <a:ea typeface="楷体" pitchFamily="49" charset="-122"/>
              </a:rPr>
              <a:t>100</a:t>
            </a:r>
            <a:r>
              <a:rPr lang="zh-CN" altLang="en-US" i="1" dirty="0">
                <a:solidFill>
                  <a:srgbClr val="FF0000"/>
                </a:solidFill>
                <a:latin typeface="楷体" pitchFamily="49" charset="-122"/>
                <a:ea typeface="楷体" pitchFamily="49" charset="-122"/>
              </a:rPr>
              <a:t>万吨上下</a:t>
            </a:r>
          </a:p>
        </p:txBody>
      </p:sp>
      <p:sp>
        <p:nvSpPr>
          <p:cNvPr id="8" name="矩形 7"/>
          <p:cNvSpPr/>
          <p:nvPr/>
        </p:nvSpPr>
        <p:spPr>
          <a:xfrm>
            <a:off x="3635896" y="5435932"/>
            <a:ext cx="3240360" cy="369332"/>
          </a:xfrm>
          <a:prstGeom prst="rect">
            <a:avLst/>
          </a:prstGeom>
        </p:spPr>
        <p:txBody>
          <a:bodyPr wrap="square">
            <a:spAutoFit/>
          </a:bodyPr>
          <a:lstStyle/>
          <a:p>
            <a:r>
              <a:rPr lang="zh-CN" altLang="en-US" i="1" dirty="0">
                <a:solidFill>
                  <a:srgbClr val="FF0000"/>
                </a:solidFill>
                <a:latin typeface="楷体" pitchFamily="49" charset="-122"/>
                <a:ea typeface="楷体" pitchFamily="49" charset="-122"/>
              </a:rPr>
              <a:t>大庆油田的开工不晚于</a:t>
            </a:r>
            <a:r>
              <a:rPr lang="en-US" altLang="zh-CN" i="1" dirty="0">
                <a:solidFill>
                  <a:srgbClr val="FF0000"/>
                </a:solidFill>
                <a:latin typeface="楷体" pitchFamily="49" charset="-122"/>
                <a:ea typeface="楷体" pitchFamily="49" charset="-122"/>
              </a:rPr>
              <a:t>1959</a:t>
            </a:r>
            <a:r>
              <a:rPr lang="zh-CN" altLang="en-US" i="1" dirty="0">
                <a:solidFill>
                  <a:srgbClr val="FF0000"/>
                </a:solidFill>
                <a:latin typeface="楷体" pitchFamily="49" charset="-122"/>
                <a:ea typeface="楷体" pitchFamily="49" charset="-122"/>
              </a:rPr>
              <a:t>年</a:t>
            </a:r>
          </a:p>
        </p:txBody>
      </p:sp>
      <p:sp>
        <p:nvSpPr>
          <p:cNvPr id="9" name="矩形 8"/>
          <p:cNvSpPr/>
          <p:nvPr/>
        </p:nvSpPr>
        <p:spPr>
          <a:xfrm>
            <a:off x="833405" y="6093296"/>
            <a:ext cx="7411003" cy="400110"/>
          </a:xfrm>
          <a:prstGeom prst="rect">
            <a:avLst/>
          </a:prstGeom>
        </p:spPr>
        <p:txBody>
          <a:bodyPr wrap="none">
            <a:spAutoFit/>
          </a:bodyPr>
          <a:lstStyle/>
          <a:p>
            <a:r>
              <a:rPr lang="zh-CN" altLang="en-US" sz="2000" b="1" i="1" dirty="0">
                <a:solidFill>
                  <a:srgbClr val="FF0000"/>
                </a:solidFill>
                <a:latin typeface="楷体" pitchFamily="49" charset="-122"/>
                <a:ea typeface="楷体" pitchFamily="49" charset="-122"/>
              </a:rPr>
              <a:t>反应塔炼油能力跟不上原油</a:t>
            </a:r>
            <a:r>
              <a:rPr lang="zh-CN" altLang="en-US" sz="2000" b="1" i="1" dirty="0" smtClean="0">
                <a:solidFill>
                  <a:srgbClr val="FF0000"/>
                </a:solidFill>
                <a:latin typeface="楷体" pitchFamily="49" charset="-122"/>
                <a:ea typeface="楷体" pitchFamily="49" charset="-122"/>
              </a:rPr>
              <a:t>产量</a:t>
            </a:r>
            <a:r>
              <a:rPr lang="en-US" altLang="zh-CN" sz="2000" b="1" i="1" dirty="0" smtClean="0">
                <a:solidFill>
                  <a:srgbClr val="FF0000"/>
                </a:solidFill>
                <a:latin typeface="楷体" pitchFamily="49" charset="-122"/>
                <a:ea typeface="楷体" pitchFamily="49" charset="-122"/>
              </a:rPr>
              <a:t>——</a:t>
            </a:r>
            <a:r>
              <a:rPr lang="zh-CN" altLang="en-US" sz="2000" b="1" i="1" dirty="0" smtClean="0">
                <a:solidFill>
                  <a:srgbClr val="FF0000"/>
                </a:solidFill>
                <a:latin typeface="楷体" pitchFamily="49" charset="-122"/>
                <a:ea typeface="楷体" pitchFamily="49" charset="-122"/>
              </a:rPr>
              <a:t>准备</a:t>
            </a:r>
            <a:r>
              <a:rPr lang="zh-CN" altLang="en-US" sz="2000" b="1" i="1" dirty="0">
                <a:solidFill>
                  <a:srgbClr val="FF0000"/>
                </a:solidFill>
                <a:latin typeface="楷体" pitchFamily="49" charset="-122"/>
                <a:ea typeface="楷体" pitchFamily="49" charset="-122"/>
              </a:rPr>
              <a:t>低价现货出售炼油设备</a:t>
            </a:r>
          </a:p>
        </p:txBody>
      </p:sp>
      <p:cxnSp>
        <p:nvCxnSpPr>
          <p:cNvPr id="11" name="直接箭头连接符 10"/>
          <p:cNvCxnSpPr>
            <a:endCxn id="3" idx="3"/>
          </p:cNvCxnSpPr>
          <p:nvPr/>
        </p:nvCxnSpPr>
        <p:spPr>
          <a:xfrm flipH="1">
            <a:off x="5624275" y="2132856"/>
            <a:ext cx="1395997" cy="10336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endCxn id="7" idx="3"/>
          </p:cNvCxnSpPr>
          <p:nvPr/>
        </p:nvCxnSpPr>
        <p:spPr>
          <a:xfrm flipH="1">
            <a:off x="6229651" y="1700808"/>
            <a:ext cx="2014758" cy="89545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endCxn id="5" idx="0"/>
          </p:cNvCxnSpPr>
          <p:nvPr/>
        </p:nvCxnSpPr>
        <p:spPr>
          <a:xfrm flipH="1">
            <a:off x="6322273" y="4577184"/>
            <a:ext cx="604292" cy="17065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endCxn id="6" idx="0"/>
          </p:cNvCxnSpPr>
          <p:nvPr/>
        </p:nvCxnSpPr>
        <p:spPr>
          <a:xfrm flipH="1">
            <a:off x="3094966" y="3573016"/>
            <a:ext cx="468922" cy="114617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endCxn id="6" idx="0"/>
          </p:cNvCxnSpPr>
          <p:nvPr/>
        </p:nvCxnSpPr>
        <p:spPr>
          <a:xfrm flipH="1">
            <a:off x="3094966" y="3933056"/>
            <a:ext cx="468922" cy="78613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3329427" y="3573016"/>
            <a:ext cx="522493"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3094966" y="3933056"/>
            <a:ext cx="97297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6400811" y="4577184"/>
            <a:ext cx="105150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页脚占位符 9"/>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12" name="灯片编号占位符 11"/>
          <p:cNvSpPr>
            <a:spLocks noGrp="1"/>
          </p:cNvSpPr>
          <p:nvPr>
            <p:ph type="sldNum" sz="quarter" idx="10"/>
          </p:nvPr>
        </p:nvSpPr>
        <p:spPr/>
        <p:txBody>
          <a:bodyPr/>
          <a:lstStyle/>
          <a:p>
            <a:pPr>
              <a:defRPr/>
            </a:pPr>
            <a:fld id="{3B7484B5-1F67-4C82-B7D7-3383E5F545DB}" type="slidenum">
              <a:rPr lang="zh-CN" altLang="en-US" smtClean="0"/>
              <a:pPr>
                <a:defRPr/>
              </a:pPr>
              <a:t>95</a:t>
            </a:fld>
            <a:endParaRPr lang="en-US" altLang="zh-CN" dirty="0"/>
          </a:p>
        </p:txBody>
      </p:sp>
      <p:sp>
        <p:nvSpPr>
          <p:cNvPr id="22" name="流程图: 可选过程 21">
            <a:hlinkClick r:id="rId3"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23" name="流程图: 可选过程 22">
            <a:hlinkClick r:id="rId4"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置换技术</a:t>
            </a:r>
          </a:p>
        </p:txBody>
      </p:sp>
      <p:sp>
        <p:nvSpPr>
          <p:cNvPr id="24" name="流程图: 可选过程 23">
            <a:hlinkClick r:id="rId5" action="ppaction://hlinksldjump"/>
          </p:cNvPr>
          <p:cNvSpPr/>
          <p:nvPr/>
        </p:nvSpPr>
        <p:spPr>
          <a:xfrm>
            <a:off x="277180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3. </a:t>
            </a:r>
            <a:r>
              <a:rPr lang="zh-CN" altLang="en-US" sz="1000" dirty="0"/>
              <a:t>乘积密码</a:t>
            </a:r>
          </a:p>
        </p:txBody>
      </p:sp>
      <p:sp>
        <p:nvSpPr>
          <p:cNvPr id="26" name="流程图: 可选过程 25">
            <a:hlinkClick r:id="rId6"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2703513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par>
                                <p:cTn id="40" presetID="10" presetClass="entr" presetSubtype="0" fill="hold"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10"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par>
                                <p:cTn id="46" presetID="10" presetClass="entr" presetSubtype="0" fill="hold"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500"/>
                                        <p:tgtEl>
                                          <p:spTgt spid="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500"/>
                                        <p:tgtEl>
                                          <p:spTgt spid="8"/>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grpId="0" nodeType="clickEffect">
                                  <p:stCondLst>
                                    <p:cond delay="0"/>
                                  </p:stCondLst>
                                  <p:childTnLst>
                                    <p:set>
                                      <p:cBhvr>
                                        <p:cTn id="60" dur="1" fill="hold">
                                          <p:stCondLst>
                                            <p:cond delay="0"/>
                                          </p:stCondLst>
                                        </p:cTn>
                                        <p:tgtEl>
                                          <p:spTgt spid="9"/>
                                        </p:tgtEl>
                                        <p:attrNameLst>
                                          <p:attrName>style.visibility</p:attrName>
                                        </p:attrNameLst>
                                      </p:cBhvr>
                                      <p:to>
                                        <p:strVal val="visible"/>
                                      </p:to>
                                    </p:set>
                                    <p:anim calcmode="lin" valueType="num">
                                      <p:cBhvr>
                                        <p:cTn id="61" dur="500" fill="hold"/>
                                        <p:tgtEl>
                                          <p:spTgt spid="9"/>
                                        </p:tgtEl>
                                        <p:attrNameLst>
                                          <p:attrName>ppt_w</p:attrName>
                                        </p:attrNameLst>
                                      </p:cBhvr>
                                      <p:tavLst>
                                        <p:tav tm="0">
                                          <p:val>
                                            <p:fltVal val="0"/>
                                          </p:val>
                                        </p:tav>
                                        <p:tav tm="100000">
                                          <p:val>
                                            <p:strVal val="#ppt_w"/>
                                          </p:val>
                                        </p:tav>
                                      </p:tavLst>
                                    </p:anim>
                                    <p:anim calcmode="lin" valueType="num">
                                      <p:cBhvr>
                                        <p:cTn id="62" dur="500" fill="hold"/>
                                        <p:tgtEl>
                                          <p:spTgt spid="9"/>
                                        </p:tgtEl>
                                        <p:attrNameLst>
                                          <p:attrName>ppt_h</p:attrName>
                                        </p:attrNameLst>
                                      </p:cBhvr>
                                      <p:tavLst>
                                        <p:tav tm="0">
                                          <p:val>
                                            <p:fltVal val="0"/>
                                          </p:val>
                                        </p:tav>
                                        <p:tav tm="100000">
                                          <p:val>
                                            <p:strVal val="#ppt_h"/>
                                          </p:val>
                                        </p:tav>
                                      </p:tavLst>
                                    </p:anim>
                                    <p:animEffect transition="in" filter="fade">
                                      <p:cBhvr>
                                        <p:cTn id="6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P spid="7" grpId="0"/>
      <p:bldP spid="8" grpId="0"/>
      <p:bldP spid="9"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保密的目的</a:t>
            </a:r>
            <a:endParaRPr lang="zh-CN" altLang="en-US" dirty="0"/>
          </a:p>
        </p:txBody>
      </p:sp>
      <p:sp>
        <p:nvSpPr>
          <p:cNvPr id="5" name="内容占位符 4"/>
          <p:cNvSpPr>
            <a:spLocks noGrp="1"/>
          </p:cNvSpPr>
          <p:nvPr>
            <p:ph idx="1"/>
          </p:nvPr>
        </p:nvSpPr>
        <p:spPr/>
        <p:txBody>
          <a:bodyPr/>
          <a:lstStyle/>
          <a:p>
            <a:r>
              <a:rPr lang="zh-CN" altLang="en-US" dirty="0" smtClean="0"/>
              <a:t>保核心</a:t>
            </a:r>
            <a:endParaRPr lang="en-US" altLang="zh-CN" dirty="0" smtClean="0"/>
          </a:p>
          <a:p>
            <a:pPr lvl="1"/>
            <a:r>
              <a:rPr lang="zh-CN" altLang="en-US" dirty="0" smtClean="0"/>
              <a:t>科学有国界</a:t>
            </a:r>
            <a:endParaRPr lang="en-US" altLang="zh-CN" dirty="0" smtClean="0"/>
          </a:p>
          <a:p>
            <a:pPr lvl="1"/>
            <a:r>
              <a:rPr lang="zh-CN" altLang="en-US" dirty="0" smtClean="0"/>
              <a:t>“雾”与“反雾”</a:t>
            </a:r>
            <a:endParaRPr lang="en-US" altLang="zh-CN" dirty="0" smtClean="0"/>
          </a:p>
          <a:p>
            <a:endParaRPr lang="en-US" altLang="zh-CN" dirty="0"/>
          </a:p>
          <a:p>
            <a:r>
              <a:rPr lang="zh-CN" altLang="en-US" dirty="0" smtClean="0"/>
              <a:t>保独有</a:t>
            </a:r>
            <a:endParaRPr lang="en-US" altLang="zh-CN" dirty="0" smtClean="0"/>
          </a:p>
          <a:p>
            <a:endParaRPr lang="en-US" altLang="zh-CN" dirty="0"/>
          </a:p>
          <a:p>
            <a:r>
              <a:rPr lang="zh-CN" altLang="en-US" dirty="0" smtClean="0"/>
              <a:t>保实力</a:t>
            </a:r>
            <a:r>
              <a:rPr lang="en-US" altLang="zh-CN" dirty="0" smtClean="0"/>
              <a:t>——</a:t>
            </a:r>
            <a:r>
              <a:rPr lang="zh-CN" altLang="en-US" dirty="0" smtClean="0"/>
              <a:t>无论高低</a:t>
            </a:r>
            <a:endParaRPr lang="zh-CN" altLang="en-US" dirty="0"/>
          </a:p>
        </p:txBody>
      </p:sp>
      <p:sp>
        <p:nvSpPr>
          <p:cNvPr id="2" name="灯片编号占位符 1"/>
          <p:cNvSpPr>
            <a:spLocks noGrp="1"/>
          </p:cNvSpPr>
          <p:nvPr>
            <p:ph type="sldNum" sz="quarter" idx="10"/>
          </p:nvPr>
        </p:nvSpPr>
        <p:spPr/>
        <p:txBody>
          <a:bodyPr/>
          <a:lstStyle/>
          <a:p>
            <a:pPr>
              <a:defRPr/>
            </a:pPr>
            <a:fld id="{3B7484B5-1F67-4C82-B7D7-3383E5F545DB}" type="slidenum">
              <a:rPr lang="zh-CN" altLang="en-US" smtClean="0"/>
              <a:pPr>
                <a:defRPr/>
              </a:pPr>
              <a:t>96</a:t>
            </a:fld>
            <a:endParaRPr lang="en-US" altLang="zh-CN" dirty="0"/>
          </a:p>
        </p:txBody>
      </p:sp>
      <p:sp>
        <p:nvSpPr>
          <p:cNvPr id="3" name="页脚占位符 2"/>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6" name="流程图: 可选过程 5">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7" name="流程图: 可选过程 6">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置换技术</a:t>
            </a:r>
          </a:p>
        </p:txBody>
      </p:sp>
      <p:sp>
        <p:nvSpPr>
          <p:cNvPr id="8" name="流程图: 可选过程 7">
            <a:hlinkClick r:id="rId4" action="ppaction://hlinksldjump"/>
          </p:cNvPr>
          <p:cNvSpPr/>
          <p:nvPr/>
        </p:nvSpPr>
        <p:spPr>
          <a:xfrm>
            <a:off x="277180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3. </a:t>
            </a:r>
            <a:r>
              <a:rPr lang="zh-CN" altLang="en-US" sz="1000" dirty="0"/>
              <a:t>乘积密码</a:t>
            </a:r>
          </a:p>
        </p:txBody>
      </p:sp>
      <p:sp>
        <p:nvSpPr>
          <p:cNvPr id="9" name="流程图: 可选过程 8">
            <a:hlinkClick r:id="rId5"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53297473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标题 5"/>
          <p:cNvSpPr>
            <a:spLocks noGrp="1"/>
          </p:cNvSpPr>
          <p:nvPr>
            <p:ph type="title"/>
          </p:nvPr>
        </p:nvSpPr>
        <p:spPr/>
        <p:txBody>
          <a:bodyPr/>
          <a:lstStyle/>
          <a:p>
            <a:pPr algn="l"/>
            <a:r>
              <a:rPr lang="en-US" altLang="zh-CN" smtClean="0"/>
              <a:t>5</a:t>
            </a:r>
            <a:r>
              <a:rPr lang="zh-CN" altLang="en-US" smtClean="0"/>
              <a:t>、</a:t>
            </a:r>
            <a:r>
              <a:rPr lang="en-US" altLang="zh-CN" smtClean="0"/>
              <a:t>Enigma</a:t>
            </a:r>
            <a:r>
              <a:rPr lang="zh-CN" altLang="en-US" smtClean="0"/>
              <a:t>的教训</a:t>
            </a:r>
          </a:p>
        </p:txBody>
      </p:sp>
      <p:sp>
        <p:nvSpPr>
          <p:cNvPr id="105475" name="内容占位符 6"/>
          <p:cNvSpPr>
            <a:spLocks noGrp="1"/>
          </p:cNvSpPr>
          <p:nvPr>
            <p:ph idx="1"/>
          </p:nvPr>
        </p:nvSpPr>
        <p:spPr/>
        <p:txBody>
          <a:bodyPr>
            <a:noAutofit/>
          </a:bodyPr>
          <a:lstStyle/>
          <a:p>
            <a:r>
              <a:rPr lang="zh-CN" altLang="en-US" dirty="0" smtClean="0"/>
              <a:t>军民混用：如果算法不被公开当然更好</a:t>
            </a:r>
            <a:endParaRPr lang="en-US" altLang="zh-CN" dirty="0" smtClean="0"/>
          </a:p>
          <a:p>
            <a:endParaRPr lang="en-US" altLang="zh-CN" dirty="0" smtClean="0"/>
          </a:p>
          <a:p>
            <a:r>
              <a:rPr lang="zh-CN" altLang="en-US" dirty="0" smtClean="0"/>
              <a:t>叛徒与间谍：安全管理是最难的</a:t>
            </a:r>
            <a:endParaRPr lang="en-US" altLang="zh-CN" dirty="0" smtClean="0"/>
          </a:p>
          <a:p>
            <a:endParaRPr lang="en-US" altLang="zh-CN" dirty="0" smtClean="0"/>
          </a:p>
          <a:p>
            <a:r>
              <a:rPr lang="zh-CN" altLang="en-US" dirty="0" smtClean="0"/>
              <a:t>使用规则的错误</a:t>
            </a:r>
            <a:endParaRPr lang="en-US" altLang="zh-CN" dirty="0" smtClean="0"/>
          </a:p>
          <a:p>
            <a:pPr lvl="1"/>
            <a:r>
              <a:rPr lang="zh-CN" altLang="en-US" dirty="0" smtClean="0"/>
              <a:t>早期，主密钥更新周期太长</a:t>
            </a:r>
            <a:endParaRPr lang="en-US" altLang="zh-CN" dirty="0" smtClean="0"/>
          </a:p>
          <a:p>
            <a:pPr lvl="2"/>
            <a:r>
              <a:rPr lang="zh-CN" altLang="en-US" dirty="0" smtClean="0"/>
              <a:t>早期三个月一换，战时才改为</a:t>
            </a:r>
            <a:r>
              <a:rPr lang="en-US" altLang="zh-CN" dirty="0" smtClean="0"/>
              <a:t>8</a:t>
            </a:r>
            <a:r>
              <a:rPr lang="zh-CN" altLang="en-US" dirty="0" smtClean="0"/>
              <a:t>小时一换</a:t>
            </a:r>
            <a:endParaRPr lang="en-US" altLang="zh-CN" dirty="0" smtClean="0"/>
          </a:p>
          <a:p>
            <a:pPr lvl="1"/>
            <a:endParaRPr lang="en-US" altLang="zh-CN" dirty="0" smtClean="0"/>
          </a:p>
          <a:p>
            <a:pPr lvl="1"/>
            <a:r>
              <a:rPr lang="zh-CN" altLang="en-US" dirty="0" smtClean="0"/>
              <a:t>每个转轮的进位点固定在不同位置</a:t>
            </a:r>
            <a:endParaRPr lang="en-US" altLang="zh-CN" dirty="0" smtClean="0"/>
          </a:p>
          <a:p>
            <a:pPr lvl="2"/>
            <a:r>
              <a:rPr lang="zh-CN" altLang="en-US" dirty="0" smtClean="0"/>
              <a:t>便于敌人推测是几号转轮</a:t>
            </a:r>
            <a:endParaRPr lang="en-US" altLang="zh-CN" dirty="0" smtClean="0"/>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97</a:t>
            </a:fld>
            <a:endParaRPr lang="en-US" altLang="zh-CN" dirty="0"/>
          </a:p>
        </p:txBody>
      </p:sp>
      <p:sp>
        <p:nvSpPr>
          <p:cNvPr id="6" name="流程图: 可选过程 5">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7" name="流程图: 可选过程 6">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置换技术</a:t>
            </a:r>
          </a:p>
        </p:txBody>
      </p:sp>
      <p:sp>
        <p:nvSpPr>
          <p:cNvPr id="8" name="流程图: 可选过程 7">
            <a:hlinkClick r:id="rId4" action="ppaction://hlinksldjump"/>
          </p:cNvPr>
          <p:cNvSpPr/>
          <p:nvPr/>
        </p:nvSpPr>
        <p:spPr>
          <a:xfrm>
            <a:off x="277180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3. </a:t>
            </a:r>
            <a:r>
              <a:rPr lang="zh-CN" altLang="en-US" sz="1000" dirty="0"/>
              <a:t>乘积密码</a:t>
            </a:r>
          </a:p>
        </p:txBody>
      </p:sp>
      <p:sp>
        <p:nvSpPr>
          <p:cNvPr id="9" name="流程图: 可选过程 8">
            <a:hlinkClick r:id="rId5"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191715901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lvl="1"/>
            <a:r>
              <a:rPr lang="zh-CN" altLang="en-US" dirty="0"/>
              <a:t>指标组连续加密两次，并放置在密文中固定位置</a:t>
            </a:r>
            <a:endParaRPr lang="en-US" altLang="zh-CN" dirty="0"/>
          </a:p>
          <a:p>
            <a:pPr lvl="1"/>
            <a:endParaRPr lang="en-US" altLang="zh-CN" dirty="0"/>
          </a:p>
          <a:p>
            <a:pPr lvl="1"/>
            <a:r>
              <a:rPr lang="zh-CN" altLang="en-US" dirty="0" smtClean="0"/>
              <a:t>过多</a:t>
            </a:r>
            <a:r>
              <a:rPr lang="zh-CN" altLang="en-US" dirty="0"/>
              <a:t>的密钥网络设置</a:t>
            </a:r>
            <a:endParaRPr lang="en-US" altLang="zh-CN" dirty="0"/>
          </a:p>
          <a:p>
            <a:pPr lvl="2"/>
            <a:r>
              <a:rPr lang="zh-CN" altLang="en-US" dirty="0"/>
              <a:t>同一明文要用多个不同密钥加密</a:t>
            </a:r>
            <a:endParaRPr lang="en-US" altLang="zh-CN" dirty="0"/>
          </a:p>
          <a:p>
            <a:pPr lvl="1"/>
            <a:endParaRPr lang="en-US" altLang="zh-CN" dirty="0" smtClean="0"/>
          </a:p>
          <a:p>
            <a:pPr lvl="1"/>
            <a:r>
              <a:rPr lang="zh-CN" altLang="en-US" dirty="0" smtClean="0"/>
              <a:t>不同</a:t>
            </a:r>
            <a:r>
              <a:rPr lang="zh-CN" altLang="en-US" dirty="0"/>
              <a:t>密级的情报都用</a:t>
            </a:r>
            <a:r>
              <a:rPr lang="en-US" altLang="zh-CN" dirty="0"/>
              <a:t>Enigma</a:t>
            </a:r>
            <a:r>
              <a:rPr lang="zh-CN" altLang="en-US" dirty="0"/>
              <a:t>加密</a:t>
            </a:r>
            <a:endParaRPr lang="en-US" altLang="zh-CN" dirty="0"/>
          </a:p>
          <a:p>
            <a:pPr lvl="2">
              <a:lnSpc>
                <a:spcPct val="110000"/>
              </a:lnSpc>
            </a:pPr>
            <a:r>
              <a:rPr lang="zh-CN" altLang="en-US" dirty="0"/>
              <a:t>话太多了</a:t>
            </a:r>
            <a:endParaRPr lang="en-US" altLang="zh-CN" dirty="0"/>
          </a:p>
          <a:p>
            <a:pPr lvl="1">
              <a:lnSpc>
                <a:spcPct val="110000"/>
              </a:lnSpc>
            </a:pPr>
            <a:endParaRPr lang="en-US" altLang="zh-CN" dirty="0" smtClean="0"/>
          </a:p>
          <a:p>
            <a:pPr lvl="1">
              <a:lnSpc>
                <a:spcPct val="110000"/>
              </a:lnSpc>
            </a:pPr>
            <a:r>
              <a:rPr lang="zh-CN" altLang="en-US" dirty="0" smtClean="0"/>
              <a:t>情报</a:t>
            </a:r>
            <a:r>
              <a:rPr lang="zh-CN" altLang="en-US" dirty="0"/>
              <a:t>中，采用固定的格式</a:t>
            </a:r>
            <a:endParaRPr lang="en-US" altLang="zh-CN" dirty="0"/>
          </a:p>
          <a:p>
            <a:pPr lvl="2">
              <a:lnSpc>
                <a:spcPct val="110000"/>
              </a:lnSpc>
            </a:pPr>
            <a:r>
              <a:rPr lang="zh-CN" altLang="en-US" dirty="0"/>
              <a:t>数字前后加字母</a:t>
            </a:r>
            <a:r>
              <a:rPr lang="en-US" altLang="zh-CN" dirty="0"/>
              <a:t>y</a:t>
            </a:r>
            <a:r>
              <a:rPr lang="zh-CN" altLang="en-US" dirty="0" smtClean="0"/>
              <a:t>，固定</a:t>
            </a:r>
            <a:r>
              <a:rPr lang="zh-CN" altLang="en-US" dirty="0"/>
              <a:t>数字</a:t>
            </a:r>
            <a:r>
              <a:rPr lang="zh-CN" altLang="en-US" dirty="0" smtClean="0"/>
              <a:t>代换</a:t>
            </a:r>
            <a:r>
              <a:rPr lang="zh-CN" altLang="en-US" dirty="0"/>
              <a:t>，未压缩的固定明文格式，重复的文字，不敢压缩的敬畏</a:t>
            </a:r>
            <a:r>
              <a:rPr lang="zh-CN" altLang="en-US" dirty="0" smtClean="0"/>
              <a:t>字</a:t>
            </a:r>
            <a:endParaRPr lang="en-US" altLang="zh-CN" dirty="0"/>
          </a:p>
        </p:txBody>
      </p:sp>
      <p:sp>
        <p:nvSpPr>
          <p:cNvPr id="6" name="页脚占位符 5"/>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7" name="灯片编号占位符 6"/>
          <p:cNvSpPr>
            <a:spLocks noGrp="1"/>
          </p:cNvSpPr>
          <p:nvPr>
            <p:ph type="sldNum" sz="quarter" idx="10"/>
          </p:nvPr>
        </p:nvSpPr>
        <p:spPr/>
        <p:txBody>
          <a:bodyPr/>
          <a:lstStyle/>
          <a:p>
            <a:pPr>
              <a:defRPr/>
            </a:pPr>
            <a:fld id="{17B7F836-6F9F-42A8-9450-B93EA774C316}" type="slidenum">
              <a:rPr lang="zh-CN" altLang="en-US" smtClean="0"/>
              <a:pPr>
                <a:defRPr/>
              </a:pPr>
              <a:t>98</a:t>
            </a:fld>
            <a:endParaRPr lang="en-US" altLang="zh-CN" dirty="0"/>
          </a:p>
        </p:txBody>
      </p:sp>
      <p:sp>
        <p:nvSpPr>
          <p:cNvPr id="8" name="流程图: 可选过程 7">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9" name="流程图: 可选过程 8">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置换技术</a:t>
            </a:r>
          </a:p>
        </p:txBody>
      </p:sp>
      <p:sp>
        <p:nvSpPr>
          <p:cNvPr id="10" name="流程图: 可选过程 9">
            <a:hlinkClick r:id="rId4" action="ppaction://hlinksldjump"/>
          </p:cNvPr>
          <p:cNvSpPr/>
          <p:nvPr/>
        </p:nvSpPr>
        <p:spPr>
          <a:xfrm>
            <a:off x="277180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3. </a:t>
            </a:r>
            <a:r>
              <a:rPr lang="zh-CN" altLang="en-US" sz="1000" dirty="0"/>
              <a:t>乘积密码</a:t>
            </a:r>
          </a:p>
        </p:txBody>
      </p:sp>
      <p:sp>
        <p:nvSpPr>
          <p:cNvPr id="11" name="流程图: 可选过程 10">
            <a:hlinkClick r:id="rId5"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21919317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标题 5"/>
          <p:cNvSpPr>
            <a:spLocks noGrp="1"/>
          </p:cNvSpPr>
          <p:nvPr>
            <p:ph type="title"/>
          </p:nvPr>
        </p:nvSpPr>
        <p:spPr/>
        <p:txBody>
          <a:bodyPr/>
          <a:lstStyle/>
          <a:p>
            <a:pPr algn="l"/>
            <a:endParaRPr lang="zh-CN" altLang="en-US" smtClean="0"/>
          </a:p>
        </p:txBody>
      </p:sp>
      <p:sp>
        <p:nvSpPr>
          <p:cNvPr id="106499" name="内容占位符 6"/>
          <p:cNvSpPr>
            <a:spLocks noGrp="1"/>
          </p:cNvSpPr>
          <p:nvPr>
            <p:ph idx="1"/>
          </p:nvPr>
        </p:nvSpPr>
        <p:spPr/>
        <p:txBody>
          <a:bodyPr>
            <a:noAutofit/>
          </a:bodyPr>
          <a:lstStyle/>
          <a:p>
            <a:pPr lvl="1"/>
            <a:r>
              <a:rPr lang="zh-CN" altLang="en-US" dirty="0"/>
              <a:t>新旧机型混用</a:t>
            </a:r>
            <a:endParaRPr lang="en-US" altLang="zh-CN" dirty="0"/>
          </a:p>
          <a:p>
            <a:pPr lvl="1"/>
            <a:endParaRPr lang="en-US" altLang="zh-CN" dirty="0"/>
          </a:p>
          <a:p>
            <a:pPr lvl="1"/>
            <a:r>
              <a:rPr lang="zh-CN" altLang="en-US" dirty="0" smtClean="0"/>
              <a:t>自作聪明</a:t>
            </a:r>
            <a:r>
              <a:rPr lang="zh-CN" altLang="en-US" dirty="0"/>
              <a:t>的规定</a:t>
            </a:r>
            <a:endParaRPr lang="en-US" altLang="zh-CN" dirty="0"/>
          </a:p>
          <a:p>
            <a:pPr lvl="2"/>
            <a:r>
              <a:rPr lang="zh-CN" altLang="en-US" dirty="0"/>
              <a:t>禁止连续两天将同一转轮放在同一位置</a:t>
            </a:r>
            <a:endParaRPr lang="en-US" altLang="zh-CN" dirty="0"/>
          </a:p>
          <a:p>
            <a:pPr lvl="2"/>
            <a:r>
              <a:rPr lang="zh-CN" altLang="en-US" dirty="0"/>
              <a:t>字母表上连续字母不许交换，连接板上下相邻字母不许交换</a:t>
            </a:r>
            <a:endParaRPr lang="en-US" altLang="zh-CN" dirty="0"/>
          </a:p>
          <a:p>
            <a:pPr lvl="1"/>
            <a:endParaRPr lang="en-US" altLang="zh-CN" dirty="0" smtClean="0"/>
          </a:p>
          <a:p>
            <a:r>
              <a:rPr lang="zh-CN" altLang="en-US" dirty="0" smtClean="0"/>
              <a:t>操作错误</a:t>
            </a:r>
            <a:endParaRPr lang="en-US" altLang="zh-CN" dirty="0" smtClean="0"/>
          </a:p>
          <a:p>
            <a:pPr lvl="1"/>
            <a:r>
              <a:rPr lang="zh-CN" altLang="en-US" dirty="0" smtClean="0"/>
              <a:t>报务员偷懒</a:t>
            </a:r>
            <a:endParaRPr lang="en-US" altLang="zh-CN" dirty="0" smtClean="0"/>
          </a:p>
          <a:p>
            <a:pPr lvl="2"/>
            <a:r>
              <a:rPr lang="zh-CN" altLang="en-US" dirty="0" smtClean="0"/>
              <a:t>用三重码或连续字母做指标，用密钥做指标</a:t>
            </a:r>
            <a:endParaRPr lang="en-US" altLang="zh-CN" dirty="0" smtClean="0"/>
          </a:p>
          <a:p>
            <a:pPr lvl="2"/>
            <a:r>
              <a:rPr lang="zh-CN" altLang="en-US" dirty="0" smtClean="0"/>
              <a:t>懒得更改转轮初始位置（</a:t>
            </a:r>
            <a:r>
              <a:rPr lang="en-US" altLang="zh-CN" dirty="0" smtClean="0"/>
              <a:t>1940</a:t>
            </a:r>
            <a:r>
              <a:rPr lang="zh-CN" altLang="en-US" dirty="0" smtClean="0"/>
              <a:t>年德军规定，不规定转轮位置，由报务员自己决定并明文发送）</a:t>
            </a:r>
            <a:endParaRPr lang="en-US" altLang="zh-CN" dirty="0" smtClean="0"/>
          </a:p>
          <a:p>
            <a:pPr lvl="2"/>
            <a:r>
              <a:rPr lang="zh-CN" altLang="en-US" dirty="0" smtClean="0"/>
              <a:t>用嘴巴和电话发报：便于敌方截获</a:t>
            </a:r>
            <a:endParaRPr lang="en-US" altLang="zh-CN" dirty="0" smtClean="0"/>
          </a:p>
        </p:txBody>
      </p:sp>
      <p:sp>
        <p:nvSpPr>
          <p:cNvPr id="2" name="页脚占位符 1"/>
          <p:cNvSpPr>
            <a:spLocks noGrp="1"/>
          </p:cNvSpPr>
          <p:nvPr>
            <p:ph type="ftr" sz="quarter" idx="11"/>
          </p:nvPr>
        </p:nvSpPr>
        <p:spPr/>
        <p:txBody>
          <a:bodyPr/>
          <a:lstStyle/>
          <a:p>
            <a:pPr>
              <a:defRPr/>
            </a:pPr>
            <a:r>
              <a:rPr lang="zh-CN" altLang="en-US" smtClean="0"/>
              <a:t>密码学导论</a:t>
            </a:r>
            <a:r>
              <a:rPr lang="en-US" altLang="zh-CN" smtClean="0"/>
              <a:t>--</a:t>
            </a:r>
            <a:r>
              <a:rPr lang="zh-CN" altLang="en-US" smtClean="0"/>
              <a:t>中国科学技术大学</a:t>
            </a:r>
            <a:endParaRPr lang="en-US" altLang="zh-CN"/>
          </a:p>
        </p:txBody>
      </p:sp>
      <p:sp>
        <p:nvSpPr>
          <p:cNvPr id="3" name="灯片编号占位符 2"/>
          <p:cNvSpPr>
            <a:spLocks noGrp="1"/>
          </p:cNvSpPr>
          <p:nvPr>
            <p:ph type="sldNum" sz="quarter" idx="10"/>
          </p:nvPr>
        </p:nvSpPr>
        <p:spPr/>
        <p:txBody>
          <a:bodyPr/>
          <a:lstStyle/>
          <a:p>
            <a:pPr>
              <a:defRPr/>
            </a:pPr>
            <a:fld id="{17B7F836-6F9F-42A8-9450-B93EA774C316}" type="slidenum">
              <a:rPr lang="zh-CN" altLang="en-US" smtClean="0"/>
              <a:pPr>
                <a:defRPr/>
              </a:pPr>
              <a:t>99</a:t>
            </a:fld>
            <a:endParaRPr lang="en-US" altLang="zh-CN" dirty="0"/>
          </a:p>
        </p:txBody>
      </p:sp>
      <p:sp>
        <p:nvSpPr>
          <p:cNvPr id="6" name="流程图: 可选过程 5">
            <a:hlinkClick r:id="rId2" action="ppaction://hlinksldjump"/>
          </p:cNvPr>
          <p:cNvSpPr/>
          <p:nvPr/>
        </p:nvSpPr>
        <p:spPr>
          <a:xfrm>
            <a:off x="-5072"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1. </a:t>
            </a:r>
            <a:r>
              <a:rPr lang="zh-CN" altLang="en-US" sz="1000" dirty="0" smtClean="0"/>
              <a:t>代换技术</a:t>
            </a:r>
            <a:endParaRPr lang="zh-CN" altLang="en-US" sz="1000" dirty="0"/>
          </a:p>
        </p:txBody>
      </p:sp>
      <p:sp>
        <p:nvSpPr>
          <p:cNvPr id="7" name="流程图: 可选过程 6">
            <a:hlinkClick r:id="rId3" action="ppaction://hlinksldjump"/>
          </p:cNvPr>
          <p:cNvSpPr/>
          <p:nvPr/>
        </p:nvSpPr>
        <p:spPr>
          <a:xfrm>
            <a:off x="1383770" y="3242"/>
            <a:ext cx="1385394"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a:t>2. </a:t>
            </a:r>
            <a:r>
              <a:rPr lang="zh-CN" altLang="en-US" sz="1000" dirty="0"/>
              <a:t>置换技术</a:t>
            </a:r>
          </a:p>
        </p:txBody>
      </p:sp>
      <p:sp>
        <p:nvSpPr>
          <p:cNvPr id="8" name="流程图: 可选过程 7">
            <a:hlinkClick r:id="rId4" action="ppaction://hlinksldjump"/>
          </p:cNvPr>
          <p:cNvSpPr/>
          <p:nvPr/>
        </p:nvSpPr>
        <p:spPr>
          <a:xfrm>
            <a:off x="2771800" y="3242"/>
            <a:ext cx="1526655" cy="240973"/>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000" dirty="0"/>
              <a:t>3. </a:t>
            </a:r>
            <a:r>
              <a:rPr lang="zh-CN" altLang="en-US" sz="1000" dirty="0"/>
              <a:t>乘积密码</a:t>
            </a:r>
          </a:p>
        </p:txBody>
      </p:sp>
      <p:sp>
        <p:nvSpPr>
          <p:cNvPr id="9" name="流程图: 可选过程 8">
            <a:hlinkClick r:id="rId5" action="ppaction://hlinksldjump"/>
          </p:cNvPr>
          <p:cNvSpPr/>
          <p:nvPr/>
        </p:nvSpPr>
        <p:spPr>
          <a:xfrm>
            <a:off x="4293907" y="3242"/>
            <a:ext cx="1526655" cy="24097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1000" dirty="0" smtClean="0"/>
              <a:t>4. </a:t>
            </a:r>
            <a:r>
              <a:rPr lang="zh-CN" altLang="en-US" sz="1000" dirty="0" smtClean="0"/>
              <a:t>信息隐藏技术</a:t>
            </a:r>
            <a:endParaRPr lang="zh-CN" altLang="en-US" sz="1000" dirty="0"/>
          </a:p>
        </p:txBody>
      </p:sp>
    </p:spTree>
    <p:extLst>
      <p:ext uri="{BB962C8B-B14F-4D97-AF65-F5344CB8AC3E}">
        <p14:creationId xmlns:p14="http://schemas.microsoft.com/office/powerpoint/2010/main" val="2365119511"/>
      </p:ext>
    </p:extLst>
  </p:cSld>
  <p:clrMapOvr>
    <a:masterClrMapping/>
  </p:clrMapOvr>
  <p:timing>
    <p:tnLst>
      <p:par>
        <p:cTn id="1" dur="indefinite" restart="never" nodeType="tmRoot"/>
      </p:par>
    </p:tnLst>
  </p:timing>
</p:sld>
</file>

<file path=ppt/theme/theme1.xml><?xml version="1.0" encoding="utf-8"?>
<a:theme xmlns:a="http://schemas.openxmlformats.org/drawingml/2006/main" name="2008最新公益系列精品PPT模板">
  <a:themeElements>
    <a:clrScheme name="Mountain">
      <a:dk1>
        <a:srgbClr val="000000"/>
      </a:dk1>
      <a:lt1>
        <a:srgbClr val="FFFFFF"/>
      </a:lt1>
      <a:dk2>
        <a:srgbClr val="0536B3"/>
      </a:dk2>
      <a:lt2>
        <a:srgbClr val="7CB7F8"/>
      </a:lt2>
      <a:accent1>
        <a:srgbClr val="3F9EE4"/>
      </a:accent1>
      <a:accent2>
        <a:srgbClr val="77B559"/>
      </a:accent2>
      <a:accent3>
        <a:srgbClr val="E4A81B"/>
      </a:accent3>
      <a:accent4>
        <a:srgbClr val="108BB4"/>
      </a:accent4>
      <a:accent5>
        <a:srgbClr val="DA7328"/>
      </a:accent5>
      <a:accent6>
        <a:srgbClr val="AE589F"/>
      </a:accent6>
      <a:hlink>
        <a:srgbClr val="460245"/>
      </a:hlink>
      <a:folHlink>
        <a:srgbClr val="AC17D6"/>
      </a:folHlink>
    </a:clrScheme>
    <a:fontScheme name="2008最新公益系列精品PPT模板">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008最新公益系列精品PPT模板 1">
        <a:dk1>
          <a:srgbClr val="5F5F5F"/>
        </a:dk1>
        <a:lt1>
          <a:srgbClr val="FFFFFF"/>
        </a:lt1>
        <a:dk2>
          <a:srgbClr val="C36609"/>
        </a:dk2>
        <a:lt2>
          <a:srgbClr val="DDDDDD"/>
        </a:lt2>
        <a:accent1>
          <a:srgbClr val="D2B94E"/>
        </a:accent1>
        <a:accent2>
          <a:srgbClr val="2395B9"/>
        </a:accent2>
        <a:accent3>
          <a:srgbClr val="FFFFFF"/>
        </a:accent3>
        <a:accent4>
          <a:srgbClr val="505050"/>
        </a:accent4>
        <a:accent5>
          <a:srgbClr val="E5D9B2"/>
        </a:accent5>
        <a:accent6>
          <a:srgbClr val="1F87A7"/>
        </a:accent6>
        <a:hlink>
          <a:srgbClr val="5C984E"/>
        </a:hlink>
        <a:folHlink>
          <a:srgbClr val="B5C77B"/>
        </a:folHlink>
      </a:clrScheme>
      <a:clrMap bg1="lt1" tx1="dk1" bg2="lt2" tx2="dk2" accent1="accent1" accent2="accent2" accent3="accent3" accent4="accent4" accent5="accent5" accent6="accent6" hlink="hlink" folHlink="folHlink"/>
    </a:extraClrScheme>
    <a:extraClrScheme>
      <a:clrScheme name="2008最新公益系列精品PPT模板 2">
        <a:dk1>
          <a:srgbClr val="5F5F5F"/>
        </a:dk1>
        <a:lt1>
          <a:srgbClr val="FFFFFF"/>
        </a:lt1>
        <a:dk2>
          <a:srgbClr val="9FC591"/>
        </a:dk2>
        <a:lt2>
          <a:srgbClr val="DDDDDD"/>
        </a:lt2>
        <a:accent1>
          <a:srgbClr val="7B82B7"/>
        </a:accent1>
        <a:accent2>
          <a:srgbClr val="8D337C"/>
        </a:accent2>
        <a:accent3>
          <a:srgbClr val="FFFFFF"/>
        </a:accent3>
        <a:accent4>
          <a:srgbClr val="505050"/>
        </a:accent4>
        <a:accent5>
          <a:srgbClr val="BFC1D8"/>
        </a:accent5>
        <a:accent6>
          <a:srgbClr val="7F2D70"/>
        </a:accent6>
        <a:hlink>
          <a:srgbClr val="CC87E1"/>
        </a:hlink>
        <a:folHlink>
          <a:srgbClr val="76C5D0"/>
        </a:folHlink>
      </a:clrScheme>
      <a:clrMap bg1="lt1" tx1="dk1" bg2="lt2" tx2="dk2" accent1="accent1" accent2="accent2" accent3="accent3" accent4="accent4" accent5="accent5" accent6="accent6" hlink="hlink" folHlink="folHlink"/>
    </a:extraClrScheme>
    <a:extraClrScheme>
      <a:clrScheme name="2008最新公益系列精品PPT模板 3">
        <a:dk1>
          <a:srgbClr val="080808"/>
        </a:dk1>
        <a:lt1>
          <a:srgbClr val="FFFFFF"/>
        </a:lt1>
        <a:dk2>
          <a:srgbClr val="A59A55"/>
        </a:dk2>
        <a:lt2>
          <a:srgbClr val="DDDDDD"/>
        </a:lt2>
        <a:accent1>
          <a:srgbClr val="4AB1E4"/>
        </a:accent1>
        <a:accent2>
          <a:srgbClr val="8F038F"/>
        </a:accent2>
        <a:accent3>
          <a:srgbClr val="FFFFFF"/>
        </a:accent3>
        <a:accent4>
          <a:srgbClr val="060606"/>
        </a:accent4>
        <a:accent5>
          <a:srgbClr val="B1D5EF"/>
        </a:accent5>
        <a:accent6>
          <a:srgbClr val="810281"/>
        </a:accent6>
        <a:hlink>
          <a:srgbClr val="F77A1D"/>
        </a:hlink>
        <a:folHlink>
          <a:srgbClr val="5BBE4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2008最新公益系列精品PPT模板</Template>
  <TotalTime>2136</TotalTime>
  <Words>9462</Words>
  <Application>Microsoft Office PowerPoint</Application>
  <PresentationFormat>全屏显示(4:3)</PresentationFormat>
  <Paragraphs>2024</Paragraphs>
  <Slides>114</Slides>
  <Notes>15</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114</vt:i4>
      </vt:variant>
    </vt:vector>
  </HeadingPairs>
  <TitlesOfParts>
    <vt:vector size="126" baseType="lpstr">
      <vt:lpstr>仿宋_GB2312</vt:lpstr>
      <vt:lpstr>黑体</vt:lpstr>
      <vt:lpstr>楷体</vt:lpstr>
      <vt:lpstr>宋体</vt:lpstr>
      <vt:lpstr>Arial</vt:lpstr>
      <vt:lpstr>Calibri</vt:lpstr>
      <vt:lpstr>Courier New</vt:lpstr>
      <vt:lpstr>Symbol</vt:lpstr>
      <vt:lpstr>Times New Roman</vt:lpstr>
      <vt:lpstr>Wingdings</vt:lpstr>
      <vt:lpstr>2008最新公益系列精品PPT模板</vt:lpstr>
      <vt:lpstr>Equation</vt:lpstr>
      <vt:lpstr>密码学导论˙第2章 经典密码学</vt:lpstr>
      <vt:lpstr>本章目录</vt:lpstr>
      <vt:lpstr>经典对称密码体制</vt:lpstr>
      <vt:lpstr>经典加密技术</vt:lpstr>
      <vt:lpstr>第一节 代换技术</vt:lpstr>
      <vt:lpstr>一、算术密码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安全性</vt:lpstr>
      <vt:lpstr>二、代换密码 (Substitution Cipher)</vt:lpstr>
      <vt:lpstr>辅助工具</vt:lpstr>
      <vt:lpstr>PowerPoint 演示文稿</vt:lpstr>
      <vt:lpstr>经典密码破译的三大要素</vt:lpstr>
      <vt:lpstr>英语字母的频率统计</vt:lpstr>
      <vt:lpstr>英语字母的频率统计</vt:lpstr>
      <vt:lpstr>字频统计攻击</vt:lpstr>
      <vt:lpstr>字频统计攻击例</vt:lpstr>
      <vt:lpstr>字频统计攻击例</vt:lpstr>
      <vt:lpstr>PowerPoint 演示文稿</vt:lpstr>
      <vt:lpstr>辅助工具</vt:lpstr>
      <vt:lpstr>PowerPoint 演示文稿</vt:lpstr>
      <vt:lpstr>PowerPoint 演示文稿</vt:lpstr>
      <vt:lpstr>辅助工具</vt:lpstr>
      <vt:lpstr>PowerPoint 演示文稿</vt:lpstr>
      <vt:lpstr>Kasiski方法</vt:lpstr>
      <vt:lpstr>PowerPoint 演示文稿</vt:lpstr>
      <vt:lpstr>重合指数法(Index of Coincidence)</vt:lpstr>
      <vt:lpstr>PowerPoint 演示文稿</vt:lpstr>
      <vt:lpstr>PowerPoint 演示文稿</vt:lpstr>
      <vt:lpstr>PowerPoint 演示文稿</vt:lpstr>
      <vt:lpstr>PowerPoint 演示文稿</vt:lpstr>
      <vt:lpstr>重合互指数(Mutual Index of Coincidence)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俄罗斯乱数本</vt:lpstr>
      <vt:lpstr>第二节 置换技术</vt:lpstr>
      <vt:lpstr>PowerPoint 演示文稿</vt:lpstr>
      <vt:lpstr>一、传统置换技术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二、关于置换的理论</vt:lpstr>
      <vt:lpstr>K循环</vt:lpstr>
      <vt:lpstr>循环的分解</vt:lpstr>
      <vt:lpstr>PowerPoint 演示文稿</vt:lpstr>
      <vt:lpstr>洗牌</vt:lpstr>
      <vt:lpstr>PowerPoint 演示文稿</vt:lpstr>
      <vt:lpstr>分组交错</vt:lpstr>
      <vt:lpstr>第三节 乘积密码</vt:lpstr>
      <vt:lpstr>一、密码算法迭代</vt:lpstr>
      <vt:lpstr>转轮机Rotor Machines</vt:lpstr>
      <vt:lpstr>PowerPoint 演示文稿</vt:lpstr>
      <vt:lpstr>二、Enigma（迷）传奇</vt:lpstr>
      <vt:lpstr>使用中的ENIGMA</vt:lpstr>
      <vt:lpstr>Enigma专利</vt:lpstr>
      <vt:lpstr>Enigma专利</vt:lpstr>
      <vt:lpstr>Enigma密码机</vt:lpstr>
      <vt:lpstr>Enigma密码机转轮拆解</vt:lpstr>
      <vt:lpstr>Enigma密码机原理http://enigmaco.de/enigma/enigma.html</vt:lpstr>
      <vt:lpstr>折返轮</vt:lpstr>
      <vt:lpstr>1、Enigma之前的无线通信</vt:lpstr>
      <vt:lpstr>2、Enigma的问世</vt:lpstr>
      <vt:lpstr>PowerPoint 演示文稿</vt:lpstr>
      <vt:lpstr>3、波兰人的贡献</vt:lpstr>
      <vt:lpstr>波兰人的运气</vt:lpstr>
      <vt:lpstr>密钥与指标组</vt:lpstr>
      <vt:lpstr>机器破译的诞生</vt:lpstr>
      <vt:lpstr>PowerPoint 演示文稿</vt:lpstr>
      <vt:lpstr>4、英国人的工作</vt:lpstr>
      <vt:lpstr>PowerPoint 演示文稿</vt:lpstr>
      <vt:lpstr>PowerPoint 演示文稿</vt:lpstr>
      <vt:lpstr>PowerPoint 演示文稿</vt:lpstr>
      <vt:lpstr>情报的获取</vt:lpstr>
      <vt:lpstr>PowerPoint 演示文稿</vt:lpstr>
      <vt:lpstr>保密的目的</vt:lpstr>
      <vt:lpstr>5、Enigma的教训</vt:lpstr>
      <vt:lpstr>PowerPoint 演示文稿</vt:lpstr>
      <vt:lpstr>PowerPoint 演示文稿</vt:lpstr>
      <vt:lpstr>PowerPoint 演示文稿</vt:lpstr>
      <vt:lpstr>九七式欧文印字机概图 Purple“紫密”密码机</vt:lpstr>
      <vt:lpstr>PowerPoint 演示文稿</vt:lpstr>
      <vt:lpstr>Hagelin密码机</vt:lpstr>
      <vt:lpstr>Hagelin密码机C-36</vt:lpstr>
      <vt:lpstr>Hagelin密码机M-209</vt:lpstr>
      <vt:lpstr>在线密码电传机Lorentz SZ 42</vt:lpstr>
      <vt:lpstr>第四节 信息隐藏技术</vt:lpstr>
      <vt:lpstr>传统方法</vt:lpstr>
      <vt:lpstr>隐写术（Steganography）</vt:lpstr>
      <vt:lpstr>PowerPoint 演示文稿</vt:lpstr>
      <vt:lpstr>PowerPoint 演示文稿</vt:lpstr>
      <vt:lpstr>PowerPoint 演示文稿</vt:lpstr>
      <vt:lpstr>PowerPoint 演示文稿</vt:lpstr>
      <vt:lpstr>PowerPoint 演示文稿</vt:lpstr>
    </vt:vector>
  </TitlesOfParts>
  <Company>USTC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密码学导论</dc:title>
  <dc:creator>李卫海</dc:creator>
  <cp:lastModifiedBy>Weihai Li</cp:lastModifiedBy>
  <cp:revision>192</cp:revision>
  <dcterms:created xsi:type="dcterms:W3CDTF">2009-10-05T06:48:12Z</dcterms:created>
  <dcterms:modified xsi:type="dcterms:W3CDTF">2015-08-19T15:22:07Z</dcterms:modified>
</cp:coreProperties>
</file>